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atOff val="1412"/>
                  <a:lumOff val="16412"/>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E1A84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5">
                  <a:lumOff val="-14283"/>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48"/>
  </p:normalViewPr>
  <p:slideViewPr>
    <p:cSldViewPr snapToGrid="0">
      <p:cViewPr varScale="1">
        <p:scale>
          <a:sx n="45" d="100"/>
          <a:sy n="45" d="100"/>
        </p:scale>
        <p:origin x="23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12" name="Body Level One…"/>
          <p:cNvSpPr txBox="1">
            <a:spLocks noGrp="1"/>
          </p:cNvSpPr>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13" name="Presentation Title"/>
          <p:cNvSpPr txBox="1">
            <a:spLocks noGrp="1"/>
          </p:cNvSpPr>
          <p:nvPr>
            <p:ph type="title" hasCustomPrompt="1"/>
          </p:nvPr>
        </p:nvSpPr>
        <p:spPr>
          <a:xfrm>
            <a:off x="1206500" y="2616200"/>
            <a:ext cx="21971004" cy="4648200"/>
          </a:xfrm>
          <a:prstGeom prst="rect">
            <a:avLst/>
          </a:prstGeom>
        </p:spPr>
        <p:txBody>
          <a:bodyPr anchor="b"/>
          <a:lstStyle>
            <a:lvl1pPr defTabSz="355600">
              <a:defRPr sz="12000" spc="-119"/>
            </a:lvl1pPr>
          </a:lstStyle>
          <a:p>
            <a:r>
              <a:t>Presentation Title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100" name="Slide Title"/>
          <p:cNvSpPr txBox="1">
            <a:spLocks noGrp="1"/>
          </p:cNvSpPr>
          <p:nvPr>
            <p:ph type="title" hasCustomPrompt="1"/>
          </p:nvPr>
        </p:nvSpPr>
        <p:spPr>
          <a:prstGeom prst="rect">
            <a:avLst/>
          </a:prstGeom>
        </p:spPr>
        <p:txBody>
          <a:bodyPr/>
          <a:lstStyle/>
          <a:p>
            <a:r>
              <a:t>Slide Title</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Agenda Subtitle</a:t>
            </a:r>
          </a:p>
        </p:txBody>
      </p:sp>
      <p:sp>
        <p:nvSpPr>
          <p:cNvPr id="109" name="Body Level One…"/>
          <p:cNvSpPr txBox="1">
            <a:spLocks noGrp="1"/>
          </p:cNvSpPr>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r>
              <a:t>Agenda Topics</a:t>
            </a:r>
          </a:p>
          <a:p>
            <a:pPr lvl="1"/>
            <a:endParaRPr/>
          </a:p>
          <a:p>
            <a:pPr lvl="2"/>
            <a:endParaRPr/>
          </a:p>
          <a:p>
            <a:pPr lvl="3"/>
            <a:endParaRPr/>
          </a:p>
          <a:p>
            <a:pPr lvl="4"/>
            <a:endParaRPr/>
          </a:p>
        </p:txBody>
      </p:sp>
      <p:sp>
        <p:nvSpPr>
          <p:cNvPr id="110" name="Agenda Title"/>
          <p:cNvSpPr txBox="1">
            <a:spLocks noGrp="1"/>
          </p:cNvSpPr>
          <p:nvPr>
            <p:ph type="title" hasCustomPrompt="1"/>
          </p:nvPr>
        </p:nvSpPr>
        <p:spPr>
          <a:prstGeom prst="rect">
            <a:avLst/>
          </a:prstGeom>
        </p:spPr>
        <p:txBody>
          <a:bodyPr/>
          <a:lstStyle/>
          <a:p>
            <a:r>
              <a:t>Agenda Title</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z="12000" spc="-119">
                <a:latin typeface="+mn-lt"/>
                <a:ea typeface="+mn-ea"/>
                <a:cs typeface="+mn-cs"/>
                <a:sym typeface="Produkt Extralight"/>
              </a:defRPr>
            </a:lvl1pPr>
            <a:lvl2pPr marL="0" indent="457200" algn="ctr" defTabSz="2438400">
              <a:lnSpc>
                <a:spcPct val="90000"/>
              </a:lnSpc>
              <a:spcBef>
                <a:spcPts val="0"/>
              </a:spcBef>
              <a:buSzTx/>
              <a:buNone/>
              <a:defRPr sz="12000" spc="-119">
                <a:latin typeface="+mn-lt"/>
                <a:ea typeface="+mn-ea"/>
                <a:cs typeface="+mn-cs"/>
                <a:sym typeface="Produkt Extralight"/>
              </a:defRPr>
            </a:lvl2pPr>
            <a:lvl3pPr marL="0" indent="914400" algn="ctr" defTabSz="2438400">
              <a:lnSpc>
                <a:spcPct val="90000"/>
              </a:lnSpc>
              <a:spcBef>
                <a:spcPts val="0"/>
              </a:spcBef>
              <a:buSzTx/>
              <a:buNone/>
              <a:defRPr sz="12000" spc="-119">
                <a:latin typeface="+mn-lt"/>
                <a:ea typeface="+mn-ea"/>
                <a:cs typeface="+mn-cs"/>
                <a:sym typeface="Produkt Extralight"/>
              </a:defRPr>
            </a:lvl3pPr>
            <a:lvl4pPr marL="0" indent="1371600" algn="ctr" defTabSz="2438400">
              <a:lnSpc>
                <a:spcPct val="90000"/>
              </a:lnSpc>
              <a:spcBef>
                <a:spcPts val="0"/>
              </a:spcBef>
              <a:buSzTx/>
              <a:buNone/>
              <a:defRPr sz="12000" spc="-119">
                <a:latin typeface="+mn-lt"/>
                <a:ea typeface="+mn-ea"/>
                <a:cs typeface="+mn-cs"/>
                <a:sym typeface="Produkt Extralight"/>
              </a:defRPr>
            </a:lvl4pPr>
            <a:lvl5pPr marL="0" indent="1828800" algn="ctr" defTabSz="2438400">
              <a:lnSpc>
                <a:spcPct val="90000"/>
              </a:lnSpc>
              <a:spcBef>
                <a:spcPts val="0"/>
              </a:spcBef>
              <a:buSzTx/>
              <a:buNone/>
              <a:defRPr sz="12000" spc="-119">
                <a:latin typeface="+mn-lt"/>
                <a:ea typeface="+mn-ea"/>
                <a:cs typeface="+mn-cs"/>
                <a:sym typeface="Produkt Extralight"/>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a:spLocks noGrp="1"/>
          </p:cNvSpPr>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z="35000" spc="-1750">
                <a:latin typeface="+mn-lt"/>
                <a:ea typeface="+mn-ea"/>
                <a:cs typeface="+mn-cs"/>
                <a:sym typeface="Produkt Extralight"/>
              </a:defRPr>
            </a:lvl1pPr>
            <a:lvl2pPr marL="0" indent="457200" algn="ctr" defTabSz="2438400">
              <a:lnSpc>
                <a:spcPct val="90000"/>
              </a:lnSpc>
              <a:spcBef>
                <a:spcPts val="0"/>
              </a:spcBef>
              <a:buSzTx/>
              <a:buNone/>
              <a:defRPr sz="35000" spc="-1750">
                <a:latin typeface="+mn-lt"/>
                <a:ea typeface="+mn-ea"/>
                <a:cs typeface="+mn-cs"/>
                <a:sym typeface="Produkt Extralight"/>
              </a:defRPr>
            </a:lvl2pPr>
            <a:lvl3pPr marL="0" indent="914400" algn="ctr" defTabSz="2438400">
              <a:lnSpc>
                <a:spcPct val="90000"/>
              </a:lnSpc>
              <a:spcBef>
                <a:spcPts val="0"/>
              </a:spcBef>
              <a:buSzTx/>
              <a:buNone/>
              <a:defRPr sz="35000" spc="-1750">
                <a:latin typeface="+mn-lt"/>
                <a:ea typeface="+mn-ea"/>
                <a:cs typeface="+mn-cs"/>
                <a:sym typeface="Produkt Extralight"/>
              </a:defRPr>
            </a:lvl3pPr>
            <a:lvl4pPr marL="0" indent="1371600" algn="ctr" defTabSz="2438400">
              <a:lnSpc>
                <a:spcPct val="90000"/>
              </a:lnSpc>
              <a:spcBef>
                <a:spcPts val="0"/>
              </a:spcBef>
              <a:buSzTx/>
              <a:buNone/>
              <a:defRPr sz="35000" spc="-1750">
                <a:latin typeface="+mn-lt"/>
                <a:ea typeface="+mn-ea"/>
                <a:cs typeface="+mn-cs"/>
                <a:sym typeface="Produkt Extralight"/>
              </a:defRPr>
            </a:lvl4pPr>
            <a:lvl5pPr marL="0" indent="1828800" algn="ctr" defTabSz="2438400">
              <a:lnSpc>
                <a:spcPct val="90000"/>
              </a:lnSpc>
              <a:spcBef>
                <a:spcPts val="0"/>
              </a:spcBef>
              <a:buSzTx/>
              <a:buNone/>
              <a:defRPr sz="35000" spc="-1750">
                <a:latin typeface="+mn-lt"/>
                <a:ea typeface="+mn-ea"/>
                <a:cs typeface="+mn-cs"/>
                <a:sym typeface="Produkt Extralight"/>
              </a:defRPr>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z="5500" spc="-55">
                <a:latin typeface="+mn-lt"/>
                <a:ea typeface="+mn-ea"/>
                <a:cs typeface="+mn-cs"/>
                <a:sym typeface="Produkt Extralight"/>
              </a:defRPr>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Attribution"/>
          <p:cNvSpPr txBox="1">
            <a:spLocks noGrp="1"/>
          </p:cNvSpPr>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r>
              <a:t>Attribution</a:t>
            </a:r>
          </a:p>
        </p:txBody>
      </p:sp>
      <p:sp>
        <p:nvSpPr>
          <p:cNvPr id="136" name="Body Level One…"/>
          <p:cNvSpPr txBox="1">
            <a:spLocks noGrp="1"/>
          </p:cNvSpPr>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z="9300" spc="-93">
                <a:latin typeface="+mn-lt"/>
                <a:ea typeface="+mn-ea"/>
                <a:cs typeface="+mn-cs"/>
                <a:sym typeface="Produkt Extralight"/>
              </a:defRPr>
            </a:lvl1pPr>
            <a:lvl2pPr marL="254000" indent="203200" defTabSz="2438400">
              <a:lnSpc>
                <a:spcPct val="90000"/>
              </a:lnSpc>
              <a:spcBef>
                <a:spcPts val="0"/>
              </a:spcBef>
              <a:buSzTx/>
              <a:buNone/>
              <a:defRPr sz="9300" spc="-93">
                <a:latin typeface="+mn-lt"/>
                <a:ea typeface="+mn-ea"/>
                <a:cs typeface="+mn-cs"/>
                <a:sym typeface="Produkt Extralight"/>
              </a:defRPr>
            </a:lvl2pPr>
            <a:lvl3pPr marL="254000" indent="660400" defTabSz="2438400">
              <a:lnSpc>
                <a:spcPct val="90000"/>
              </a:lnSpc>
              <a:spcBef>
                <a:spcPts val="0"/>
              </a:spcBef>
              <a:buSzTx/>
              <a:buNone/>
              <a:defRPr sz="9300" spc="-93">
                <a:latin typeface="+mn-lt"/>
                <a:ea typeface="+mn-ea"/>
                <a:cs typeface="+mn-cs"/>
                <a:sym typeface="Produkt Extralight"/>
              </a:defRPr>
            </a:lvl3pPr>
            <a:lvl4pPr marL="254000" indent="1117600" defTabSz="2438400">
              <a:lnSpc>
                <a:spcPct val="90000"/>
              </a:lnSpc>
              <a:spcBef>
                <a:spcPts val="0"/>
              </a:spcBef>
              <a:buSzTx/>
              <a:buNone/>
              <a:defRPr sz="9300" spc="-93">
                <a:latin typeface="+mn-lt"/>
                <a:ea typeface="+mn-ea"/>
                <a:cs typeface="+mn-cs"/>
                <a:sym typeface="Produkt Extralight"/>
              </a:defRPr>
            </a:lvl4pPr>
            <a:lvl5pPr marL="254000" indent="1574800" defTabSz="2438400">
              <a:lnSpc>
                <a:spcPct val="90000"/>
              </a:lnSpc>
              <a:spcBef>
                <a:spcPts val="0"/>
              </a:spcBef>
              <a:buSzTx/>
              <a:buNone/>
              <a:defRPr sz="9300" spc="-93">
                <a:latin typeface="+mn-lt"/>
                <a:ea typeface="+mn-ea"/>
                <a:cs typeface="+mn-cs"/>
                <a:sym typeface="Produkt Extralight"/>
              </a:defRPr>
            </a:lvl5pPr>
          </a:lstStyle>
          <a:p>
            <a:r>
              <a:t>“Notable Quote”</a:t>
            </a:r>
          </a:p>
          <a:p>
            <a:pPr lvl="1"/>
            <a:endParaRPr/>
          </a:p>
          <a:p>
            <a:pPr lvl="2"/>
            <a:endParaRPr/>
          </a:p>
          <a:p>
            <a:pPr lvl="3"/>
            <a:endParaRPr/>
          </a:p>
          <a:p>
            <a:pPr lvl="4"/>
            <a:endParaRP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Close-up of a curved, white, layered pattern"/>
          <p:cNvSpPr>
            <a:spLocks noGrp="1"/>
          </p:cNvSpPr>
          <p:nvPr>
            <p:ph type="pic" sz="quarter" idx="21"/>
          </p:nvPr>
        </p:nvSpPr>
        <p:spPr>
          <a:xfrm>
            <a:off x="1257300" y="3213100"/>
            <a:ext cx="7289800" cy="7289800"/>
          </a:xfrm>
          <a:prstGeom prst="rect">
            <a:avLst/>
          </a:prstGeom>
        </p:spPr>
        <p:txBody>
          <a:bodyPr lIns="91439" tIns="45719" rIns="91439" bIns="45719">
            <a:noAutofit/>
          </a:bodyPr>
          <a:lstStyle/>
          <a:p>
            <a:endParaRPr/>
          </a:p>
        </p:txBody>
      </p:sp>
      <p:sp>
        <p:nvSpPr>
          <p:cNvPr id="145" name="Close-up of a layered pattern of grey stone"/>
          <p:cNvSpPr>
            <a:spLocks noGrp="1"/>
          </p:cNvSpPr>
          <p:nvPr>
            <p:ph type="pic" sz="quarter" idx="22"/>
          </p:nvPr>
        </p:nvSpPr>
        <p:spPr>
          <a:xfrm>
            <a:off x="7353300" y="3632200"/>
            <a:ext cx="9677400" cy="6451600"/>
          </a:xfrm>
          <a:prstGeom prst="rect">
            <a:avLst/>
          </a:prstGeom>
        </p:spPr>
        <p:txBody>
          <a:bodyPr lIns="91439" tIns="45719" rIns="91439" bIns="45719">
            <a:noAutofit/>
          </a:bodyPr>
          <a:lstStyle/>
          <a:p>
            <a:endParaRPr/>
          </a:p>
        </p:txBody>
      </p:sp>
      <p:sp>
        <p:nvSpPr>
          <p:cNvPr id="146" name="Close-up of a white ribbed pattern"/>
          <p:cNvSpPr>
            <a:spLocks noGrp="1"/>
          </p:cNvSpPr>
          <p:nvPr>
            <p:ph type="pic" sz="quarter" idx="23"/>
          </p:nvPr>
        </p:nvSpPr>
        <p:spPr>
          <a:xfrm>
            <a:off x="14621933" y="3632200"/>
            <a:ext cx="9677401" cy="6457250"/>
          </a:xfrm>
          <a:prstGeom prst="rect">
            <a:avLst/>
          </a:prstGeom>
        </p:spPr>
        <p:txBody>
          <a:bodyPr lIns="91439" tIns="45719" rIns="91439" bIns="45719">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Angular, futuristic, white corridor with shadows"/>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Futuristic, curved, white structure"/>
          <p:cNvSpPr>
            <a:spLocks noGrp="1"/>
          </p:cNvSpPr>
          <p:nvPr>
            <p:ph type="pic" idx="21"/>
          </p:nvPr>
        </p:nvSpPr>
        <p:spPr>
          <a:xfrm>
            <a:off x="0" y="-5397500"/>
            <a:ext cx="27190700" cy="20393025"/>
          </a:xfrm>
          <a:prstGeom prst="rect">
            <a:avLst/>
          </a:prstGeom>
        </p:spPr>
        <p:txBody>
          <a:bodyPr lIns="91439" tIns="45719" rIns="91439" bIns="45719">
            <a:noAutofit/>
          </a:bodyPr>
          <a:lstStyle/>
          <a:p>
            <a:endParaRPr/>
          </a:p>
        </p:txBody>
      </p:sp>
      <p:sp>
        <p:nvSpPr>
          <p:cNvPr id="22" name="Author and Date"/>
          <p:cNvSpPr txBox="1">
            <a:spLocks noGrp="1"/>
          </p:cNvSpPr>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23" name="Body Level One…"/>
          <p:cNvSpPr txBox="1">
            <a:spLocks noGrp="1"/>
          </p:cNvSpPr>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24" name="Presentation Title"/>
          <p:cNvSpPr txBox="1">
            <a:spLocks noGrp="1"/>
          </p:cNvSpPr>
          <p:nvPr>
            <p:ph type="title" hasCustomPrompt="1"/>
          </p:nvPr>
        </p:nvSpPr>
        <p:spPr>
          <a:xfrm>
            <a:off x="1206500" y="2616200"/>
            <a:ext cx="21971004" cy="4648200"/>
          </a:xfrm>
          <a:prstGeom prst="rect">
            <a:avLst/>
          </a:prstGeom>
        </p:spPr>
        <p:txBody>
          <a:bodyPr anchor="b"/>
          <a:lstStyle>
            <a:lvl1pPr defTabSz="355600">
              <a:defRPr sz="12000" spc="-119"/>
            </a:lvl1pPr>
          </a:lstStyle>
          <a:p>
            <a:r>
              <a:t>Presentation Title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Close-up of a curved, white, layered pattern"/>
          <p:cNvSpPr>
            <a:spLocks noGrp="1"/>
          </p:cNvSpPr>
          <p:nvPr>
            <p:ph type="pic" idx="21"/>
          </p:nvPr>
        </p:nvSpPr>
        <p:spPr>
          <a:xfrm>
            <a:off x="11569700" y="0"/>
            <a:ext cx="13716000" cy="137160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3335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43" name="Slide Title"/>
          <p:cNvSpPr txBox="1">
            <a:spLocks noGrp="1"/>
          </p:cNvSpPr>
          <p:nvPr>
            <p:ph type="title" hasCustomPrompt="1"/>
          </p:nvPr>
        </p:nvSpPr>
        <p:spPr>
          <a:prstGeom prst="rect">
            <a:avLst/>
          </a:prstGeom>
        </p:spPr>
        <p:txBody>
          <a:bodyPr/>
          <a:lstStyle/>
          <a:p>
            <a:r>
              <a:t>Slide 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Close-up of the edge of white curved stone"/>
          <p:cNvSpPr>
            <a:spLocks noGrp="1"/>
          </p:cNvSpPr>
          <p:nvPr>
            <p:ph type="pic" idx="21"/>
          </p:nvPr>
        </p:nvSpPr>
        <p:spPr>
          <a:xfrm>
            <a:off x="12382500" y="-1206500"/>
            <a:ext cx="12103100" cy="16140313"/>
          </a:xfrm>
          <a:prstGeom prst="rect">
            <a:avLst/>
          </a:prstGeom>
        </p:spPr>
        <p:txBody>
          <a:bodyPr lIns="91439" tIns="45719" rIns="91439" bIns="45719">
            <a:noAutofit/>
          </a:bodyPr>
          <a:lstStyle/>
          <a:p>
            <a:endParaRPr/>
          </a:p>
        </p:txBody>
      </p:sp>
      <p:sp>
        <p:nvSpPr>
          <p:cNvPr id="61" name="Slide Subtitle"/>
          <p:cNvSpPr txBox="1">
            <a:spLocks noGrp="1"/>
          </p:cNvSpPr>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6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6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72" name="Slide Title"/>
          <p:cNvSpPr txBox="1">
            <a:spLocks noGrp="1"/>
          </p:cNvSpPr>
          <p:nvPr>
            <p:ph type="title" hasCustomPrompt="1"/>
          </p:nvPr>
        </p:nvSpPr>
        <p:spPr>
          <a:prstGeom prst="rect">
            <a:avLst/>
          </a:prstGeom>
        </p:spPr>
        <p:txBody>
          <a:bodyPr/>
          <a:lstStyle/>
          <a:p>
            <a:r>
              <a:t>Slide Title</a:t>
            </a:r>
          </a:p>
        </p:txBody>
      </p:sp>
      <p:sp>
        <p:nvSpPr>
          <p:cNvPr id="7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Slide Subtitle"/>
          <p:cNvSpPr txBox="1">
            <a:spLocks noGrp="1"/>
          </p:cNvSpPr>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82" name="Slide Title"/>
          <p:cNvSpPr txBox="1">
            <a:spLocks noGrp="1"/>
          </p:cNvSpPr>
          <p:nvPr>
            <p:ph type="title" hasCustomPrompt="1"/>
          </p:nvPr>
        </p:nvSpPr>
        <p:spPr>
          <a:xfrm>
            <a:off x="1206500" y="635000"/>
            <a:ext cx="9779000" cy="1689100"/>
          </a:xfrm>
          <a:prstGeom prst="rect">
            <a:avLst/>
          </a:prstGeom>
        </p:spPr>
        <p:txBody>
          <a:bodyPr/>
          <a:lstStyle/>
          <a:p>
            <a:r>
              <a:t>Slide Title</a:t>
            </a:r>
          </a:p>
        </p:txBody>
      </p:sp>
      <p:sp>
        <p:nvSpPr>
          <p:cNvPr id="83" name="Body Level One…"/>
          <p:cNvSpPr txBox="1">
            <a:spLocks noGrp="1"/>
          </p:cNvSpPr>
          <p:nvPr>
            <p:ph type="body" sz="half" idx="1" hasCustomPrompt="1"/>
          </p:nvPr>
        </p:nvSpPr>
        <p:spPr>
          <a:xfrm>
            <a:off x="1206500" y="4248504"/>
            <a:ext cx="9779000" cy="8256012"/>
          </a:xfrm>
          <a:prstGeom prst="rect">
            <a:avLst/>
          </a:prstGeom>
        </p:spPr>
        <p:txBody>
          <a:bodyPr/>
          <a:lstStyle/>
          <a:p>
            <a:r>
              <a:t>Slide bullet text</a:t>
            </a:r>
          </a:p>
          <a:p>
            <a:pPr lvl="1"/>
            <a:endParaRPr/>
          </a:p>
          <a:p>
            <a:pPr lvl="2"/>
            <a:endParaRPr/>
          </a:p>
          <a:p>
            <a:pPr lvl="3"/>
            <a:endParaRPr/>
          </a:p>
          <a:p>
            <a:pPr lvl="4"/>
            <a:endParaRP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3911600"/>
            <a:ext cx="21971004" cy="4648200"/>
          </a:xfrm>
          <a:prstGeom prst="rect">
            <a:avLst/>
          </a:prstGeom>
        </p:spPr>
        <p:txBody>
          <a:bodyPr anchor="ctr"/>
          <a:lstStyle>
            <a:lvl1pPr>
              <a:defRPr sz="12000" spc="-119"/>
            </a:lvl1pPr>
          </a:lstStyle>
          <a:p>
            <a:r>
              <a:t>Section Title</a:t>
            </a: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635000"/>
            <a:ext cx="21971000" cy="1689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sz="10000" b="0" i="0" u="none" strike="noStrike" cap="none" spc="-100" baseline="0">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sz="4000" b="0" i="0" u="none" strike="noStrike" cap="none" spc="0" baseline="0">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5.xml"/><Relationship Id="rId5" Type="http://schemas.openxmlformats.org/officeDocument/2006/relationships/image" Target="../media/image1.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Leonardo Liparulo - Francesco Antonio Mazzola - Nicola Tummolo"/>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dirty="0">
                <a:solidFill>
                  <a:schemeClr val="tx2"/>
                </a:solidFill>
              </a:rPr>
              <a:t>Leonardo </a:t>
            </a:r>
            <a:r>
              <a:rPr dirty="0" err="1">
                <a:solidFill>
                  <a:schemeClr val="tx2"/>
                </a:solidFill>
              </a:rPr>
              <a:t>Liparulo</a:t>
            </a:r>
            <a:r>
              <a:rPr dirty="0">
                <a:solidFill>
                  <a:schemeClr val="tx2"/>
                </a:solidFill>
              </a:rPr>
              <a:t> - Francesco Antonio Mazzola - Nicola </a:t>
            </a:r>
            <a:r>
              <a:rPr dirty="0" err="1">
                <a:solidFill>
                  <a:schemeClr val="tx2"/>
                </a:solidFill>
              </a:rPr>
              <a:t>Tummolo</a:t>
            </a:r>
            <a:endParaRPr dirty="0">
              <a:solidFill>
                <a:schemeClr val="tx2"/>
              </a:solidFill>
            </a:endParaRPr>
          </a:p>
        </p:txBody>
      </p:sp>
      <p:sp>
        <p:nvSpPr>
          <p:cNvPr id="172" name="Progetto Di Ingegneria Informatica"/>
          <p:cNvSpPr txBox="1">
            <a:spLocks noGrp="1"/>
          </p:cNvSpPr>
          <p:nvPr>
            <p:ph type="subTitle" sz="quarter" idx="1"/>
          </p:nvPr>
        </p:nvSpPr>
        <p:spPr>
          <a:prstGeom prst="rect">
            <a:avLst/>
          </a:prstGeom>
        </p:spPr>
        <p:txBody>
          <a:bodyPr/>
          <a:lstStyle/>
          <a:p>
            <a:r>
              <a:rPr dirty="0">
                <a:solidFill>
                  <a:schemeClr val="tx2"/>
                </a:solidFill>
              </a:rPr>
              <a:t>Progetto Di </a:t>
            </a:r>
            <a:r>
              <a:rPr dirty="0" err="1">
                <a:solidFill>
                  <a:schemeClr val="tx2"/>
                </a:solidFill>
              </a:rPr>
              <a:t>Ingegneria</a:t>
            </a:r>
            <a:r>
              <a:rPr dirty="0">
                <a:solidFill>
                  <a:schemeClr val="tx2"/>
                </a:solidFill>
              </a:rPr>
              <a:t> Informatica</a:t>
            </a:r>
          </a:p>
        </p:txBody>
      </p:sp>
      <p:sp>
        <p:nvSpPr>
          <p:cNvPr id="173" name="Etica nei dati: impatto sugli algoritmi di decisione"/>
          <p:cNvSpPr txBox="1">
            <a:spLocks noGrp="1"/>
          </p:cNvSpPr>
          <p:nvPr>
            <p:ph type="ctrTitle"/>
          </p:nvPr>
        </p:nvSpPr>
        <p:spPr>
          <a:xfrm>
            <a:off x="1206499" y="2616200"/>
            <a:ext cx="22767925" cy="4648200"/>
          </a:xfrm>
          <a:prstGeom prst="rect">
            <a:avLst/>
          </a:prstGeom>
        </p:spPr>
        <p:txBody>
          <a:bodyPr/>
          <a:lstStyle/>
          <a:p>
            <a:r>
              <a:rPr dirty="0" err="1">
                <a:solidFill>
                  <a:schemeClr val="tx2"/>
                </a:solidFill>
              </a:rPr>
              <a:t>Etica</a:t>
            </a:r>
            <a:r>
              <a:rPr dirty="0">
                <a:solidFill>
                  <a:schemeClr val="tx2"/>
                </a:solidFill>
              </a:rPr>
              <a:t> </a:t>
            </a:r>
            <a:r>
              <a:rPr dirty="0" err="1">
                <a:solidFill>
                  <a:schemeClr val="tx2"/>
                </a:solidFill>
              </a:rPr>
              <a:t>nei</a:t>
            </a:r>
            <a:r>
              <a:rPr dirty="0">
                <a:solidFill>
                  <a:schemeClr val="tx2"/>
                </a:solidFill>
              </a:rPr>
              <a:t> </a:t>
            </a:r>
            <a:r>
              <a:rPr dirty="0" err="1">
                <a:solidFill>
                  <a:schemeClr val="tx2"/>
                </a:solidFill>
              </a:rPr>
              <a:t>dati</a:t>
            </a:r>
            <a:r>
              <a:rPr dirty="0">
                <a:solidFill>
                  <a:schemeClr val="tx2"/>
                </a:solidFill>
              </a:rPr>
              <a:t>: </a:t>
            </a:r>
            <a:r>
              <a:rPr dirty="0" err="1">
                <a:solidFill>
                  <a:schemeClr val="tx2"/>
                </a:solidFill>
              </a:rPr>
              <a:t>impatto</a:t>
            </a:r>
            <a:r>
              <a:rPr dirty="0">
                <a:solidFill>
                  <a:schemeClr val="tx2"/>
                </a:solidFill>
              </a:rPr>
              <a:t> </a:t>
            </a:r>
            <a:r>
              <a:rPr dirty="0" err="1">
                <a:solidFill>
                  <a:schemeClr val="tx2"/>
                </a:solidFill>
              </a:rPr>
              <a:t>sugli</a:t>
            </a:r>
            <a:r>
              <a:rPr dirty="0">
                <a:solidFill>
                  <a:schemeClr val="tx2"/>
                </a:solidFill>
              </a:rPr>
              <a:t> </a:t>
            </a:r>
            <a:r>
              <a:rPr dirty="0" err="1">
                <a:solidFill>
                  <a:schemeClr val="tx2"/>
                </a:solidFill>
              </a:rPr>
              <a:t>algoritmi</a:t>
            </a:r>
            <a:r>
              <a:rPr dirty="0">
                <a:solidFill>
                  <a:schemeClr val="tx2"/>
                </a:solidFill>
              </a:rPr>
              <a:t> di </a:t>
            </a:r>
            <a:r>
              <a:rPr dirty="0" err="1">
                <a:solidFill>
                  <a:schemeClr val="tx2"/>
                </a:solidFill>
              </a:rPr>
              <a:t>decisione</a:t>
            </a:r>
            <a:endParaRPr dirty="0">
              <a:solidFill>
                <a:schemeClr val="tx2"/>
              </a:solidFill>
            </a:endParaRPr>
          </a:p>
        </p:txBody>
      </p:sp>
      <p:pic>
        <p:nvPicPr>
          <p:cNvPr id="1028" name="Picture 4">
            <a:extLst>
              <a:ext uri="{FF2B5EF4-FFF2-40B4-BE49-F238E27FC236}">
                <a16:creationId xmlns:a16="http://schemas.microsoft.com/office/drawing/2014/main" id="{F8C649C3-9EE5-CEF7-D4B4-EE09F906F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4424" y="85725"/>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lide Subtitle"/>
          <p:cNvSpPr txBox="1">
            <a:spLocks noGrp="1"/>
          </p:cNvSpPr>
          <p:nvPr>
            <p:ph type="body" idx="21"/>
          </p:nvPr>
        </p:nvSpPr>
        <p:spPr>
          <a:prstGeom prst="rect">
            <a:avLst/>
          </a:prstGeom>
        </p:spPr>
        <p:txBody>
          <a:bodyPr/>
          <a:lstStyle/>
          <a:p>
            <a:endParaRPr/>
          </a:p>
        </p:txBody>
      </p:sp>
      <p:sp>
        <p:nvSpPr>
          <p:cNvPr id="208" name="Bibliografia e ringraziamenti"/>
          <p:cNvSpPr txBox="1">
            <a:spLocks noGrp="1"/>
          </p:cNvSpPr>
          <p:nvPr>
            <p:ph type="title"/>
          </p:nvPr>
        </p:nvSpPr>
        <p:spPr>
          <a:prstGeom prst="rect">
            <a:avLst/>
          </a:prstGeom>
        </p:spPr>
        <p:txBody>
          <a:bodyPr/>
          <a:lstStyle>
            <a:lvl1pPr defTabSz="2316479">
              <a:defRPr sz="9500" spc="-95"/>
            </a:lvl1pPr>
          </a:lstStyle>
          <a:p>
            <a:r>
              <a:t>Bibliografia e ringraziamenti</a:t>
            </a:r>
          </a:p>
        </p:txBody>
      </p:sp>
      <p:sp>
        <p:nvSpPr>
          <p:cNvPr id="209" name="[1] E. Quintarelli, F. A. Schreiber, K. Stefanidis, L. Tanca, B. Oliboni: Introducing Context-Aware, Ethical Data Transformation, submitted for publication.…"/>
          <p:cNvSpPr txBox="1">
            <a:spLocks noGrp="1"/>
          </p:cNvSpPr>
          <p:nvPr>
            <p:ph type="body" idx="1"/>
          </p:nvPr>
        </p:nvSpPr>
        <p:spPr>
          <a:prstGeom prst="rect">
            <a:avLst/>
          </a:prstGeom>
        </p:spPr>
        <p:txBody>
          <a:bodyPr/>
          <a:lstStyle/>
          <a:p>
            <a:pPr marL="406908" indent="-406908" defTabSz="316484">
              <a:spcBef>
                <a:spcPts val="4100"/>
              </a:spcBef>
              <a:defRPr sz="3559"/>
            </a:pPr>
            <a:r>
              <a:rPr dirty="0"/>
              <a:t>[1] E. </a:t>
            </a:r>
            <a:r>
              <a:rPr dirty="0" err="1"/>
              <a:t>Quintarelli</a:t>
            </a:r>
            <a:r>
              <a:rPr dirty="0"/>
              <a:t>, F. A. Schreiber, K. </a:t>
            </a:r>
            <a:r>
              <a:rPr dirty="0" err="1"/>
              <a:t>Stefanidis</a:t>
            </a:r>
            <a:r>
              <a:rPr dirty="0"/>
              <a:t>, L. </a:t>
            </a:r>
            <a:r>
              <a:rPr dirty="0" err="1"/>
              <a:t>Tanca</a:t>
            </a:r>
            <a:r>
              <a:rPr dirty="0"/>
              <a:t>, B. </a:t>
            </a:r>
            <a:r>
              <a:rPr dirty="0" err="1"/>
              <a:t>Oliboni</a:t>
            </a:r>
            <a:r>
              <a:rPr dirty="0"/>
              <a:t>: Introducing Context-Aware, Ethical Data Transformation, submitted for publication.</a:t>
            </a:r>
          </a:p>
          <a:p>
            <a:pPr marL="406908" indent="-406908" defTabSz="316484">
              <a:spcBef>
                <a:spcPts val="4100"/>
              </a:spcBef>
              <a:defRPr sz="3559"/>
            </a:pPr>
            <a:r>
              <a:rPr dirty="0"/>
              <a:t>[2] C. </a:t>
            </a:r>
            <a:r>
              <a:rPr dirty="0" err="1"/>
              <a:t>Bolchini</a:t>
            </a:r>
            <a:r>
              <a:rPr dirty="0"/>
              <a:t>, C. </a:t>
            </a:r>
            <a:r>
              <a:rPr dirty="0" err="1"/>
              <a:t>Curino</a:t>
            </a:r>
            <a:r>
              <a:rPr dirty="0"/>
              <a:t>, G. </a:t>
            </a:r>
            <a:r>
              <a:rPr dirty="0" err="1"/>
              <a:t>Orsi</a:t>
            </a:r>
            <a:r>
              <a:rPr dirty="0"/>
              <a:t>, E. </a:t>
            </a:r>
            <a:r>
              <a:rPr dirty="0" err="1"/>
              <a:t>Quintarelli</a:t>
            </a:r>
            <a:r>
              <a:rPr dirty="0"/>
              <a:t>, R. </a:t>
            </a:r>
            <a:r>
              <a:rPr dirty="0" err="1"/>
              <a:t>Rossato</a:t>
            </a:r>
            <a:r>
              <a:rPr dirty="0"/>
              <a:t>, F. A. Schreiber, and L. </a:t>
            </a:r>
            <a:r>
              <a:rPr dirty="0" err="1"/>
              <a:t>Tanca</a:t>
            </a:r>
            <a:r>
              <a:rPr dirty="0"/>
              <a:t>. And what can context do for data? Comm. ACM, 52(11):136–140, 2009.</a:t>
            </a:r>
          </a:p>
          <a:p>
            <a:pPr marL="406908" indent="-406908" defTabSz="316484">
              <a:spcBef>
                <a:spcPts val="4100"/>
              </a:spcBef>
              <a:defRPr sz="3559"/>
            </a:pPr>
            <a:r>
              <a:rPr dirty="0"/>
              <a:t>[3] H. Jagadish, J. </a:t>
            </a:r>
            <a:r>
              <a:rPr dirty="0" err="1"/>
              <a:t>Stoyanovich</a:t>
            </a:r>
            <a:r>
              <a:rPr dirty="0"/>
              <a:t>, and B. Howe. The </a:t>
            </a:r>
            <a:r>
              <a:rPr dirty="0" err="1"/>
              <a:t>manyfacets</a:t>
            </a:r>
            <a:r>
              <a:rPr dirty="0"/>
              <a:t> of data equity. </a:t>
            </a:r>
            <a:r>
              <a:rPr dirty="0" err="1"/>
              <a:t>theWorkshop</a:t>
            </a:r>
            <a:r>
              <a:rPr dirty="0"/>
              <a:t> Proceedings of the EDBT/ICDT 2021 Joint Conference.</a:t>
            </a:r>
          </a:p>
          <a:p>
            <a:pPr marL="406908" indent="-406908" defTabSz="316484">
              <a:spcBef>
                <a:spcPts val="4100"/>
              </a:spcBef>
              <a:defRPr sz="3559"/>
            </a:pPr>
            <a:r>
              <a:rPr dirty="0"/>
              <a:t>[4] J. </a:t>
            </a:r>
            <a:r>
              <a:rPr dirty="0" err="1"/>
              <a:t>Stoyanovich</a:t>
            </a:r>
            <a:r>
              <a:rPr dirty="0"/>
              <a:t>, S. </a:t>
            </a:r>
            <a:r>
              <a:rPr dirty="0" err="1"/>
              <a:t>Abiteboul</a:t>
            </a:r>
            <a:r>
              <a:rPr dirty="0"/>
              <a:t>, and G. </a:t>
            </a:r>
            <a:r>
              <a:rPr dirty="0" err="1"/>
              <a:t>Miklau</a:t>
            </a:r>
            <a:r>
              <a:rPr dirty="0"/>
              <a:t>. Data, responsibly: Fairness, neutrality and transparency in data analysis. In EDBT, </a:t>
            </a:r>
          </a:p>
          <a:p>
            <a:pPr marL="406908" indent="-406908" defTabSz="316484">
              <a:spcBef>
                <a:spcPts val="4100"/>
              </a:spcBef>
              <a:defRPr sz="3559"/>
            </a:pPr>
            <a:r>
              <a:rPr dirty="0" err="1"/>
              <a:t>Ringraziamo</a:t>
            </a:r>
            <a:r>
              <a:rPr dirty="0"/>
              <a:t> il </a:t>
            </a:r>
            <a:r>
              <a:rPr dirty="0" err="1"/>
              <a:t>Professore</a:t>
            </a:r>
            <a:r>
              <a:rPr dirty="0"/>
              <a:t> Fabio Alberto Schreiber e la </a:t>
            </a:r>
            <a:r>
              <a:rPr dirty="0" err="1"/>
              <a:t>Professoressa</a:t>
            </a:r>
            <a:r>
              <a:rPr dirty="0"/>
              <a:t> Letizia </a:t>
            </a:r>
            <a:r>
              <a:rPr dirty="0" err="1"/>
              <a:t>Tanca</a:t>
            </a:r>
            <a:r>
              <a:rPr dirty="0"/>
              <a:t> per il </a:t>
            </a:r>
            <a:r>
              <a:rPr dirty="0" err="1"/>
              <a:t>supporto</a:t>
            </a:r>
            <a:r>
              <a:rPr dirty="0"/>
              <a:t> ed </a:t>
            </a:r>
            <a:r>
              <a:rPr dirty="0" err="1"/>
              <a:t>i</a:t>
            </a:r>
            <a:r>
              <a:rPr dirty="0"/>
              <a:t> </a:t>
            </a:r>
            <a:r>
              <a:rPr dirty="0" err="1"/>
              <a:t>consigli</a:t>
            </a:r>
            <a:r>
              <a:rPr dirty="0"/>
              <a:t> </a:t>
            </a:r>
          </a:p>
        </p:txBody>
      </p:sp>
      <p:pic>
        <p:nvPicPr>
          <p:cNvPr id="10242" name="Picture 2">
            <a:extLst>
              <a:ext uri="{FF2B5EF4-FFF2-40B4-BE49-F238E27FC236}">
                <a16:creationId xmlns:a16="http://schemas.microsoft.com/office/drawing/2014/main" id="{E55608E2-9385-A073-4CD1-BB5E8A77F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7200" y="864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Subtitle"/>
          <p:cNvSpPr txBox="1">
            <a:spLocks noGrp="1"/>
          </p:cNvSpPr>
          <p:nvPr>
            <p:ph type="body" idx="21"/>
          </p:nvPr>
        </p:nvSpPr>
        <p:spPr>
          <a:prstGeom prst="rect">
            <a:avLst/>
          </a:prstGeom>
        </p:spPr>
        <p:txBody>
          <a:bodyPr/>
          <a:lstStyle/>
          <a:p>
            <a:endParaRPr dirty="0"/>
          </a:p>
        </p:txBody>
      </p:sp>
      <p:sp>
        <p:nvSpPr>
          <p:cNvPr id="176" name="Introduzione"/>
          <p:cNvSpPr txBox="1">
            <a:spLocks noGrp="1"/>
          </p:cNvSpPr>
          <p:nvPr>
            <p:ph type="title"/>
          </p:nvPr>
        </p:nvSpPr>
        <p:spPr>
          <a:prstGeom prst="rect">
            <a:avLst/>
          </a:prstGeom>
        </p:spPr>
        <p:txBody>
          <a:bodyPr/>
          <a:lstStyle>
            <a:lvl1pPr defTabSz="2316479">
              <a:defRPr sz="9500" spc="-95"/>
            </a:lvl1pPr>
          </a:lstStyle>
          <a:p>
            <a:r>
              <a:rPr dirty="0" err="1"/>
              <a:t>Introduzione</a:t>
            </a:r>
            <a:endParaRPr dirty="0"/>
          </a:p>
        </p:txBody>
      </p:sp>
      <p:sp>
        <p:nvSpPr>
          <p:cNvPr id="177" name="L'analisi dei dati tramite machine learning ha rivoluzionato le decisioni in molti ambiti, ma è cruciale evitare che perpetuino discriminazioni esistenti. Nell'era digitale, la gestione delle informazioni solleva questioni etiche complesse, amplificate d"/>
          <p:cNvSpPr txBox="1">
            <a:spLocks noGrp="1"/>
          </p:cNvSpPr>
          <p:nvPr>
            <p:ph type="body" idx="1"/>
          </p:nvPr>
        </p:nvSpPr>
        <p:spPr>
          <a:prstGeom prst="rect">
            <a:avLst/>
          </a:prstGeom>
        </p:spPr>
        <p:txBody>
          <a:bodyPr>
            <a:normAutofit fontScale="92500" lnSpcReduction="20000"/>
          </a:bodyPr>
          <a:lstStyle/>
          <a:p>
            <a:pPr marL="402336" indent="-402336" defTabSz="312927">
              <a:spcBef>
                <a:spcPts val="4100"/>
              </a:spcBef>
              <a:defRPr sz="3520"/>
            </a:pPr>
            <a:r>
              <a:rPr dirty="0" err="1"/>
              <a:t>L'analisi</a:t>
            </a:r>
            <a:r>
              <a:rPr dirty="0"/>
              <a:t> </a:t>
            </a:r>
            <a:r>
              <a:rPr dirty="0" err="1"/>
              <a:t>dei</a:t>
            </a:r>
            <a:r>
              <a:rPr dirty="0"/>
              <a:t> </a:t>
            </a:r>
            <a:r>
              <a:rPr dirty="0" err="1"/>
              <a:t>dati</a:t>
            </a:r>
            <a:r>
              <a:rPr dirty="0"/>
              <a:t> </a:t>
            </a:r>
            <a:r>
              <a:rPr dirty="0" err="1"/>
              <a:t>tramite</a:t>
            </a:r>
            <a:r>
              <a:rPr dirty="0"/>
              <a:t> machine learning ha </a:t>
            </a:r>
            <a:r>
              <a:rPr dirty="0" err="1"/>
              <a:t>rivoluzionato</a:t>
            </a:r>
            <a:r>
              <a:rPr dirty="0"/>
              <a:t> le </a:t>
            </a:r>
            <a:r>
              <a:rPr dirty="0" err="1"/>
              <a:t>decisioni</a:t>
            </a:r>
            <a:r>
              <a:rPr dirty="0"/>
              <a:t> in </a:t>
            </a:r>
            <a:r>
              <a:rPr dirty="0" err="1"/>
              <a:t>molti</a:t>
            </a:r>
            <a:r>
              <a:rPr dirty="0"/>
              <a:t> </a:t>
            </a:r>
            <a:r>
              <a:rPr dirty="0" err="1"/>
              <a:t>ambiti</a:t>
            </a:r>
            <a:r>
              <a:rPr dirty="0"/>
              <a:t>, ma </a:t>
            </a:r>
            <a:r>
              <a:rPr dirty="0" err="1"/>
              <a:t>è</a:t>
            </a:r>
            <a:r>
              <a:rPr dirty="0"/>
              <a:t> </a:t>
            </a:r>
            <a:r>
              <a:rPr dirty="0" err="1"/>
              <a:t>cruciale</a:t>
            </a:r>
            <a:r>
              <a:rPr dirty="0"/>
              <a:t> </a:t>
            </a:r>
            <a:r>
              <a:rPr dirty="0" err="1"/>
              <a:t>evitare</a:t>
            </a:r>
            <a:r>
              <a:rPr dirty="0"/>
              <a:t> </a:t>
            </a:r>
            <a:r>
              <a:rPr dirty="0" err="1"/>
              <a:t>che</a:t>
            </a:r>
            <a:r>
              <a:rPr dirty="0"/>
              <a:t> </a:t>
            </a:r>
            <a:r>
              <a:rPr dirty="0" err="1"/>
              <a:t>perpetuino</a:t>
            </a:r>
            <a:r>
              <a:rPr dirty="0"/>
              <a:t> </a:t>
            </a:r>
            <a:r>
              <a:rPr dirty="0" err="1"/>
              <a:t>discriminazioni</a:t>
            </a:r>
            <a:r>
              <a:rPr dirty="0"/>
              <a:t> </a:t>
            </a:r>
            <a:r>
              <a:rPr dirty="0" err="1"/>
              <a:t>esistenti</a:t>
            </a:r>
            <a:r>
              <a:rPr dirty="0"/>
              <a:t>. </a:t>
            </a:r>
            <a:r>
              <a:rPr dirty="0" err="1"/>
              <a:t>Nell'era</a:t>
            </a:r>
            <a:r>
              <a:rPr dirty="0"/>
              <a:t> </a:t>
            </a:r>
            <a:r>
              <a:rPr dirty="0" err="1"/>
              <a:t>digitale</a:t>
            </a:r>
            <a:r>
              <a:rPr dirty="0"/>
              <a:t>, la </a:t>
            </a:r>
            <a:r>
              <a:rPr dirty="0" err="1"/>
              <a:t>gestione</a:t>
            </a:r>
            <a:r>
              <a:rPr dirty="0"/>
              <a:t> </a:t>
            </a:r>
            <a:r>
              <a:rPr dirty="0" err="1"/>
              <a:t>delle</a:t>
            </a:r>
            <a:r>
              <a:rPr dirty="0"/>
              <a:t> </a:t>
            </a:r>
            <a:r>
              <a:rPr dirty="0" err="1"/>
              <a:t>informazioni</a:t>
            </a:r>
            <a:r>
              <a:rPr dirty="0"/>
              <a:t> </a:t>
            </a:r>
            <a:r>
              <a:rPr dirty="0" err="1"/>
              <a:t>solleva</a:t>
            </a:r>
            <a:r>
              <a:rPr dirty="0"/>
              <a:t> </a:t>
            </a:r>
            <a:r>
              <a:rPr dirty="0" err="1"/>
              <a:t>questioni</a:t>
            </a:r>
            <a:r>
              <a:rPr dirty="0"/>
              <a:t> </a:t>
            </a:r>
            <a:r>
              <a:rPr dirty="0" err="1"/>
              <a:t>etiche</a:t>
            </a:r>
            <a:r>
              <a:rPr dirty="0"/>
              <a:t> </a:t>
            </a:r>
            <a:r>
              <a:rPr dirty="0" err="1"/>
              <a:t>complesse</a:t>
            </a:r>
            <a:r>
              <a:rPr dirty="0"/>
              <a:t>, </a:t>
            </a:r>
            <a:r>
              <a:rPr dirty="0" err="1"/>
              <a:t>amplificate</a:t>
            </a:r>
            <a:r>
              <a:rPr dirty="0"/>
              <a:t> </a:t>
            </a:r>
            <a:r>
              <a:rPr dirty="0" err="1"/>
              <a:t>dall'Intelligenza</a:t>
            </a:r>
            <a:r>
              <a:rPr dirty="0"/>
              <a:t> </a:t>
            </a:r>
            <a:r>
              <a:rPr dirty="0" err="1"/>
              <a:t>Artificiale</a:t>
            </a:r>
            <a:r>
              <a:rPr dirty="0"/>
              <a:t> (IA). </a:t>
            </a:r>
            <a:r>
              <a:rPr dirty="0" err="1"/>
              <a:t>Sebbene</a:t>
            </a:r>
            <a:r>
              <a:rPr dirty="0"/>
              <a:t> </a:t>
            </a:r>
            <a:r>
              <a:rPr dirty="0" err="1"/>
              <a:t>esistano</a:t>
            </a:r>
            <a:r>
              <a:rPr dirty="0"/>
              <a:t> </a:t>
            </a:r>
            <a:r>
              <a:rPr dirty="0" err="1"/>
              <a:t>codici</a:t>
            </a:r>
            <a:r>
              <a:rPr dirty="0"/>
              <a:t> </a:t>
            </a:r>
            <a:r>
              <a:rPr dirty="0" err="1"/>
              <a:t>etici</a:t>
            </a:r>
            <a:r>
              <a:rPr dirty="0"/>
              <a:t> per </a:t>
            </a:r>
            <a:r>
              <a:rPr dirty="0" err="1"/>
              <a:t>molte</a:t>
            </a:r>
            <a:r>
              <a:rPr dirty="0"/>
              <a:t> discipline, </a:t>
            </a:r>
            <a:r>
              <a:rPr dirty="0" err="1"/>
              <a:t>quelli</a:t>
            </a:r>
            <a:r>
              <a:rPr dirty="0"/>
              <a:t> per </a:t>
            </a:r>
            <a:r>
              <a:rPr dirty="0" err="1"/>
              <a:t>l'IA</a:t>
            </a:r>
            <a:r>
              <a:rPr dirty="0"/>
              <a:t> </a:t>
            </a:r>
            <a:r>
              <a:rPr dirty="0" err="1"/>
              <a:t>sono</a:t>
            </a:r>
            <a:r>
              <a:rPr dirty="0"/>
              <a:t> </a:t>
            </a:r>
            <a:r>
              <a:rPr dirty="0" err="1"/>
              <a:t>ancora</a:t>
            </a:r>
            <a:r>
              <a:rPr dirty="0"/>
              <a:t> in </a:t>
            </a:r>
            <a:r>
              <a:rPr dirty="0" err="1"/>
              <a:t>sviluppo</a:t>
            </a:r>
            <a:r>
              <a:rPr dirty="0"/>
              <a:t>. </a:t>
            </a:r>
            <a:r>
              <a:rPr dirty="0" err="1"/>
              <a:t>Decisioni</a:t>
            </a:r>
            <a:r>
              <a:rPr dirty="0"/>
              <a:t> </a:t>
            </a:r>
            <a:r>
              <a:rPr dirty="0" err="1"/>
              <a:t>basate</a:t>
            </a:r>
            <a:r>
              <a:rPr dirty="0"/>
              <a:t> </a:t>
            </a:r>
            <a:r>
              <a:rPr dirty="0" err="1"/>
              <a:t>su</a:t>
            </a:r>
            <a:r>
              <a:rPr dirty="0"/>
              <a:t> </a:t>
            </a:r>
            <a:r>
              <a:rPr dirty="0" err="1"/>
              <a:t>algoritmi</a:t>
            </a:r>
            <a:r>
              <a:rPr dirty="0"/>
              <a:t> </a:t>
            </a:r>
            <a:r>
              <a:rPr dirty="0" err="1"/>
              <a:t>possono</a:t>
            </a:r>
            <a:r>
              <a:rPr dirty="0"/>
              <a:t> </a:t>
            </a:r>
            <a:r>
              <a:rPr dirty="0" err="1"/>
              <a:t>riprodurre</a:t>
            </a:r>
            <a:r>
              <a:rPr dirty="0"/>
              <a:t> </a:t>
            </a:r>
            <a:r>
              <a:rPr dirty="0" err="1"/>
              <a:t>pregiudizi</a:t>
            </a:r>
            <a:r>
              <a:rPr dirty="0"/>
              <a:t> </a:t>
            </a:r>
            <a:r>
              <a:rPr dirty="0" err="1"/>
              <a:t>dai</a:t>
            </a:r>
            <a:r>
              <a:rPr dirty="0"/>
              <a:t> </a:t>
            </a:r>
            <a:r>
              <a:rPr dirty="0" err="1"/>
              <a:t>dati</a:t>
            </a:r>
            <a:r>
              <a:rPr dirty="0"/>
              <a:t> </a:t>
            </a:r>
            <a:r>
              <a:rPr dirty="0" err="1"/>
              <a:t>passati</a:t>
            </a:r>
            <a:r>
              <a:rPr dirty="0"/>
              <a:t>. </a:t>
            </a:r>
            <a:r>
              <a:rPr dirty="0" err="1"/>
              <a:t>È</a:t>
            </a:r>
            <a:r>
              <a:rPr dirty="0"/>
              <a:t> </a:t>
            </a:r>
            <a:r>
              <a:rPr dirty="0" err="1"/>
              <a:t>quindi</a:t>
            </a:r>
            <a:r>
              <a:rPr dirty="0"/>
              <a:t> </a:t>
            </a:r>
            <a:r>
              <a:rPr dirty="0" err="1"/>
              <a:t>essenziale</a:t>
            </a:r>
            <a:r>
              <a:rPr dirty="0"/>
              <a:t> </a:t>
            </a:r>
            <a:r>
              <a:rPr dirty="0" err="1"/>
              <a:t>valutare</a:t>
            </a:r>
            <a:r>
              <a:rPr dirty="0"/>
              <a:t> </a:t>
            </a:r>
            <a:r>
              <a:rPr dirty="0" err="1"/>
              <a:t>eticamente</a:t>
            </a:r>
            <a:r>
              <a:rPr dirty="0"/>
              <a:t> </a:t>
            </a:r>
            <a:r>
              <a:rPr dirty="0" err="1"/>
              <a:t>i</a:t>
            </a:r>
            <a:r>
              <a:rPr dirty="0"/>
              <a:t> </a:t>
            </a:r>
            <a:r>
              <a:rPr dirty="0" err="1"/>
              <a:t>dati</a:t>
            </a:r>
            <a:r>
              <a:rPr dirty="0"/>
              <a:t>. </a:t>
            </a:r>
            <a:endParaRPr lang="it-IT" dirty="0"/>
          </a:p>
          <a:p>
            <a:pPr marL="402336" indent="-402336" defTabSz="312927">
              <a:spcBef>
                <a:spcPts val="4100"/>
              </a:spcBef>
              <a:defRPr sz="3520"/>
            </a:pPr>
            <a:r>
              <a:rPr lang="it-IT" dirty="0"/>
              <a:t>Lo studio "</a:t>
            </a:r>
            <a:r>
              <a:rPr lang="it-IT" dirty="0" err="1"/>
              <a:t>Introducing</a:t>
            </a:r>
            <a:r>
              <a:rPr lang="it-IT" dirty="0"/>
              <a:t> </a:t>
            </a:r>
            <a:r>
              <a:rPr lang="it-IT" dirty="0" err="1"/>
              <a:t>Context-Aware</a:t>
            </a:r>
            <a:r>
              <a:rPr lang="it-IT" dirty="0"/>
              <a:t>, </a:t>
            </a:r>
            <a:r>
              <a:rPr lang="it-IT" dirty="0" err="1"/>
              <a:t>Ethical</a:t>
            </a:r>
            <a:r>
              <a:rPr lang="it-IT" dirty="0"/>
              <a:t> Data </a:t>
            </a:r>
            <a:r>
              <a:rPr lang="it-IT" dirty="0" err="1"/>
              <a:t>Transformation</a:t>
            </a:r>
            <a:r>
              <a:rPr lang="it-IT" dirty="0"/>
              <a:t>" [1] evidenzia la necessità di adottare un approccio etico nella trasformazione dei dati per prevenire distorsioni e discriminazioni. Il nostro progetto, partendo dalle considerazioni in esso contenute, ha l'obiettivo di prevenire la discriminazione nella selezione dei candidati a una promozione per il ruolo di manager. </a:t>
            </a:r>
          </a:p>
          <a:p>
            <a:pPr marL="402336" indent="-402336" defTabSz="312927">
              <a:spcBef>
                <a:spcPts val="4100"/>
              </a:spcBef>
              <a:defRPr sz="3520"/>
            </a:pPr>
            <a:r>
              <a:rPr lang="it-IT" dirty="0"/>
              <a:t>A tal fine, abbiamo implementato in uno script Python algoritmi di selezione basati su diverse dimensioni etiche: equality – che consiste nel fornire a ciascuno le stesse opportunità -, equity – che consiste nel riconoscere a ciascuno la propria specificità, favorendo le persone più sfavorite - e </a:t>
            </a:r>
            <a:r>
              <a:rPr lang="it-IT" dirty="0" err="1"/>
              <a:t>diversity</a:t>
            </a:r>
            <a:r>
              <a:rPr lang="it-IT" dirty="0"/>
              <a:t> – cioè uniformare il grado con il quale diverse entità sono rappresentate nel dataset </a:t>
            </a:r>
          </a:p>
          <a:p>
            <a:pPr marL="402336" indent="-402336" defTabSz="312927">
              <a:spcBef>
                <a:spcPts val="4100"/>
              </a:spcBef>
              <a:defRPr sz="3520"/>
            </a:pPr>
            <a:r>
              <a:rPr dirty="0"/>
              <a:t>I </a:t>
            </a:r>
            <a:r>
              <a:rPr dirty="0" err="1"/>
              <a:t>risultati</a:t>
            </a:r>
            <a:r>
              <a:rPr dirty="0"/>
              <a:t> </a:t>
            </a:r>
            <a:r>
              <a:rPr dirty="0" err="1"/>
              <a:t>dimostrano</a:t>
            </a:r>
            <a:r>
              <a:rPr dirty="0"/>
              <a:t> </a:t>
            </a:r>
            <a:r>
              <a:rPr dirty="0" err="1"/>
              <a:t>che</a:t>
            </a:r>
            <a:r>
              <a:rPr dirty="0"/>
              <a:t> </a:t>
            </a:r>
            <a:r>
              <a:rPr dirty="0" err="1"/>
              <a:t>ogni</a:t>
            </a:r>
            <a:r>
              <a:rPr dirty="0"/>
              <a:t> </a:t>
            </a:r>
            <a:r>
              <a:rPr dirty="0" err="1"/>
              <a:t>scelta</a:t>
            </a:r>
            <a:r>
              <a:rPr dirty="0"/>
              <a:t> </a:t>
            </a:r>
            <a:r>
              <a:rPr dirty="0" err="1"/>
              <a:t>etica</a:t>
            </a:r>
            <a:r>
              <a:rPr dirty="0"/>
              <a:t> </a:t>
            </a:r>
            <a:r>
              <a:rPr dirty="0" err="1"/>
              <a:t>comporta</a:t>
            </a:r>
            <a:r>
              <a:rPr dirty="0"/>
              <a:t> </a:t>
            </a:r>
            <a:r>
              <a:rPr dirty="0" err="1"/>
              <a:t>compromessi</a:t>
            </a:r>
            <a:r>
              <a:rPr lang="it-IT" dirty="0"/>
              <a:t>. Ad esempio, applicare il criterio della </a:t>
            </a:r>
            <a:r>
              <a:rPr lang="it-IT" dirty="0" err="1"/>
              <a:t>diversity</a:t>
            </a:r>
            <a:r>
              <a:rPr lang="it-IT" dirty="0"/>
              <a:t> garantisce una rappresentanza equilibrata di generi ed etnie tra i candidati selezionati, ma può comportare una riduzione del rendimento medio </a:t>
            </a:r>
            <a:r>
              <a:rPr dirty="0"/>
              <a:t>. </a:t>
            </a:r>
            <a:r>
              <a:rPr dirty="0" err="1"/>
              <a:t>L'adozione</a:t>
            </a:r>
            <a:r>
              <a:rPr dirty="0"/>
              <a:t> di </a:t>
            </a:r>
            <a:r>
              <a:rPr dirty="0" err="1"/>
              <a:t>strutture</a:t>
            </a:r>
            <a:r>
              <a:rPr dirty="0"/>
              <a:t> come il Context Dimensions Tree (CDT) e </a:t>
            </a:r>
            <a:r>
              <a:rPr dirty="0" err="1"/>
              <a:t>l'Ethical</a:t>
            </a:r>
            <a:r>
              <a:rPr dirty="0"/>
              <a:t> Requirements Tree (ERT) </a:t>
            </a:r>
            <a:r>
              <a:rPr dirty="0" err="1"/>
              <a:t>è</a:t>
            </a:r>
            <a:r>
              <a:rPr dirty="0"/>
              <a:t> </a:t>
            </a:r>
            <a:r>
              <a:rPr dirty="0" err="1"/>
              <a:t>fondamentale</a:t>
            </a:r>
            <a:r>
              <a:rPr dirty="0"/>
              <a:t> per un </a:t>
            </a:r>
            <a:r>
              <a:rPr dirty="0" err="1"/>
              <a:t>uso</a:t>
            </a:r>
            <a:r>
              <a:rPr dirty="0"/>
              <a:t> </a:t>
            </a:r>
            <a:r>
              <a:rPr dirty="0" err="1"/>
              <a:t>etico</a:t>
            </a:r>
            <a:r>
              <a:rPr dirty="0"/>
              <a:t> </a:t>
            </a:r>
            <a:r>
              <a:rPr dirty="0" err="1"/>
              <a:t>dei</a:t>
            </a:r>
            <a:r>
              <a:rPr dirty="0"/>
              <a:t> </a:t>
            </a:r>
            <a:r>
              <a:rPr dirty="0" err="1"/>
              <a:t>dati</a:t>
            </a:r>
            <a:r>
              <a:rPr dirty="0"/>
              <a:t>.</a:t>
            </a:r>
          </a:p>
        </p:txBody>
      </p:sp>
      <p:pic>
        <p:nvPicPr>
          <p:cNvPr id="2052" name="Picture 4">
            <a:extLst>
              <a:ext uri="{FF2B5EF4-FFF2-40B4-BE49-F238E27FC236}">
                <a16:creationId xmlns:a16="http://schemas.microsoft.com/office/drawing/2014/main" id="{0693F9F2-2C92-6C89-E650-046AC764E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3600" y="864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lide Subtitle"/>
          <p:cNvSpPr txBox="1">
            <a:spLocks noGrp="1"/>
          </p:cNvSpPr>
          <p:nvPr>
            <p:ph type="body" idx="21"/>
          </p:nvPr>
        </p:nvSpPr>
        <p:spPr>
          <a:prstGeom prst="rect">
            <a:avLst/>
          </a:prstGeom>
        </p:spPr>
        <p:txBody>
          <a:bodyPr/>
          <a:lstStyle/>
          <a:p>
            <a:endParaRPr dirty="0"/>
          </a:p>
        </p:txBody>
      </p:sp>
      <p:sp>
        <p:nvSpPr>
          <p:cNvPr id="180" name="Equality"/>
          <p:cNvSpPr txBox="1">
            <a:spLocks noGrp="1"/>
          </p:cNvSpPr>
          <p:nvPr>
            <p:ph type="title"/>
          </p:nvPr>
        </p:nvSpPr>
        <p:spPr>
          <a:xfrm>
            <a:off x="1206500" y="606425"/>
            <a:ext cx="21971000" cy="1689100"/>
          </a:xfrm>
          <a:prstGeom prst="rect">
            <a:avLst/>
          </a:prstGeom>
        </p:spPr>
        <p:txBody>
          <a:bodyPr/>
          <a:lstStyle>
            <a:lvl1pPr defTabSz="2316479">
              <a:defRPr sz="9500" spc="-95"/>
            </a:lvl1pPr>
          </a:lstStyle>
          <a:p>
            <a:r>
              <a:t>Equality</a:t>
            </a:r>
          </a:p>
        </p:txBody>
      </p:sp>
      <p:sp>
        <p:nvSpPr>
          <p:cNvPr id="181" name="L'equality si basa sul principio di meritocrazia, selezionando i candidati con il rendimento più alto (&quot;performance rate&quot;). Questo metodo garantisce che i manager promossi siano i più qualificati, ma non considera la rappresentanza di diversi gruppi etni"/>
          <p:cNvSpPr txBox="1">
            <a:spLocks noGrp="1"/>
          </p:cNvSpPr>
          <p:nvPr>
            <p:ph type="body" idx="1"/>
          </p:nvPr>
        </p:nvSpPr>
        <p:spPr>
          <a:prstGeom prst="rect">
            <a:avLst/>
          </a:prstGeom>
        </p:spPr>
        <p:txBody>
          <a:bodyPr/>
          <a:lstStyle/>
          <a:p>
            <a:r>
              <a:rPr dirty="0" err="1"/>
              <a:t>L'equality</a:t>
            </a:r>
            <a:r>
              <a:rPr dirty="0"/>
              <a:t> </a:t>
            </a:r>
            <a:r>
              <a:rPr dirty="0" err="1"/>
              <a:t>si</a:t>
            </a:r>
            <a:r>
              <a:rPr dirty="0"/>
              <a:t> </a:t>
            </a:r>
            <a:r>
              <a:rPr dirty="0" err="1"/>
              <a:t>basa</a:t>
            </a:r>
            <a:r>
              <a:rPr dirty="0"/>
              <a:t> </a:t>
            </a:r>
            <a:r>
              <a:rPr dirty="0" err="1"/>
              <a:t>sul</a:t>
            </a:r>
            <a:r>
              <a:rPr dirty="0"/>
              <a:t> principio di </a:t>
            </a:r>
            <a:r>
              <a:rPr dirty="0" err="1"/>
              <a:t>meritocrazia</a:t>
            </a:r>
            <a:r>
              <a:rPr dirty="0"/>
              <a:t>, </a:t>
            </a:r>
            <a:r>
              <a:rPr dirty="0" err="1"/>
              <a:t>selezionando</a:t>
            </a:r>
            <a:r>
              <a:rPr dirty="0"/>
              <a:t> </a:t>
            </a:r>
            <a:r>
              <a:rPr dirty="0" err="1"/>
              <a:t>i</a:t>
            </a:r>
            <a:r>
              <a:rPr dirty="0"/>
              <a:t> </a:t>
            </a:r>
            <a:r>
              <a:rPr dirty="0" err="1"/>
              <a:t>candidati</a:t>
            </a:r>
            <a:r>
              <a:rPr dirty="0"/>
              <a:t> con il </a:t>
            </a:r>
            <a:r>
              <a:rPr dirty="0" err="1"/>
              <a:t>rendimento</a:t>
            </a:r>
            <a:r>
              <a:rPr dirty="0"/>
              <a:t> </a:t>
            </a:r>
            <a:r>
              <a:rPr dirty="0" err="1"/>
              <a:t>più</a:t>
            </a:r>
            <a:r>
              <a:rPr dirty="0"/>
              <a:t> alto ("performance rate"). </a:t>
            </a:r>
            <a:r>
              <a:rPr dirty="0" err="1"/>
              <a:t>Questo</a:t>
            </a:r>
            <a:r>
              <a:rPr dirty="0"/>
              <a:t> </a:t>
            </a:r>
            <a:r>
              <a:rPr dirty="0" err="1"/>
              <a:t>metodo</a:t>
            </a:r>
            <a:r>
              <a:rPr dirty="0"/>
              <a:t> </a:t>
            </a:r>
            <a:r>
              <a:rPr dirty="0" err="1"/>
              <a:t>garantisce</a:t>
            </a:r>
            <a:r>
              <a:rPr dirty="0"/>
              <a:t> </a:t>
            </a:r>
            <a:r>
              <a:rPr dirty="0" err="1"/>
              <a:t>che</a:t>
            </a:r>
            <a:r>
              <a:rPr dirty="0"/>
              <a:t> </a:t>
            </a:r>
            <a:r>
              <a:rPr dirty="0" err="1"/>
              <a:t>i</a:t>
            </a:r>
            <a:r>
              <a:rPr dirty="0"/>
              <a:t> manager </a:t>
            </a:r>
            <a:r>
              <a:rPr dirty="0" err="1"/>
              <a:t>promossi</a:t>
            </a:r>
            <a:r>
              <a:rPr dirty="0"/>
              <a:t> </a:t>
            </a:r>
            <a:r>
              <a:rPr dirty="0" err="1"/>
              <a:t>siano</a:t>
            </a:r>
            <a:r>
              <a:rPr dirty="0"/>
              <a:t> </a:t>
            </a:r>
            <a:r>
              <a:rPr dirty="0" err="1"/>
              <a:t>i</a:t>
            </a:r>
            <a:r>
              <a:rPr dirty="0"/>
              <a:t> </a:t>
            </a:r>
            <a:r>
              <a:rPr dirty="0" err="1"/>
              <a:t>più</a:t>
            </a:r>
            <a:r>
              <a:rPr dirty="0"/>
              <a:t> </a:t>
            </a:r>
            <a:r>
              <a:rPr dirty="0" err="1"/>
              <a:t>qualificati</a:t>
            </a:r>
            <a:r>
              <a:rPr dirty="0"/>
              <a:t>, ma non </a:t>
            </a:r>
            <a:r>
              <a:rPr dirty="0" err="1"/>
              <a:t>considera</a:t>
            </a:r>
            <a:r>
              <a:rPr dirty="0"/>
              <a:t> la </a:t>
            </a:r>
            <a:r>
              <a:rPr dirty="0" err="1"/>
              <a:t>rappresentanza</a:t>
            </a:r>
            <a:r>
              <a:rPr dirty="0"/>
              <a:t> di </a:t>
            </a:r>
            <a:r>
              <a:rPr dirty="0" err="1"/>
              <a:t>diversi</a:t>
            </a:r>
            <a:r>
              <a:rPr dirty="0"/>
              <a:t> </a:t>
            </a:r>
            <a:r>
              <a:rPr dirty="0" err="1"/>
              <a:t>gruppi</a:t>
            </a:r>
            <a:r>
              <a:rPr dirty="0"/>
              <a:t> </a:t>
            </a:r>
            <a:r>
              <a:rPr dirty="0" err="1"/>
              <a:t>etnici</a:t>
            </a:r>
            <a:r>
              <a:rPr dirty="0"/>
              <a:t>. </a:t>
            </a:r>
          </a:p>
          <a:p>
            <a:r>
              <a:rPr dirty="0"/>
              <a:t>Ad </a:t>
            </a:r>
            <a:r>
              <a:rPr dirty="0" err="1"/>
              <a:t>esempio</a:t>
            </a:r>
            <a:r>
              <a:rPr dirty="0"/>
              <a:t>, se il dataset </a:t>
            </a:r>
            <a:r>
              <a:rPr dirty="0" err="1"/>
              <a:t>contiene</a:t>
            </a:r>
            <a:r>
              <a:rPr dirty="0"/>
              <a:t> </a:t>
            </a:r>
            <a:r>
              <a:rPr dirty="0" err="1"/>
              <a:t>più</a:t>
            </a:r>
            <a:r>
              <a:rPr dirty="0"/>
              <a:t> </a:t>
            </a:r>
            <a:r>
              <a:rPr dirty="0" err="1"/>
              <a:t>uomini</a:t>
            </a:r>
            <a:r>
              <a:rPr dirty="0"/>
              <a:t> </a:t>
            </a:r>
            <a:r>
              <a:rPr dirty="0" err="1"/>
              <a:t>che</a:t>
            </a:r>
            <a:r>
              <a:rPr dirty="0"/>
              <a:t> </a:t>
            </a:r>
            <a:r>
              <a:rPr dirty="0" err="1"/>
              <a:t>donne</a:t>
            </a:r>
            <a:r>
              <a:rPr dirty="0"/>
              <a:t>, la </a:t>
            </a:r>
            <a:r>
              <a:rPr dirty="0" err="1"/>
              <a:t>selezione</a:t>
            </a:r>
            <a:r>
              <a:rPr dirty="0"/>
              <a:t> </a:t>
            </a:r>
            <a:r>
              <a:rPr dirty="0" err="1"/>
              <a:t>potrebbe</a:t>
            </a:r>
            <a:r>
              <a:rPr dirty="0"/>
              <a:t> </a:t>
            </a:r>
            <a:r>
              <a:rPr dirty="0" err="1"/>
              <a:t>risultare</a:t>
            </a:r>
            <a:r>
              <a:rPr dirty="0"/>
              <a:t> </a:t>
            </a:r>
            <a:r>
              <a:rPr dirty="0" err="1"/>
              <a:t>prevalentemente</a:t>
            </a:r>
            <a:r>
              <a:rPr dirty="0"/>
              <a:t> </a:t>
            </a:r>
            <a:r>
              <a:rPr dirty="0" err="1"/>
              <a:t>maschile</a:t>
            </a:r>
            <a:r>
              <a:rPr dirty="0"/>
              <a:t>, </a:t>
            </a:r>
            <a:r>
              <a:rPr dirty="0" err="1"/>
              <a:t>riducendo</a:t>
            </a:r>
            <a:r>
              <a:rPr dirty="0"/>
              <a:t> la </a:t>
            </a:r>
            <a:r>
              <a:rPr dirty="0" err="1"/>
              <a:t>diversità</a:t>
            </a:r>
            <a:r>
              <a:rPr dirty="0"/>
              <a:t> del team. </a:t>
            </a:r>
            <a:r>
              <a:rPr dirty="0" err="1"/>
              <a:t>Nello</a:t>
            </a:r>
            <a:r>
              <a:rPr dirty="0"/>
              <a:t> script Python, </a:t>
            </a:r>
            <a:r>
              <a:rPr dirty="0" err="1"/>
              <a:t>i</a:t>
            </a:r>
            <a:r>
              <a:rPr dirty="0"/>
              <a:t> </a:t>
            </a:r>
            <a:r>
              <a:rPr dirty="0" err="1"/>
              <a:t>candidati</a:t>
            </a:r>
            <a:r>
              <a:rPr dirty="0"/>
              <a:t> </a:t>
            </a:r>
            <a:r>
              <a:rPr dirty="0" err="1"/>
              <a:t>sono</a:t>
            </a:r>
            <a:r>
              <a:rPr dirty="0"/>
              <a:t> </a:t>
            </a:r>
            <a:r>
              <a:rPr dirty="0" err="1"/>
              <a:t>stati</a:t>
            </a:r>
            <a:r>
              <a:rPr dirty="0"/>
              <a:t> </a:t>
            </a:r>
            <a:r>
              <a:rPr dirty="0" err="1"/>
              <a:t>ordinati</a:t>
            </a:r>
            <a:r>
              <a:rPr dirty="0"/>
              <a:t> per performance rate, </a:t>
            </a:r>
            <a:r>
              <a:rPr dirty="0" err="1"/>
              <a:t>ignorando</a:t>
            </a:r>
            <a:r>
              <a:rPr dirty="0"/>
              <a:t> </a:t>
            </a:r>
            <a:r>
              <a:rPr dirty="0" err="1"/>
              <a:t>etnia</a:t>
            </a:r>
            <a:r>
              <a:rPr dirty="0"/>
              <a:t> e </a:t>
            </a:r>
            <a:r>
              <a:rPr dirty="0" err="1"/>
              <a:t>genere</a:t>
            </a:r>
            <a:r>
              <a:rPr dirty="0"/>
              <a:t>, e </a:t>
            </a:r>
            <a:r>
              <a:rPr dirty="0" err="1"/>
              <a:t>i</a:t>
            </a:r>
            <a:r>
              <a:rPr dirty="0"/>
              <a:t> </a:t>
            </a:r>
            <a:r>
              <a:rPr dirty="0" err="1"/>
              <a:t>migliori</a:t>
            </a:r>
            <a:r>
              <a:rPr dirty="0"/>
              <a:t> </a:t>
            </a:r>
            <a:r>
              <a:rPr dirty="0" err="1"/>
              <a:t>sono</a:t>
            </a:r>
            <a:r>
              <a:rPr dirty="0"/>
              <a:t> </a:t>
            </a:r>
            <a:r>
              <a:rPr dirty="0" err="1"/>
              <a:t>stati</a:t>
            </a:r>
            <a:r>
              <a:rPr dirty="0"/>
              <a:t> </a:t>
            </a:r>
            <a:r>
              <a:rPr dirty="0" err="1"/>
              <a:t>promossi</a:t>
            </a:r>
            <a:r>
              <a:rPr dirty="0"/>
              <a:t> a manager.</a:t>
            </a:r>
          </a:p>
        </p:txBody>
      </p:sp>
      <p:pic>
        <p:nvPicPr>
          <p:cNvPr id="3074" name="Picture 2">
            <a:extLst>
              <a:ext uri="{FF2B5EF4-FFF2-40B4-BE49-F238E27FC236}">
                <a16:creationId xmlns:a16="http://schemas.microsoft.com/office/drawing/2014/main" id="{CC052924-6FBA-01E5-A75D-26E84FD31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7200" y="864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 name="IMG_0768.jpeg" descr="IMG_0768.jpeg"/>
          <p:cNvPicPr>
            <a:picLocks noGrp="1" noChangeAspect="1"/>
          </p:cNvPicPr>
          <p:nvPr>
            <p:ph type="pic" idx="21"/>
          </p:nvPr>
        </p:nvPicPr>
        <p:blipFill>
          <a:blip r:embed="rId2"/>
          <a:srcRect l="1853"/>
          <a:stretch>
            <a:fillRect/>
          </a:stretch>
        </p:blipFill>
        <p:spPr>
          <a:xfrm>
            <a:off x="639234" y="3871446"/>
            <a:ext cx="11721988" cy="7973192"/>
          </a:xfrm>
          <a:prstGeom prst="rect">
            <a:avLst/>
          </a:prstGeom>
        </p:spPr>
      </p:pic>
      <p:pic>
        <p:nvPicPr>
          <p:cNvPr id="184" name="IMG_0769.jpeg" descr="IMG_0769.jpeg"/>
          <p:cNvPicPr>
            <a:picLocks noGrp="1" noChangeAspect="1"/>
          </p:cNvPicPr>
          <p:nvPr>
            <p:ph type="pic" idx="22"/>
          </p:nvPr>
        </p:nvPicPr>
        <p:blipFill>
          <a:blip r:embed="rId3"/>
          <a:srcRect/>
          <a:stretch>
            <a:fillRect/>
          </a:stretch>
        </p:blipFill>
        <p:spPr>
          <a:xfrm>
            <a:off x="12911632" y="4144956"/>
            <a:ext cx="5322677" cy="6109279"/>
          </a:xfrm>
          <a:prstGeom prst="rect">
            <a:avLst/>
          </a:prstGeom>
        </p:spPr>
      </p:pic>
      <p:pic>
        <p:nvPicPr>
          <p:cNvPr id="185" name="IMG_0770.jpeg" descr="IMG_0770.jpeg"/>
          <p:cNvPicPr>
            <a:picLocks noGrp="1" noChangeAspect="1"/>
          </p:cNvPicPr>
          <p:nvPr>
            <p:ph type="pic" idx="23"/>
          </p:nvPr>
        </p:nvPicPr>
        <p:blipFill>
          <a:blip r:embed="rId4"/>
          <a:srcRect/>
          <a:stretch>
            <a:fillRect/>
          </a:stretch>
        </p:blipFill>
        <p:spPr>
          <a:xfrm>
            <a:off x="18099791" y="4227309"/>
            <a:ext cx="5785766" cy="6173206"/>
          </a:xfrm>
          <a:prstGeom prst="rect">
            <a:avLst/>
          </a:prstGeom>
        </p:spPr>
      </p:pic>
      <p:pic>
        <p:nvPicPr>
          <p:cNvPr id="4098" name="Picture 2">
            <a:extLst>
              <a:ext uri="{FF2B5EF4-FFF2-40B4-BE49-F238E27FC236}">
                <a16:creationId xmlns:a16="http://schemas.microsoft.com/office/drawing/2014/main" id="{BA481B85-1F52-47A6-39EF-6555D4C886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7200" y="864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lide Subtitle"/>
          <p:cNvSpPr txBox="1">
            <a:spLocks noGrp="1"/>
          </p:cNvSpPr>
          <p:nvPr>
            <p:ph type="body" idx="21"/>
          </p:nvPr>
        </p:nvSpPr>
        <p:spPr>
          <a:prstGeom prst="rect">
            <a:avLst/>
          </a:prstGeom>
        </p:spPr>
        <p:txBody>
          <a:bodyPr/>
          <a:lstStyle/>
          <a:p>
            <a:endParaRPr dirty="0"/>
          </a:p>
        </p:txBody>
      </p:sp>
      <p:sp>
        <p:nvSpPr>
          <p:cNvPr id="188" name="Equity"/>
          <p:cNvSpPr txBox="1">
            <a:spLocks noGrp="1"/>
          </p:cNvSpPr>
          <p:nvPr>
            <p:ph type="title"/>
          </p:nvPr>
        </p:nvSpPr>
        <p:spPr>
          <a:prstGeom prst="rect">
            <a:avLst/>
          </a:prstGeom>
        </p:spPr>
        <p:txBody>
          <a:bodyPr/>
          <a:lstStyle>
            <a:lvl1pPr defTabSz="2316479">
              <a:defRPr sz="9500" spc="-95"/>
            </a:lvl1pPr>
          </a:lstStyle>
          <a:p>
            <a:r>
              <a:t>Equity</a:t>
            </a:r>
          </a:p>
        </p:txBody>
      </p:sp>
      <p:sp>
        <p:nvSpPr>
          <p:cNvPr id="189" name="L'equity bilancia equality e diversity, garantendo pari opportunità a ogni gruppo e mantenendo un approccio &quot;fair&quot;. Vengono aumentate le istanze dei clerk meno rappresentati per migliorare le loro possibilità di selezione, senza abbassare il performance "/>
          <p:cNvSpPr txBox="1">
            <a:spLocks noGrp="1"/>
          </p:cNvSpPr>
          <p:nvPr>
            <p:ph type="body" idx="1"/>
          </p:nvPr>
        </p:nvSpPr>
        <p:spPr>
          <a:prstGeom prst="rect">
            <a:avLst/>
          </a:prstGeom>
        </p:spPr>
        <p:txBody>
          <a:bodyPr/>
          <a:lstStyle/>
          <a:p>
            <a:r>
              <a:rPr dirty="0" err="1"/>
              <a:t>L'equity</a:t>
            </a:r>
            <a:r>
              <a:rPr dirty="0"/>
              <a:t> </a:t>
            </a:r>
            <a:r>
              <a:rPr dirty="0" err="1"/>
              <a:t>bilancia</a:t>
            </a:r>
            <a:r>
              <a:rPr dirty="0"/>
              <a:t> equality e diversity, </a:t>
            </a:r>
            <a:r>
              <a:rPr dirty="0" err="1"/>
              <a:t>garantendo</a:t>
            </a:r>
            <a:r>
              <a:rPr dirty="0"/>
              <a:t> </a:t>
            </a:r>
            <a:r>
              <a:rPr dirty="0" err="1"/>
              <a:t>pari</a:t>
            </a:r>
            <a:r>
              <a:rPr dirty="0"/>
              <a:t> </a:t>
            </a:r>
            <a:r>
              <a:rPr dirty="0" err="1"/>
              <a:t>opportunità</a:t>
            </a:r>
            <a:r>
              <a:rPr dirty="0"/>
              <a:t> a</a:t>
            </a:r>
            <a:r>
              <a:rPr lang="it-IT" dirty="0"/>
              <a:t>d</a:t>
            </a:r>
            <a:r>
              <a:rPr dirty="0"/>
              <a:t> </a:t>
            </a:r>
            <a:r>
              <a:rPr dirty="0" err="1"/>
              <a:t>ogni</a:t>
            </a:r>
            <a:r>
              <a:rPr dirty="0"/>
              <a:t> </a:t>
            </a:r>
            <a:r>
              <a:rPr dirty="0" err="1"/>
              <a:t>gruppo</a:t>
            </a:r>
            <a:r>
              <a:rPr dirty="0"/>
              <a:t> e </a:t>
            </a:r>
            <a:r>
              <a:rPr dirty="0" err="1"/>
              <a:t>mantenendo</a:t>
            </a:r>
            <a:r>
              <a:rPr dirty="0"/>
              <a:t> un </a:t>
            </a:r>
            <a:r>
              <a:rPr dirty="0" err="1"/>
              <a:t>approccio</a:t>
            </a:r>
            <a:r>
              <a:rPr dirty="0"/>
              <a:t> "fair". </a:t>
            </a:r>
            <a:r>
              <a:rPr dirty="0" err="1"/>
              <a:t>Vengono</a:t>
            </a:r>
            <a:r>
              <a:rPr dirty="0"/>
              <a:t> </a:t>
            </a:r>
            <a:r>
              <a:rPr dirty="0" err="1"/>
              <a:t>aumentate</a:t>
            </a:r>
            <a:r>
              <a:rPr dirty="0"/>
              <a:t> le </a:t>
            </a:r>
            <a:r>
              <a:rPr dirty="0" err="1"/>
              <a:t>istanze</a:t>
            </a:r>
            <a:r>
              <a:rPr dirty="0"/>
              <a:t> </a:t>
            </a:r>
            <a:r>
              <a:rPr dirty="0" err="1"/>
              <a:t>dei</a:t>
            </a:r>
            <a:r>
              <a:rPr dirty="0"/>
              <a:t> clerk </a:t>
            </a:r>
            <a:r>
              <a:rPr dirty="0" err="1"/>
              <a:t>meno</a:t>
            </a:r>
            <a:r>
              <a:rPr dirty="0"/>
              <a:t> </a:t>
            </a:r>
            <a:r>
              <a:rPr dirty="0" err="1"/>
              <a:t>rappresentati</a:t>
            </a:r>
            <a:r>
              <a:rPr dirty="0"/>
              <a:t> per </a:t>
            </a:r>
            <a:r>
              <a:rPr dirty="0" err="1"/>
              <a:t>migliorare</a:t>
            </a:r>
            <a:r>
              <a:rPr dirty="0"/>
              <a:t> le </a:t>
            </a:r>
            <a:r>
              <a:rPr dirty="0" err="1"/>
              <a:t>loro</a:t>
            </a:r>
            <a:r>
              <a:rPr dirty="0"/>
              <a:t> </a:t>
            </a:r>
            <a:r>
              <a:rPr dirty="0" err="1"/>
              <a:t>possibilità</a:t>
            </a:r>
            <a:r>
              <a:rPr dirty="0"/>
              <a:t> di </a:t>
            </a:r>
            <a:r>
              <a:rPr dirty="0" err="1"/>
              <a:t>selezione</a:t>
            </a:r>
            <a:r>
              <a:rPr dirty="0"/>
              <a:t>, senza </a:t>
            </a:r>
            <a:r>
              <a:rPr dirty="0" err="1"/>
              <a:t>abbassare</a:t>
            </a:r>
            <a:r>
              <a:rPr dirty="0"/>
              <a:t> il performance rate medio. </a:t>
            </a:r>
            <a:r>
              <a:rPr dirty="0" err="1"/>
              <a:t>Nello</a:t>
            </a:r>
            <a:r>
              <a:rPr dirty="0"/>
              <a:t> script Python, </a:t>
            </a:r>
            <a:r>
              <a:rPr dirty="0" err="1"/>
              <a:t>l'algoritmo</a:t>
            </a:r>
            <a:r>
              <a:rPr dirty="0"/>
              <a:t> per equity </a:t>
            </a:r>
            <a:r>
              <a:rPr dirty="0" err="1"/>
              <a:t>funziona</a:t>
            </a:r>
            <a:r>
              <a:rPr dirty="0"/>
              <a:t> </a:t>
            </a:r>
            <a:r>
              <a:rPr dirty="0" err="1"/>
              <a:t>così</a:t>
            </a:r>
            <a:r>
              <a:rPr dirty="0"/>
              <a:t>:</a:t>
            </a:r>
          </a:p>
          <a:p>
            <a:r>
              <a:rPr dirty="0"/>
              <a:t>1. </a:t>
            </a:r>
            <a:r>
              <a:rPr dirty="0" err="1"/>
              <a:t>Calcola</a:t>
            </a:r>
            <a:r>
              <a:rPr dirty="0"/>
              <a:t> il </a:t>
            </a:r>
            <a:r>
              <a:rPr dirty="0" err="1"/>
              <a:t>disequilibrio</a:t>
            </a:r>
            <a:r>
              <a:rPr dirty="0"/>
              <a:t> D come </a:t>
            </a:r>
            <a:r>
              <a:rPr dirty="0" err="1"/>
              <a:t>differenza</a:t>
            </a:r>
            <a:r>
              <a:rPr dirty="0"/>
              <a:t> </a:t>
            </a:r>
            <a:r>
              <a:rPr dirty="0" err="1"/>
              <a:t>percentuale</a:t>
            </a:r>
            <a:r>
              <a:rPr dirty="0"/>
              <a:t> </a:t>
            </a:r>
            <a:r>
              <a:rPr dirty="0" err="1"/>
              <a:t>tra</a:t>
            </a:r>
            <a:r>
              <a:rPr dirty="0"/>
              <a:t> </a:t>
            </a:r>
            <a:r>
              <a:rPr dirty="0" err="1"/>
              <a:t>i</a:t>
            </a:r>
            <a:r>
              <a:rPr dirty="0"/>
              <a:t> </a:t>
            </a:r>
            <a:r>
              <a:rPr dirty="0" err="1"/>
              <a:t>generi</a:t>
            </a:r>
            <a:r>
              <a:rPr dirty="0"/>
              <a:t>: </a:t>
            </a:r>
            <a:r>
              <a:rPr lang="it-IT" dirty="0"/>
              <a:t>D=(%M−%</a:t>
            </a:r>
            <a:r>
              <a:rPr lang="it-IT" dirty="0" err="1"/>
              <a:t>F</a:t>
            </a:r>
            <a:r>
              <a:rPr lang="it-IT" dirty="0"/>
              <a:t>) D = (\%M - \%</a:t>
            </a:r>
            <a:r>
              <a:rPr lang="it-IT" dirty="0" err="1"/>
              <a:t>F</a:t>
            </a:r>
            <a:r>
              <a:rPr lang="it-IT" dirty="0"/>
              <a:t>) D=(%M−%</a:t>
            </a:r>
            <a:r>
              <a:rPr lang="it-IT" dirty="0" err="1"/>
              <a:t>F</a:t>
            </a:r>
            <a:r>
              <a:rPr lang="it-IT" dirty="0"/>
              <a:t>) o D=(%Mm−%Fm) D = (%Mm - %Fm) D=(%Mm−%Fm). Dove M rappresenta il numero totale di maschi, </a:t>
            </a:r>
            <a:r>
              <a:rPr lang="it-IT" dirty="0" err="1"/>
              <a:t>F</a:t>
            </a:r>
            <a:r>
              <a:rPr lang="it-IT" dirty="0"/>
              <a:t> il numero totale delle femmine, Mm i maschi manager, Fm le femmine manager. </a:t>
            </a:r>
          </a:p>
          <a:p>
            <a:r>
              <a:rPr dirty="0"/>
              <a:t>2. </a:t>
            </a:r>
            <a:r>
              <a:rPr dirty="0" err="1"/>
              <a:t>Aggiunge</a:t>
            </a:r>
            <a:r>
              <a:rPr dirty="0"/>
              <a:t> D </a:t>
            </a:r>
            <a:r>
              <a:rPr dirty="0" err="1"/>
              <a:t>duplicati</a:t>
            </a:r>
            <a:r>
              <a:rPr dirty="0"/>
              <a:t> </a:t>
            </a:r>
            <a:r>
              <a:rPr dirty="0" err="1"/>
              <a:t>delle</a:t>
            </a:r>
            <a:r>
              <a:rPr dirty="0"/>
              <a:t> </a:t>
            </a:r>
            <a:r>
              <a:rPr dirty="0" err="1"/>
              <a:t>istanze</a:t>
            </a:r>
            <a:r>
              <a:rPr dirty="0"/>
              <a:t> del </a:t>
            </a:r>
            <a:r>
              <a:rPr dirty="0" err="1"/>
              <a:t>gruppo</a:t>
            </a:r>
            <a:r>
              <a:rPr dirty="0"/>
              <a:t> </a:t>
            </a:r>
            <a:r>
              <a:rPr dirty="0" err="1"/>
              <a:t>meno</a:t>
            </a:r>
            <a:r>
              <a:rPr dirty="0"/>
              <a:t> </a:t>
            </a:r>
            <a:r>
              <a:rPr dirty="0" err="1"/>
              <a:t>rappresentato</a:t>
            </a:r>
            <a:r>
              <a:rPr dirty="0"/>
              <a:t> </a:t>
            </a:r>
            <a:r>
              <a:rPr dirty="0" err="1"/>
              <a:t>nel</a:t>
            </a:r>
            <a:r>
              <a:rPr dirty="0"/>
              <a:t> dataset per </a:t>
            </a:r>
            <a:r>
              <a:rPr dirty="0" err="1"/>
              <a:t>simulare</a:t>
            </a:r>
            <a:r>
              <a:rPr dirty="0"/>
              <a:t> </a:t>
            </a:r>
            <a:r>
              <a:rPr dirty="0" err="1"/>
              <a:t>una</a:t>
            </a:r>
            <a:r>
              <a:rPr dirty="0"/>
              <a:t> </a:t>
            </a:r>
            <a:r>
              <a:rPr dirty="0" err="1"/>
              <a:t>distribuzione</a:t>
            </a:r>
            <a:r>
              <a:rPr dirty="0"/>
              <a:t> </a:t>
            </a:r>
            <a:r>
              <a:rPr dirty="0" err="1"/>
              <a:t>equilibrata</a:t>
            </a:r>
            <a:r>
              <a:rPr dirty="0"/>
              <a:t>.</a:t>
            </a:r>
          </a:p>
        </p:txBody>
      </p:sp>
      <p:pic>
        <p:nvPicPr>
          <p:cNvPr id="5122" name="Picture 2">
            <a:extLst>
              <a:ext uri="{FF2B5EF4-FFF2-40B4-BE49-F238E27FC236}">
                <a16:creationId xmlns:a16="http://schemas.microsoft.com/office/drawing/2014/main" id="{3A83D0F7-A126-30CA-13FE-370C00D28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3600" y="864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IMG_0771.jpeg" descr="IMG_0771.jpeg"/>
          <p:cNvPicPr>
            <a:picLocks noGrp="1" noChangeAspect="1"/>
          </p:cNvPicPr>
          <p:nvPr>
            <p:ph type="pic" idx="21"/>
          </p:nvPr>
        </p:nvPicPr>
        <p:blipFill>
          <a:blip r:embed="rId2"/>
          <a:srcRect/>
          <a:stretch>
            <a:fillRect/>
          </a:stretch>
        </p:blipFill>
        <p:spPr>
          <a:xfrm>
            <a:off x="720238" y="5051472"/>
            <a:ext cx="10965753" cy="6927466"/>
          </a:xfrm>
          <a:prstGeom prst="rect">
            <a:avLst/>
          </a:prstGeom>
        </p:spPr>
      </p:pic>
      <p:pic>
        <p:nvPicPr>
          <p:cNvPr id="192" name="IMG_0772.jpeg" descr="IMG_0772.jpeg"/>
          <p:cNvPicPr>
            <a:picLocks noGrp="1" noChangeAspect="1"/>
          </p:cNvPicPr>
          <p:nvPr>
            <p:ph type="pic" idx="22"/>
          </p:nvPr>
        </p:nvPicPr>
        <p:blipFill>
          <a:blip r:embed="rId3"/>
          <a:srcRect l="3872" t="971" b="971"/>
          <a:stretch>
            <a:fillRect/>
          </a:stretch>
        </p:blipFill>
        <p:spPr>
          <a:xfrm>
            <a:off x="12003446" y="5008165"/>
            <a:ext cx="5553425" cy="5356397"/>
          </a:xfrm>
          <a:prstGeom prst="rect">
            <a:avLst/>
          </a:prstGeom>
        </p:spPr>
      </p:pic>
      <p:pic>
        <p:nvPicPr>
          <p:cNvPr id="193" name="IMG_0773.jpeg" descr="IMG_0773.jpeg"/>
          <p:cNvPicPr>
            <a:picLocks noGrp="1" noChangeAspect="1"/>
          </p:cNvPicPr>
          <p:nvPr>
            <p:ph type="pic" idx="23"/>
          </p:nvPr>
        </p:nvPicPr>
        <p:blipFill>
          <a:blip r:embed="rId4"/>
          <a:srcRect/>
          <a:stretch>
            <a:fillRect/>
          </a:stretch>
        </p:blipFill>
        <p:spPr>
          <a:xfrm>
            <a:off x="17874570" y="5024479"/>
            <a:ext cx="6075556" cy="5723349"/>
          </a:xfrm>
          <a:prstGeom prst="rect">
            <a:avLst/>
          </a:prstGeom>
        </p:spPr>
      </p:pic>
      <p:pic>
        <p:nvPicPr>
          <p:cNvPr id="6146" name="Picture 2">
            <a:extLst>
              <a:ext uri="{FF2B5EF4-FFF2-40B4-BE49-F238E27FC236}">
                <a16:creationId xmlns:a16="http://schemas.microsoft.com/office/drawing/2014/main" id="{53CF0828-F773-BCB1-8423-19B5F85CB1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7200" y="864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lide Subtitle"/>
          <p:cNvSpPr txBox="1">
            <a:spLocks noGrp="1"/>
          </p:cNvSpPr>
          <p:nvPr>
            <p:ph type="body" idx="21"/>
          </p:nvPr>
        </p:nvSpPr>
        <p:spPr>
          <a:prstGeom prst="rect">
            <a:avLst/>
          </a:prstGeom>
        </p:spPr>
        <p:txBody>
          <a:bodyPr/>
          <a:lstStyle/>
          <a:p>
            <a:endParaRPr/>
          </a:p>
        </p:txBody>
      </p:sp>
      <p:sp>
        <p:nvSpPr>
          <p:cNvPr id="196" name="Diversity"/>
          <p:cNvSpPr txBox="1">
            <a:spLocks noGrp="1"/>
          </p:cNvSpPr>
          <p:nvPr>
            <p:ph type="title"/>
          </p:nvPr>
        </p:nvSpPr>
        <p:spPr>
          <a:prstGeom prst="rect">
            <a:avLst/>
          </a:prstGeom>
        </p:spPr>
        <p:txBody>
          <a:bodyPr/>
          <a:lstStyle>
            <a:lvl1pPr defTabSz="2316479">
              <a:defRPr sz="9500" spc="-95"/>
            </a:lvl1pPr>
          </a:lstStyle>
          <a:p>
            <a:r>
              <a:t>Diversity</a:t>
            </a:r>
          </a:p>
        </p:txBody>
      </p:sp>
      <p:sp>
        <p:nvSpPr>
          <p:cNvPr id="197" name="La diversity si concentra sulla rappresentanza di diversi gruppi etnici all'interno del team di manager, garantendo una promozione equa tra i gruppi.…"/>
          <p:cNvSpPr txBox="1">
            <a:spLocks noGrp="1"/>
          </p:cNvSpPr>
          <p:nvPr>
            <p:ph type="body" idx="1"/>
          </p:nvPr>
        </p:nvSpPr>
        <p:spPr>
          <a:prstGeom prst="rect">
            <a:avLst/>
          </a:prstGeom>
        </p:spPr>
        <p:txBody>
          <a:bodyPr/>
          <a:lstStyle/>
          <a:p>
            <a:r>
              <a:rPr lang="it-IT" dirty="0"/>
              <a:t>La </a:t>
            </a:r>
            <a:r>
              <a:rPr lang="it-IT" dirty="0" err="1"/>
              <a:t>diversity</a:t>
            </a:r>
            <a:r>
              <a:rPr lang="it-IT" dirty="0"/>
              <a:t> si concentra sulla rappresentanza di diversi gruppi etnici all'interno del team di manager. Per raggiungere questo obiettivo, ci si assicura che il numero di candidati promossi per ogni gruppo etnico sia uguale.</a:t>
            </a:r>
          </a:p>
          <a:p>
            <a:r>
              <a:rPr dirty="0"/>
              <a:t>Ad </a:t>
            </a:r>
            <a:r>
              <a:rPr dirty="0" err="1"/>
              <a:t>esempio</a:t>
            </a:r>
            <a:r>
              <a:rPr dirty="0"/>
              <a:t>, se il dataset </a:t>
            </a:r>
            <a:r>
              <a:rPr dirty="0" err="1"/>
              <a:t>contiene</a:t>
            </a:r>
            <a:r>
              <a:rPr dirty="0"/>
              <a:t> il 30% di </a:t>
            </a:r>
            <a:r>
              <a:rPr dirty="0" err="1"/>
              <a:t>donne</a:t>
            </a:r>
            <a:r>
              <a:rPr dirty="0"/>
              <a:t> e il 70% di </a:t>
            </a:r>
            <a:r>
              <a:rPr dirty="0" err="1"/>
              <a:t>uomini</a:t>
            </a:r>
            <a:r>
              <a:rPr dirty="0"/>
              <a:t>, il </a:t>
            </a:r>
            <a:r>
              <a:rPr lang="it-IT" dirty="0"/>
              <a:t>7</a:t>
            </a:r>
            <a:r>
              <a:rPr dirty="0"/>
              <a:t>0% </a:t>
            </a:r>
            <a:r>
              <a:rPr dirty="0" err="1"/>
              <a:t>dei</a:t>
            </a:r>
            <a:r>
              <a:rPr dirty="0"/>
              <a:t> manager </a:t>
            </a:r>
            <a:r>
              <a:rPr dirty="0" err="1"/>
              <a:t>promossi</a:t>
            </a:r>
            <a:r>
              <a:rPr dirty="0"/>
              <a:t> </a:t>
            </a:r>
            <a:r>
              <a:rPr dirty="0" err="1"/>
              <a:t>sarà</a:t>
            </a:r>
            <a:r>
              <a:rPr dirty="0"/>
              <a:t> donna e il </a:t>
            </a:r>
            <a:r>
              <a:rPr lang="it-IT" dirty="0"/>
              <a:t>3</a:t>
            </a:r>
            <a:r>
              <a:rPr dirty="0"/>
              <a:t>0% </a:t>
            </a:r>
            <a:r>
              <a:rPr dirty="0" err="1"/>
              <a:t>sarà</a:t>
            </a:r>
            <a:r>
              <a:rPr dirty="0"/>
              <a:t> </a:t>
            </a:r>
            <a:r>
              <a:rPr dirty="0" err="1"/>
              <a:t>uomo</a:t>
            </a:r>
            <a:r>
              <a:rPr dirty="0"/>
              <a:t>. </a:t>
            </a:r>
            <a:r>
              <a:rPr dirty="0" err="1"/>
              <a:t>Questo</a:t>
            </a:r>
            <a:r>
              <a:rPr dirty="0"/>
              <a:t> </a:t>
            </a:r>
            <a:r>
              <a:rPr dirty="0" err="1"/>
              <a:t>approccio</a:t>
            </a:r>
            <a:r>
              <a:rPr dirty="0"/>
              <a:t> </a:t>
            </a:r>
            <a:r>
              <a:rPr dirty="0" err="1"/>
              <a:t>crea</a:t>
            </a:r>
            <a:r>
              <a:rPr dirty="0"/>
              <a:t> un team </a:t>
            </a:r>
            <a:r>
              <a:rPr dirty="0" err="1"/>
              <a:t>eterogeneo</a:t>
            </a:r>
            <a:r>
              <a:rPr dirty="0"/>
              <a:t> </a:t>
            </a:r>
            <a:r>
              <a:rPr dirty="0" err="1"/>
              <a:t>che</a:t>
            </a:r>
            <a:r>
              <a:rPr dirty="0"/>
              <a:t> </a:t>
            </a:r>
            <a:r>
              <a:rPr dirty="0" err="1"/>
              <a:t>rappresenta</a:t>
            </a:r>
            <a:r>
              <a:rPr dirty="0"/>
              <a:t> </a:t>
            </a:r>
            <a:r>
              <a:rPr dirty="0" err="1"/>
              <a:t>meglio</a:t>
            </a:r>
            <a:r>
              <a:rPr dirty="0"/>
              <a:t> un </a:t>
            </a:r>
            <a:r>
              <a:rPr dirty="0" err="1"/>
              <a:t>gruppo</a:t>
            </a:r>
            <a:r>
              <a:rPr dirty="0"/>
              <a:t> di </a:t>
            </a:r>
            <a:r>
              <a:rPr dirty="0" err="1"/>
              <a:t>lavoro</a:t>
            </a:r>
            <a:r>
              <a:rPr dirty="0"/>
              <a:t> </a:t>
            </a:r>
            <a:r>
              <a:rPr dirty="0" err="1"/>
              <a:t>diversificato</a:t>
            </a:r>
            <a:r>
              <a:rPr dirty="0"/>
              <a:t>. </a:t>
            </a:r>
            <a:r>
              <a:rPr dirty="0" err="1"/>
              <a:t>Tuttavia</a:t>
            </a:r>
            <a:r>
              <a:rPr dirty="0"/>
              <a:t>, </a:t>
            </a:r>
            <a:r>
              <a:rPr dirty="0" err="1"/>
              <a:t>può</a:t>
            </a:r>
            <a:r>
              <a:rPr dirty="0"/>
              <a:t> </a:t>
            </a:r>
            <a:r>
              <a:rPr dirty="0" err="1"/>
              <a:t>ridurre</a:t>
            </a:r>
            <a:r>
              <a:rPr dirty="0"/>
              <a:t> il </a:t>
            </a:r>
            <a:r>
              <a:rPr dirty="0" err="1"/>
              <a:t>rendimento</a:t>
            </a:r>
            <a:r>
              <a:rPr dirty="0"/>
              <a:t> medio </a:t>
            </a:r>
            <a:r>
              <a:rPr dirty="0" err="1"/>
              <a:t>dei</a:t>
            </a:r>
            <a:r>
              <a:rPr dirty="0"/>
              <a:t> manager </a:t>
            </a:r>
            <a:r>
              <a:rPr dirty="0" err="1"/>
              <a:t>promossi</a:t>
            </a:r>
            <a:r>
              <a:rPr dirty="0"/>
              <a:t>, </a:t>
            </a:r>
            <a:r>
              <a:rPr dirty="0" err="1"/>
              <a:t>poiché</a:t>
            </a:r>
            <a:r>
              <a:rPr dirty="0"/>
              <a:t> non </a:t>
            </a:r>
            <a:r>
              <a:rPr dirty="0" err="1"/>
              <a:t>vengono</a:t>
            </a:r>
            <a:r>
              <a:rPr dirty="0"/>
              <a:t> </a:t>
            </a:r>
            <a:r>
              <a:rPr dirty="0" err="1"/>
              <a:t>scelti</a:t>
            </a:r>
            <a:r>
              <a:rPr dirty="0"/>
              <a:t> </a:t>
            </a:r>
            <a:r>
              <a:rPr dirty="0" err="1"/>
              <a:t>esclusivamente</a:t>
            </a:r>
            <a:r>
              <a:rPr dirty="0"/>
              <a:t> </a:t>
            </a:r>
            <a:r>
              <a:rPr dirty="0" err="1"/>
              <a:t>i</a:t>
            </a:r>
            <a:r>
              <a:rPr dirty="0"/>
              <a:t> </a:t>
            </a:r>
            <a:r>
              <a:rPr dirty="0" err="1"/>
              <a:t>candidati</a:t>
            </a:r>
            <a:r>
              <a:rPr dirty="0"/>
              <a:t> con il </a:t>
            </a:r>
            <a:r>
              <a:rPr dirty="0" err="1"/>
              <a:t>rendimento</a:t>
            </a:r>
            <a:r>
              <a:rPr dirty="0"/>
              <a:t> </a:t>
            </a:r>
            <a:r>
              <a:rPr dirty="0" err="1"/>
              <a:t>più</a:t>
            </a:r>
            <a:r>
              <a:rPr dirty="0"/>
              <a:t> alto. </a:t>
            </a:r>
            <a:r>
              <a:rPr dirty="0" err="1"/>
              <a:t>Nello</a:t>
            </a:r>
            <a:r>
              <a:rPr dirty="0"/>
              <a:t> script Python,</a:t>
            </a:r>
            <a:r>
              <a:rPr lang="it-IT" dirty="0"/>
              <a:t> per selezionare secondo </a:t>
            </a:r>
            <a:r>
              <a:rPr lang="it-IT" dirty="0" err="1"/>
              <a:t>diversity</a:t>
            </a:r>
            <a:r>
              <a:rPr lang="it-IT" dirty="0"/>
              <a:t> abbiamo selezionato in parti uguali i migliori candidati per ogni possibile istanza dell’</a:t>
            </a:r>
            <a:r>
              <a:rPr lang="it-IT" dirty="0" err="1"/>
              <a:t>affected</a:t>
            </a:r>
            <a:r>
              <a:rPr lang="it-IT" dirty="0"/>
              <a:t> </a:t>
            </a:r>
            <a:r>
              <a:rPr lang="it-IT" dirty="0" err="1"/>
              <a:t>attribute</a:t>
            </a:r>
            <a:r>
              <a:rPr lang="it-IT" dirty="0"/>
              <a:t>. </a:t>
            </a:r>
            <a:endParaRPr dirty="0"/>
          </a:p>
        </p:txBody>
      </p:sp>
      <p:pic>
        <p:nvPicPr>
          <p:cNvPr id="7170" name="Picture 2">
            <a:extLst>
              <a:ext uri="{FF2B5EF4-FFF2-40B4-BE49-F238E27FC236}">
                <a16:creationId xmlns:a16="http://schemas.microsoft.com/office/drawing/2014/main" id="{127EC09B-071B-4221-396F-EAE4F297E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7200" y="864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 name="IMG_0774.jpeg" descr="IMG_0774.jpeg"/>
          <p:cNvPicPr>
            <a:picLocks noGrp="1" noChangeAspect="1"/>
          </p:cNvPicPr>
          <p:nvPr>
            <p:ph type="pic" idx="21"/>
          </p:nvPr>
        </p:nvPicPr>
        <p:blipFill>
          <a:blip r:embed="rId2"/>
          <a:srcRect/>
          <a:stretch>
            <a:fillRect/>
          </a:stretch>
        </p:blipFill>
        <p:spPr>
          <a:xfrm>
            <a:off x="522016" y="5116387"/>
            <a:ext cx="10947875" cy="7540629"/>
          </a:xfrm>
          <a:prstGeom prst="rect">
            <a:avLst/>
          </a:prstGeom>
        </p:spPr>
      </p:pic>
      <p:pic>
        <p:nvPicPr>
          <p:cNvPr id="200" name="IMG_0776.jpeg" descr="IMG_0776.jpeg"/>
          <p:cNvPicPr>
            <a:picLocks noGrp="1" noChangeAspect="1"/>
          </p:cNvPicPr>
          <p:nvPr>
            <p:ph type="pic" idx="23"/>
          </p:nvPr>
        </p:nvPicPr>
        <p:blipFill>
          <a:blip r:embed="rId3"/>
          <a:srcRect/>
          <a:stretch>
            <a:fillRect/>
          </a:stretch>
        </p:blipFill>
        <p:spPr>
          <a:xfrm>
            <a:off x="17843819" y="5053409"/>
            <a:ext cx="5626545" cy="5952292"/>
          </a:xfrm>
          <a:prstGeom prst="rect">
            <a:avLst/>
          </a:prstGeom>
        </p:spPr>
      </p:pic>
      <p:pic>
        <p:nvPicPr>
          <p:cNvPr id="201" name="Image" descr="Image"/>
          <p:cNvPicPr>
            <a:picLocks noChangeAspect="1"/>
          </p:cNvPicPr>
          <p:nvPr/>
        </p:nvPicPr>
        <p:blipFill>
          <a:blip r:embed="rId4"/>
          <a:stretch>
            <a:fillRect/>
          </a:stretch>
        </p:blipFill>
        <p:spPr>
          <a:xfrm>
            <a:off x="12259681" y="5250124"/>
            <a:ext cx="4794185" cy="5558902"/>
          </a:xfrm>
          <a:prstGeom prst="rect">
            <a:avLst/>
          </a:prstGeom>
          <a:ln w="12700">
            <a:miter lim="400000"/>
          </a:ln>
        </p:spPr>
      </p:pic>
      <p:pic>
        <p:nvPicPr>
          <p:cNvPr id="8194" name="Picture 2">
            <a:extLst>
              <a:ext uri="{FF2B5EF4-FFF2-40B4-BE49-F238E27FC236}">
                <a16:creationId xmlns:a16="http://schemas.microsoft.com/office/drawing/2014/main" id="{6745927D-CC03-EE3F-F6F8-87F4BC4193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7200" y="864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lide Subtitle"/>
          <p:cNvSpPr txBox="1">
            <a:spLocks noGrp="1"/>
          </p:cNvSpPr>
          <p:nvPr>
            <p:ph type="body" idx="21"/>
          </p:nvPr>
        </p:nvSpPr>
        <p:spPr>
          <a:prstGeom prst="rect">
            <a:avLst/>
          </a:prstGeom>
        </p:spPr>
        <p:txBody>
          <a:bodyPr/>
          <a:lstStyle/>
          <a:p>
            <a:endParaRPr/>
          </a:p>
        </p:txBody>
      </p:sp>
      <p:sp>
        <p:nvSpPr>
          <p:cNvPr id="204" name="Conclusioni"/>
          <p:cNvSpPr txBox="1">
            <a:spLocks noGrp="1"/>
          </p:cNvSpPr>
          <p:nvPr>
            <p:ph type="title"/>
          </p:nvPr>
        </p:nvSpPr>
        <p:spPr>
          <a:prstGeom prst="rect">
            <a:avLst/>
          </a:prstGeom>
        </p:spPr>
        <p:txBody>
          <a:bodyPr/>
          <a:lstStyle>
            <a:lvl1pPr defTabSz="2316479">
              <a:defRPr sz="9500" spc="-95"/>
            </a:lvl1pPr>
          </a:lstStyle>
          <a:p>
            <a:r>
              <a:t>Conclusioni</a:t>
            </a:r>
          </a:p>
        </p:txBody>
      </p:sp>
      <p:sp>
        <p:nvSpPr>
          <p:cNvPr id="205" name="Il progetto di selezione etica dei manager è stato estremamente arricchente, permettendoci di approfondire il tema dei bias nei dati storici e il significato concreto dell'etica. Abbiamo scoperto che l'etica ha molte sfaccettature e dipende dal contesto "/>
          <p:cNvSpPr txBox="1">
            <a:spLocks noGrp="1"/>
          </p:cNvSpPr>
          <p:nvPr>
            <p:ph type="body" idx="1"/>
          </p:nvPr>
        </p:nvSpPr>
        <p:spPr>
          <a:prstGeom prst="rect">
            <a:avLst/>
          </a:prstGeom>
        </p:spPr>
        <p:txBody>
          <a:bodyPr/>
          <a:lstStyle/>
          <a:p>
            <a:pPr marL="438911" indent="-438911" defTabSz="341375">
              <a:spcBef>
                <a:spcPts val="4500"/>
              </a:spcBef>
              <a:defRPr sz="3839"/>
            </a:pPr>
            <a:r>
              <a:t>Il progetto di selezione etica dei manager è stato estremamente arricchente, permettendoci di approfondire il tema dei bias nei dati storici e il significato concreto dell'etica. Abbiamo scoperto che l'etica ha molte sfaccettature e dipende dal contesto specifico. </a:t>
            </a:r>
          </a:p>
          <a:p>
            <a:pPr marL="438911" indent="-438911" defTabSz="341375">
              <a:spcBef>
                <a:spcPts val="4500"/>
              </a:spcBef>
              <a:defRPr sz="3839"/>
            </a:pPr>
            <a:r>
              <a:t>Valutare il livello di bias nel dataset è cruciale: nel nostro caso, il dataset equilibrato ha mostrato variazioni minime nel performance rate con l'applicazione di diverse dimensioni etiche. </a:t>
            </a:r>
          </a:p>
          <a:p>
            <a:pPr marL="438911" indent="-438911" defTabSz="341375">
              <a:spcBef>
                <a:spcPts val="4500"/>
              </a:spcBef>
              <a:defRPr sz="3839"/>
            </a:pPr>
            <a:r>
              <a:t>La tecnologia da sola non può risolvere le questioni etiche; è necessario un impegno collettivo di ricercatori, sviluppatori, professionisti, cittadini e istituzioni per definire e attuare principi etici chiari e condivisi. L'intelligenza artificiale può apportare benefici significativi, ma deve essere guidata da solidi principi etici per evitare conseguenze negative. Solo attraverso un dialogo aperto e costruttivo potremo costruire un futuro digitale etico e responsabile.</a:t>
            </a:r>
          </a:p>
        </p:txBody>
      </p:sp>
      <p:pic>
        <p:nvPicPr>
          <p:cNvPr id="9218" name="Picture 2">
            <a:extLst>
              <a:ext uri="{FF2B5EF4-FFF2-40B4-BE49-F238E27FC236}">
                <a16:creationId xmlns:a16="http://schemas.microsoft.com/office/drawing/2014/main" id="{4D091A2B-B151-2847-2302-784135AF97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7200" y="864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theme/theme1.xml><?xml version="1.0" encoding="utf-8"?>
<a:theme xmlns:a="http://schemas.openxmlformats.org/drawingml/2006/main" name="38_MinimalistLight">
  <a:themeElements>
    <a:clrScheme name="38_MinimalistLight">
      <a:dk1>
        <a:srgbClr val="53585F"/>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8_MinimalistLight">
      <a:majorFont>
        <a:latin typeface="Produkt Extralight"/>
        <a:ea typeface="Produkt Extralight"/>
        <a:cs typeface="Produkt Extralight"/>
      </a:majorFont>
      <a:minorFont>
        <a:latin typeface="Produkt Extralight"/>
        <a:ea typeface="Produkt Extralight"/>
        <a:cs typeface="Produkt Extralight"/>
      </a:minorFont>
    </a:fontScheme>
    <a:fmtScheme name="38_Minimalis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8_MinimalistLight">
  <a:themeElements>
    <a:clrScheme name="38_Minimalist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8_MinimalistLight">
      <a:majorFont>
        <a:latin typeface="Produkt Extralight"/>
        <a:ea typeface="Produkt Extralight"/>
        <a:cs typeface="Produkt Extralight"/>
      </a:majorFont>
      <a:minorFont>
        <a:latin typeface="Produkt Extralight"/>
        <a:ea typeface="Produkt Extralight"/>
        <a:cs typeface="Produkt Extralight"/>
      </a:minorFont>
    </a:fontScheme>
    <a:fmtScheme name="38_Minimalis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355600"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90</TotalTime>
  <Words>998</Words>
  <Application>Microsoft Macintosh PowerPoint</Application>
  <PresentationFormat>Personalizzato</PresentationFormat>
  <Paragraphs>28</Paragraphs>
  <Slides>10</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10</vt:i4>
      </vt:variant>
    </vt:vector>
  </HeadingPairs>
  <TitlesOfParts>
    <vt:vector size="17" baseType="lpstr">
      <vt:lpstr>Arial</vt:lpstr>
      <vt:lpstr>Graphik</vt:lpstr>
      <vt:lpstr>Graphik Light</vt:lpstr>
      <vt:lpstr>Helvetica Neue</vt:lpstr>
      <vt:lpstr>Produkt Extralight</vt:lpstr>
      <vt:lpstr>Produkt Light</vt:lpstr>
      <vt:lpstr>38_MinimalistLight</vt:lpstr>
      <vt:lpstr>Etica nei dati: impatto sugli algoritmi di decisione</vt:lpstr>
      <vt:lpstr>Introduzione</vt:lpstr>
      <vt:lpstr>Equality</vt:lpstr>
      <vt:lpstr>Presentazione standard di PowerPoint</vt:lpstr>
      <vt:lpstr>Equity</vt:lpstr>
      <vt:lpstr>Presentazione standard di PowerPoint</vt:lpstr>
      <vt:lpstr>Diversity</vt:lpstr>
      <vt:lpstr>Presentazione standard di PowerPoint</vt:lpstr>
      <vt:lpstr>Conclusioni</vt:lpstr>
      <vt:lpstr>Bibliografia e ringraziamenti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Etica nei dati: impatto sugli algoritmi di decisione</dc:title>
  <cp:lastModifiedBy>Francesco Antonio Mazzola</cp:lastModifiedBy>
  <cp:revision>3</cp:revision>
  <dcterms:modified xsi:type="dcterms:W3CDTF">2024-06-12T12:47:26Z</dcterms:modified>
</cp:coreProperties>
</file>