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12"/>
  </p:notesMasterIdLst>
  <p:sldIdLst>
    <p:sldId id="256" r:id="rId2"/>
    <p:sldId id="266" r:id="rId3"/>
    <p:sldId id="267" r:id="rId4"/>
    <p:sldId id="258" r:id="rId5"/>
    <p:sldId id="269" r:id="rId6"/>
    <p:sldId id="268" r:id="rId7"/>
    <p:sldId id="259" r:id="rId8"/>
    <p:sldId id="262" r:id="rId9"/>
    <p:sldId id="263" r:id="rId10"/>
    <p:sldId id="264"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248" autoAdjust="0"/>
  </p:normalViewPr>
  <p:slideViewPr>
    <p:cSldViewPr snapToGrid="0">
      <p:cViewPr varScale="1">
        <p:scale>
          <a:sx n="81" d="100"/>
          <a:sy n="81" d="100"/>
        </p:scale>
        <p:origin x="16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Monti" userId="67470cde4cd6eefd" providerId="LiveId" clId="{4899108A-1EF9-4A94-8841-C6AB4AA686BC}"/>
    <pc:docChg chg="undo custSel addSld delSld modSld">
      <pc:chgData name="Francesco Monti" userId="67470cde4cd6eefd" providerId="LiveId" clId="{4899108A-1EF9-4A94-8841-C6AB4AA686BC}" dt="2023-09-24T18:03:25.059" v="4016" actId="13926"/>
      <pc:docMkLst>
        <pc:docMk/>
      </pc:docMkLst>
      <pc:sldChg chg="modSp mod">
        <pc:chgData name="Francesco Monti" userId="67470cde4cd6eefd" providerId="LiveId" clId="{4899108A-1EF9-4A94-8841-C6AB4AA686BC}" dt="2023-09-23T20:44:37.334" v="950" actId="2711"/>
        <pc:sldMkLst>
          <pc:docMk/>
          <pc:sldMk cId="3908350374" sldId="256"/>
        </pc:sldMkLst>
        <pc:spChg chg="mod">
          <ac:chgData name="Francesco Monti" userId="67470cde4cd6eefd" providerId="LiveId" clId="{4899108A-1EF9-4A94-8841-C6AB4AA686BC}" dt="2023-09-23T20:44:01.548" v="948" actId="2711"/>
          <ac:spMkLst>
            <pc:docMk/>
            <pc:sldMk cId="3908350374" sldId="256"/>
            <ac:spMk id="2" creationId="{5F923169-75E6-6E4F-F6AB-935E607F0854}"/>
          </ac:spMkLst>
        </pc:spChg>
        <pc:spChg chg="mod">
          <ac:chgData name="Francesco Monti" userId="67470cde4cd6eefd" providerId="LiveId" clId="{4899108A-1EF9-4A94-8841-C6AB4AA686BC}" dt="2023-09-23T20:44:18.036" v="949" actId="2711"/>
          <ac:spMkLst>
            <pc:docMk/>
            <pc:sldMk cId="3908350374" sldId="256"/>
            <ac:spMk id="3" creationId="{5A701494-2466-96D7-4216-A1AC4E3BB033}"/>
          </ac:spMkLst>
        </pc:spChg>
        <pc:spChg chg="mod">
          <ac:chgData name="Francesco Monti" userId="67470cde4cd6eefd" providerId="LiveId" clId="{4899108A-1EF9-4A94-8841-C6AB4AA686BC}" dt="2023-09-23T20:44:37.334" v="950" actId="2711"/>
          <ac:spMkLst>
            <pc:docMk/>
            <pc:sldMk cId="3908350374" sldId="256"/>
            <ac:spMk id="4" creationId="{2D899AEC-06CB-810D-B87D-601BF84E3451}"/>
          </ac:spMkLst>
        </pc:spChg>
      </pc:sldChg>
      <pc:sldChg chg="addSp delSp modSp mod modNotesTx">
        <pc:chgData name="Francesco Monti" userId="67470cde4cd6eefd" providerId="LiveId" clId="{4899108A-1EF9-4A94-8841-C6AB4AA686BC}" dt="2023-09-24T18:03:25.059" v="4016" actId="13926"/>
        <pc:sldMkLst>
          <pc:docMk/>
          <pc:sldMk cId="1441426385" sldId="258"/>
        </pc:sldMkLst>
        <pc:spChg chg="mod">
          <ac:chgData name="Francesco Monti" userId="67470cde4cd6eefd" providerId="LiveId" clId="{4899108A-1EF9-4A94-8841-C6AB4AA686BC}" dt="2023-09-23T20:46:06.895" v="954" actId="2711"/>
          <ac:spMkLst>
            <pc:docMk/>
            <pc:sldMk cId="1441426385" sldId="258"/>
            <ac:spMk id="2" creationId="{F216CF84-2AAB-1A1B-1C82-43BCE81702BA}"/>
          </ac:spMkLst>
        </pc:spChg>
        <pc:spChg chg="add mod">
          <ac:chgData name="Francesco Monti" userId="67470cde4cd6eefd" providerId="LiveId" clId="{4899108A-1EF9-4A94-8841-C6AB4AA686BC}" dt="2023-09-24T18:03:25.059" v="4016" actId="13926"/>
          <ac:spMkLst>
            <pc:docMk/>
            <pc:sldMk cId="1441426385" sldId="258"/>
            <ac:spMk id="4" creationId="{AD5E8A4D-C89B-B500-23B1-B55ED94F6E50}"/>
          </ac:spMkLst>
        </pc:spChg>
        <pc:spChg chg="del mod">
          <ac:chgData name="Francesco Monti" userId="67470cde4cd6eefd" providerId="LiveId" clId="{4899108A-1EF9-4A94-8841-C6AB4AA686BC}" dt="2023-09-23T20:53:45.061" v="1194"/>
          <ac:spMkLst>
            <pc:docMk/>
            <pc:sldMk cId="1441426385" sldId="258"/>
            <ac:spMk id="4" creationId="{BB7177D2-B78D-67E6-4DC2-5B3B62E89A22}"/>
          </ac:spMkLst>
        </pc:spChg>
        <pc:graphicFrameChg chg="mod">
          <ac:chgData name="Francesco Monti" userId="67470cde4cd6eefd" providerId="LiveId" clId="{4899108A-1EF9-4A94-8841-C6AB4AA686BC}" dt="2023-09-24T18:01:34.604" v="3949" actId="207"/>
          <ac:graphicFrameMkLst>
            <pc:docMk/>
            <pc:sldMk cId="1441426385" sldId="258"/>
            <ac:graphicFrameMk id="8" creationId="{4AE8220E-58BC-1CA8-C4D2-6F8919C7FAD0}"/>
          </ac:graphicFrameMkLst>
        </pc:graphicFrameChg>
      </pc:sldChg>
      <pc:sldChg chg="modSp mod">
        <pc:chgData name="Francesco Monti" userId="67470cde4cd6eefd" providerId="LiveId" clId="{4899108A-1EF9-4A94-8841-C6AB4AA686BC}" dt="2023-09-24T13:52:46.447" v="2477" actId="20577"/>
        <pc:sldMkLst>
          <pc:docMk/>
          <pc:sldMk cId="2408406907" sldId="259"/>
        </pc:sldMkLst>
        <pc:spChg chg="mod">
          <ac:chgData name="Francesco Monti" userId="67470cde4cd6eefd" providerId="LiveId" clId="{4899108A-1EF9-4A94-8841-C6AB4AA686BC}" dt="2023-09-23T21:03:32.795" v="1777" actId="20577"/>
          <ac:spMkLst>
            <pc:docMk/>
            <pc:sldMk cId="2408406907" sldId="259"/>
            <ac:spMk id="2" creationId="{F216CF84-2AAB-1A1B-1C82-43BCE81702BA}"/>
          </ac:spMkLst>
        </pc:spChg>
        <pc:spChg chg="mod">
          <ac:chgData name="Francesco Monti" userId="67470cde4cd6eefd" providerId="LiveId" clId="{4899108A-1EF9-4A94-8841-C6AB4AA686BC}" dt="2023-09-24T13:52:46.447" v="2477" actId="20577"/>
          <ac:spMkLst>
            <pc:docMk/>
            <pc:sldMk cId="2408406907" sldId="259"/>
            <ac:spMk id="4" creationId="{584DCA3C-ABC2-1949-4386-2D7BD626C1ED}"/>
          </ac:spMkLst>
        </pc:spChg>
        <pc:graphicFrameChg chg="mod">
          <ac:chgData name="Francesco Monti" userId="67470cde4cd6eefd" providerId="LiveId" clId="{4899108A-1EF9-4A94-8841-C6AB4AA686BC}" dt="2023-09-23T20:49:32.622" v="981" actId="2711"/>
          <ac:graphicFrameMkLst>
            <pc:docMk/>
            <pc:sldMk cId="2408406907" sldId="259"/>
            <ac:graphicFrameMk id="8" creationId="{4AE8220E-58BC-1CA8-C4D2-6F8919C7FAD0}"/>
          </ac:graphicFrameMkLst>
        </pc:graphicFrameChg>
      </pc:sldChg>
      <pc:sldChg chg="modSp mod">
        <pc:chgData name="Francesco Monti" userId="67470cde4cd6eefd" providerId="LiveId" clId="{4899108A-1EF9-4A94-8841-C6AB4AA686BC}" dt="2023-09-23T21:12:14.855" v="2177" actId="6549"/>
        <pc:sldMkLst>
          <pc:docMk/>
          <pc:sldMk cId="1468942581" sldId="260"/>
        </pc:sldMkLst>
        <pc:spChg chg="mod">
          <ac:chgData name="Francesco Monti" userId="67470cde4cd6eefd" providerId="LiveId" clId="{4899108A-1EF9-4A94-8841-C6AB4AA686BC}" dt="2023-09-23T21:03:51.249" v="1778" actId="403"/>
          <ac:spMkLst>
            <pc:docMk/>
            <pc:sldMk cId="1468942581" sldId="260"/>
            <ac:spMk id="2" creationId="{F216CF84-2AAB-1A1B-1C82-43BCE81702BA}"/>
          </ac:spMkLst>
        </pc:spChg>
        <pc:spChg chg="mod">
          <ac:chgData name="Francesco Monti" userId="67470cde4cd6eefd" providerId="LiveId" clId="{4899108A-1EF9-4A94-8841-C6AB4AA686BC}" dt="2023-09-23T21:12:14.855" v="2177" actId="6549"/>
          <ac:spMkLst>
            <pc:docMk/>
            <pc:sldMk cId="1468942581" sldId="260"/>
            <ac:spMk id="20" creationId="{7B84C82E-01CD-5345-CF26-366CF0CA15EA}"/>
          </ac:spMkLst>
        </pc:spChg>
        <pc:graphicFrameChg chg="mod">
          <ac:chgData name="Francesco Monti" userId="67470cde4cd6eefd" providerId="LiveId" clId="{4899108A-1EF9-4A94-8841-C6AB4AA686BC}" dt="2023-09-23T20:49:21.290" v="980" actId="2711"/>
          <ac:graphicFrameMkLst>
            <pc:docMk/>
            <pc:sldMk cId="1468942581" sldId="260"/>
            <ac:graphicFrameMk id="8" creationId="{4AE8220E-58BC-1CA8-C4D2-6F8919C7FAD0}"/>
          </ac:graphicFrameMkLst>
        </pc:graphicFrameChg>
      </pc:sldChg>
      <pc:sldChg chg="addSp delSp modSp mod modNotesTx">
        <pc:chgData name="Francesco Monti" userId="67470cde4cd6eefd" providerId="LiveId" clId="{4899108A-1EF9-4A94-8841-C6AB4AA686BC}" dt="2023-09-24T17:58:13.512" v="3940" actId="313"/>
        <pc:sldMkLst>
          <pc:docMk/>
          <pc:sldMk cId="3416209373" sldId="261"/>
        </pc:sldMkLst>
        <pc:spChg chg="mod">
          <ac:chgData name="Francesco Monti" userId="67470cde4cd6eefd" providerId="LiveId" clId="{4899108A-1EF9-4A94-8841-C6AB4AA686BC}" dt="2023-09-23T21:04:01.360" v="1790" actId="20577"/>
          <ac:spMkLst>
            <pc:docMk/>
            <pc:sldMk cId="3416209373" sldId="261"/>
            <ac:spMk id="2" creationId="{F216CF84-2AAB-1A1B-1C82-43BCE81702BA}"/>
          </ac:spMkLst>
        </pc:spChg>
        <pc:spChg chg="del mod">
          <ac:chgData name="Francesco Monti" userId="67470cde4cd6eefd" providerId="LiveId" clId="{4899108A-1EF9-4A94-8841-C6AB4AA686BC}" dt="2023-09-23T20:39:50.591" v="777"/>
          <ac:spMkLst>
            <pc:docMk/>
            <pc:sldMk cId="3416209373" sldId="261"/>
            <ac:spMk id="4" creationId="{0B5EF024-D01B-DF63-BA79-874BF22BDC10}"/>
          </ac:spMkLst>
        </pc:spChg>
        <pc:spChg chg="add mod">
          <ac:chgData name="Francesco Monti" userId="67470cde4cd6eefd" providerId="LiveId" clId="{4899108A-1EF9-4A94-8841-C6AB4AA686BC}" dt="2023-09-24T17:58:13.512" v="3940" actId="313"/>
          <ac:spMkLst>
            <pc:docMk/>
            <pc:sldMk cId="3416209373" sldId="261"/>
            <ac:spMk id="4" creationId="{E91AF3C8-22A6-C413-26C3-22B5F29BC22C}"/>
          </ac:spMkLst>
        </pc:spChg>
        <pc:spChg chg="add del mod">
          <ac:chgData name="Francesco Monti" userId="67470cde4cd6eefd" providerId="LiveId" clId="{4899108A-1EF9-4A94-8841-C6AB4AA686BC}" dt="2023-09-24T13:40:22.647" v="2335"/>
          <ac:spMkLst>
            <pc:docMk/>
            <pc:sldMk cId="3416209373" sldId="261"/>
            <ac:spMk id="5" creationId="{F8EB9859-9949-AF6B-53CE-8402A97219E8}"/>
          </ac:spMkLst>
        </pc:spChg>
        <pc:graphicFrameChg chg="mod">
          <ac:chgData name="Francesco Monti" userId="67470cde4cd6eefd" providerId="LiveId" clId="{4899108A-1EF9-4A94-8841-C6AB4AA686BC}" dt="2023-09-23T20:49:06.043" v="972" actId="2711"/>
          <ac:graphicFrameMkLst>
            <pc:docMk/>
            <pc:sldMk cId="3416209373" sldId="261"/>
            <ac:graphicFrameMk id="8" creationId="{4AE8220E-58BC-1CA8-C4D2-6F8919C7FAD0}"/>
          </ac:graphicFrameMkLst>
        </pc:graphicFrameChg>
      </pc:sldChg>
      <pc:sldChg chg="addSp delSp modSp mod modNotesTx">
        <pc:chgData name="Francesco Monti" userId="67470cde4cd6eefd" providerId="LiveId" clId="{4899108A-1EF9-4A94-8841-C6AB4AA686BC}" dt="2023-09-24T18:00:29.360" v="3947" actId="1076"/>
        <pc:sldMkLst>
          <pc:docMk/>
          <pc:sldMk cId="3102435234" sldId="262"/>
        </pc:sldMkLst>
        <pc:spChg chg="mod">
          <ac:chgData name="Francesco Monti" userId="67470cde4cd6eefd" providerId="LiveId" clId="{4899108A-1EF9-4A94-8841-C6AB4AA686BC}" dt="2023-09-24T13:53:39.038" v="2489" actId="20577"/>
          <ac:spMkLst>
            <pc:docMk/>
            <pc:sldMk cId="3102435234" sldId="262"/>
            <ac:spMk id="2" creationId="{F216CF84-2AAB-1A1B-1C82-43BCE81702BA}"/>
          </ac:spMkLst>
        </pc:spChg>
        <pc:spChg chg="add mod">
          <ac:chgData name="Francesco Monti" userId="67470cde4cd6eefd" providerId="LiveId" clId="{4899108A-1EF9-4A94-8841-C6AB4AA686BC}" dt="2023-09-24T17:58:38.104" v="3942" actId="790"/>
          <ac:spMkLst>
            <pc:docMk/>
            <pc:sldMk cId="3102435234" sldId="262"/>
            <ac:spMk id="3" creationId="{2AEFDD83-AB1A-64FA-9169-F59D787667DB}"/>
          </ac:spMkLst>
        </pc:spChg>
        <pc:graphicFrameChg chg="add del mod modGraphic">
          <ac:chgData name="Francesco Monti" userId="67470cde4cd6eefd" providerId="LiveId" clId="{4899108A-1EF9-4A94-8841-C6AB4AA686BC}" dt="2023-09-24T18:00:06.585" v="3943" actId="478"/>
          <ac:graphicFrameMkLst>
            <pc:docMk/>
            <pc:sldMk cId="3102435234" sldId="262"/>
            <ac:graphicFrameMk id="4" creationId="{41F7C570-2C12-4736-CCE7-93F4FCEDD140}"/>
          </ac:graphicFrameMkLst>
        </pc:graphicFrameChg>
        <pc:graphicFrameChg chg="add mod">
          <ac:chgData name="Francesco Monti" userId="67470cde4cd6eefd" providerId="LiveId" clId="{4899108A-1EF9-4A94-8841-C6AB4AA686BC}" dt="2023-09-24T18:00:29.360" v="3947" actId="1076"/>
          <ac:graphicFrameMkLst>
            <pc:docMk/>
            <pc:sldMk cId="3102435234" sldId="262"/>
            <ac:graphicFrameMk id="5" creationId="{B16F54BD-FCBF-B9E5-052D-CAD39916BFFC}"/>
          </ac:graphicFrameMkLst>
        </pc:graphicFrameChg>
        <pc:graphicFrameChg chg="add mod">
          <ac:chgData name="Francesco Monti" userId="67470cde4cd6eefd" providerId="LiveId" clId="{4899108A-1EF9-4A94-8841-C6AB4AA686BC}" dt="2023-09-24T18:00:23.415" v="3946" actId="1076"/>
          <ac:graphicFrameMkLst>
            <pc:docMk/>
            <pc:sldMk cId="3102435234" sldId="262"/>
            <ac:graphicFrameMk id="6" creationId="{088FF215-4B70-C32B-AA1A-B3E812690EDE}"/>
          </ac:graphicFrameMkLst>
        </pc:graphicFrameChg>
        <pc:graphicFrameChg chg="mod">
          <ac:chgData name="Francesco Monti" userId="67470cde4cd6eefd" providerId="LiveId" clId="{4899108A-1EF9-4A94-8841-C6AB4AA686BC}" dt="2023-09-23T20:48:18.559" v="963" actId="2711"/>
          <ac:graphicFrameMkLst>
            <pc:docMk/>
            <pc:sldMk cId="3102435234" sldId="262"/>
            <ac:graphicFrameMk id="8" creationId="{4AE8220E-58BC-1CA8-C4D2-6F8919C7FAD0}"/>
          </ac:graphicFrameMkLst>
        </pc:graphicFrameChg>
      </pc:sldChg>
      <pc:sldChg chg="modSp modNotesTx">
        <pc:chgData name="Francesco Monti" userId="67470cde4cd6eefd" providerId="LiveId" clId="{4899108A-1EF9-4A94-8841-C6AB4AA686BC}" dt="2023-09-24T14:54:23.498" v="3012" actId="20577"/>
        <pc:sldMkLst>
          <pc:docMk/>
          <pc:sldMk cId="3174583112" sldId="263"/>
        </pc:sldMkLst>
        <pc:graphicFrameChg chg="mod">
          <ac:chgData name="Francesco Monti" userId="67470cde4cd6eefd" providerId="LiveId" clId="{4899108A-1EF9-4A94-8841-C6AB4AA686BC}" dt="2023-09-23T20:48:05.977" v="962" actId="2711"/>
          <ac:graphicFrameMkLst>
            <pc:docMk/>
            <pc:sldMk cId="3174583112" sldId="263"/>
            <ac:graphicFrameMk id="8" creationId="{4AE8220E-58BC-1CA8-C4D2-6F8919C7FAD0}"/>
          </ac:graphicFrameMkLst>
        </pc:graphicFrameChg>
      </pc:sldChg>
      <pc:sldChg chg="addSp modSp mod modNotesTx">
        <pc:chgData name="Francesco Monti" userId="67470cde4cd6eefd" providerId="LiveId" clId="{4899108A-1EF9-4A94-8841-C6AB4AA686BC}" dt="2023-09-24T17:57:34.910" v="3939" actId="207"/>
        <pc:sldMkLst>
          <pc:docMk/>
          <pc:sldMk cId="1172203281" sldId="264"/>
        </pc:sldMkLst>
        <pc:spChg chg="mod">
          <ac:chgData name="Francesco Monti" userId="67470cde4cd6eefd" providerId="LiveId" clId="{4899108A-1EF9-4A94-8841-C6AB4AA686BC}" dt="2023-09-24T17:56:42.754" v="3927" actId="2711"/>
          <ac:spMkLst>
            <pc:docMk/>
            <pc:sldMk cId="1172203281" sldId="264"/>
            <ac:spMk id="2" creationId="{F216CF84-2AAB-1A1B-1C82-43BCE81702BA}"/>
          </ac:spMkLst>
        </pc:spChg>
        <pc:spChg chg="add mod">
          <ac:chgData name="Francesco Monti" userId="67470cde4cd6eefd" providerId="LiveId" clId="{4899108A-1EF9-4A94-8841-C6AB4AA686BC}" dt="2023-09-24T17:57:34.910" v="3939" actId="207"/>
          <ac:spMkLst>
            <pc:docMk/>
            <pc:sldMk cId="1172203281" sldId="264"/>
            <ac:spMk id="4" creationId="{D0716806-D703-51F8-0527-79B3F9B7425C}"/>
          </ac:spMkLst>
        </pc:spChg>
        <pc:graphicFrameChg chg="mod">
          <ac:chgData name="Francesco Monti" userId="67470cde4cd6eefd" providerId="LiveId" clId="{4899108A-1EF9-4A94-8841-C6AB4AA686BC}" dt="2023-09-23T20:48:31.470" v="964" actId="2711"/>
          <ac:graphicFrameMkLst>
            <pc:docMk/>
            <pc:sldMk cId="1172203281" sldId="264"/>
            <ac:graphicFrameMk id="8" creationId="{4AE8220E-58BC-1CA8-C4D2-6F8919C7FAD0}"/>
          </ac:graphicFrameMkLst>
        </pc:graphicFrameChg>
      </pc:sldChg>
      <pc:sldChg chg="del">
        <pc:chgData name="Francesco Monti" userId="67470cde4cd6eefd" providerId="LiveId" clId="{4899108A-1EF9-4A94-8841-C6AB4AA686BC}" dt="2023-09-23T20:38:06.713" v="753" actId="47"/>
        <pc:sldMkLst>
          <pc:docMk/>
          <pc:sldMk cId="3838264059" sldId="265"/>
        </pc:sldMkLst>
      </pc:sldChg>
      <pc:sldChg chg="modSp mod modNotesTx">
        <pc:chgData name="Francesco Monti" userId="67470cde4cd6eefd" providerId="LiveId" clId="{4899108A-1EF9-4A94-8841-C6AB4AA686BC}" dt="2023-09-24T18:02:40.207" v="3969" actId="20577"/>
        <pc:sldMkLst>
          <pc:docMk/>
          <pc:sldMk cId="695551466" sldId="266"/>
        </pc:sldMkLst>
        <pc:spChg chg="mod">
          <ac:chgData name="Francesco Monti" userId="67470cde4cd6eefd" providerId="LiveId" clId="{4899108A-1EF9-4A94-8841-C6AB4AA686BC}" dt="2023-09-23T21:03:21.556" v="1773" actId="20577"/>
          <ac:spMkLst>
            <pc:docMk/>
            <pc:sldMk cId="695551466" sldId="266"/>
            <ac:spMk id="2" creationId="{F216CF84-2AAB-1A1B-1C82-43BCE81702BA}"/>
          </ac:spMkLst>
        </pc:spChg>
        <pc:spChg chg="mod">
          <ac:chgData name="Francesco Monti" userId="67470cde4cd6eefd" providerId="LiveId" clId="{4899108A-1EF9-4A94-8841-C6AB4AA686BC}" dt="2023-09-24T18:02:40.207" v="3969" actId="20577"/>
          <ac:spMkLst>
            <pc:docMk/>
            <pc:sldMk cId="695551466" sldId="266"/>
            <ac:spMk id="5" creationId="{4BE91337-6FFE-8C18-4319-8FBDB4340279}"/>
          </ac:spMkLst>
        </pc:spChg>
        <pc:graphicFrameChg chg="mod">
          <ac:chgData name="Francesco Monti" userId="67470cde4cd6eefd" providerId="LiveId" clId="{4899108A-1EF9-4A94-8841-C6AB4AA686BC}" dt="2023-09-23T20:49:48.126" v="983" actId="113"/>
          <ac:graphicFrameMkLst>
            <pc:docMk/>
            <pc:sldMk cId="695551466" sldId="266"/>
            <ac:graphicFrameMk id="8" creationId="{4AE8220E-58BC-1CA8-C4D2-6F8919C7FAD0}"/>
          </ac:graphicFrameMkLst>
        </pc:graphicFrameChg>
      </pc:sldChg>
      <pc:sldChg chg="modSp add mod modNotesTx">
        <pc:chgData name="Francesco Monti" userId="67470cde4cd6eefd" providerId="LiveId" clId="{4899108A-1EF9-4A94-8841-C6AB4AA686BC}" dt="2023-09-24T17:55:29.924" v="3915" actId="113"/>
        <pc:sldMkLst>
          <pc:docMk/>
          <pc:sldMk cId="3056348805" sldId="267"/>
        </pc:sldMkLst>
        <pc:spChg chg="mod">
          <ac:chgData name="Francesco Monti" userId="67470cde4cd6eefd" providerId="LiveId" clId="{4899108A-1EF9-4A94-8841-C6AB4AA686BC}" dt="2023-09-24T17:55:12.470" v="3912" actId="27636"/>
          <ac:spMkLst>
            <pc:docMk/>
            <pc:sldMk cId="3056348805" sldId="267"/>
            <ac:spMk id="2" creationId="{F216CF84-2AAB-1A1B-1C82-43BCE81702BA}"/>
          </ac:spMkLst>
        </pc:spChg>
        <pc:spChg chg="mod">
          <ac:chgData name="Francesco Monti" userId="67470cde4cd6eefd" providerId="LiveId" clId="{4899108A-1EF9-4A94-8841-C6AB4AA686BC}" dt="2023-09-24T17:55:29.924" v="3915" actId="113"/>
          <ac:spMkLst>
            <pc:docMk/>
            <pc:sldMk cId="3056348805" sldId="267"/>
            <ac:spMk id="5" creationId="{4BE91337-6FFE-8C18-4319-8FBDB43402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a:solidFill>
          <a:schemeClr val="accent1">
            <a:lumMod val="50000"/>
          </a:schemeClr>
        </a:solidFill>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a:solidFill>
          <a:schemeClr val="accent1">
            <a:lumMod val="50000"/>
          </a:schemeClr>
        </a:solidFill>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a:solidFill>
          <a:schemeClr val="accent1">
            <a:lumMod val="50000"/>
          </a:schemeClr>
        </a:solidFill>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t>
        <a:bodyPr/>
        <a:lstStyle/>
        <a:p>
          <a:endParaRPr lang="fr-FR"/>
        </a:p>
      </dgm:t>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t>
        <a:bodyPr/>
        <a:lstStyle/>
        <a:p>
          <a:endParaRPr lang="fr-FR"/>
        </a:p>
      </dgm:t>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t>
        <a:bodyPr/>
        <a:lstStyle/>
        <a:p>
          <a:endParaRPr lang="fr-FR"/>
        </a:p>
      </dgm:t>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t>
        <a:bodyPr/>
        <a:lstStyle/>
        <a:p>
          <a:endParaRPr lang="fr-FR"/>
        </a:p>
      </dgm:t>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t>
        <a:bodyPr/>
        <a:lstStyle/>
        <a:p>
          <a:endParaRPr lang="fr-FR"/>
        </a:p>
      </dgm:t>
    </dgm:pt>
  </dgm:ptLst>
  <dgm:cxnLst>
    <dgm:cxn modelId="{F9F9BA7C-BE7E-47E6-A025-24B8E409C2F9}" type="presOf" srcId="{3D789325-8366-4553-A4C0-C02A9CF0F1AA}" destId="{A2C63A07-CD9F-40A7-8330-BCAEA232B8DA}" srcOrd="0" destOrd="0" presId="urn:microsoft.com/office/officeart/2005/8/layout/hChevron3"/>
    <dgm:cxn modelId="{15E2F7EB-4B92-40EB-A186-64B9F8DF6AA1}" type="presOf" srcId="{02F169A3-994F-4CA4-96E5-97452CF9A7F1}" destId="{EB1209FE-7F27-4E14-8C2E-22F3DF986852}"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0E167BEE-88C2-4149-95EF-A0AFBCC56BB4}" type="presOf" srcId="{446301A8-ED7F-4E78-8077-275912139C05}" destId="{7175A4EC-3B24-40FB-93A3-B207D4B401A3}"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30245C3F-0CE2-400C-A20B-1661F19FC34B}" srcId="{02F169A3-994F-4CA4-96E5-97452CF9A7F1}" destId="{3D789325-8366-4553-A4C0-C02A9CF0F1AA}" srcOrd="1" destOrd="0" parTransId="{05B1D693-45F4-4853-9B9E-D00278225319}" sibTransId="{B8F9E771-0AC1-420C-990F-B648B068A717}"/>
    <dgm:cxn modelId="{2EF46230-FB31-4EDB-B6CE-3D5FEAB5AEF6}" srcId="{02F169A3-994F-4CA4-96E5-97452CF9A7F1}" destId="{8D454871-913E-4B9F-A973-DB5CB8BD8BEA}" srcOrd="3" destOrd="0" parTransId="{EA714446-FA7F-43CA-9D18-6A9B5EE89135}" sibTransId="{1210CE54-9F84-413C-B25E-DEFF7308D27D}"/>
    <dgm:cxn modelId="{8682260E-DB89-4747-A073-85CE617C8CC2}" type="presOf" srcId="{92EEEDD4-85AB-4E4B-B1E4-52EB1C86AF54}" destId="{F404437D-A1B4-4AD2-A610-9F1A17DFC22C}" srcOrd="0" destOrd="0" presId="urn:microsoft.com/office/officeart/2005/8/layout/hChevron3"/>
    <dgm:cxn modelId="{67F6ED2C-7E87-4EF2-9A53-D8AA2A102D53}" type="presOf" srcId="{75DEAC54-37E1-4C9D-9BCA-3A7439FC30FE}" destId="{27470EFD-CEEB-44EC-A75A-B13AC67F5115}"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07A459AF-EF09-433A-8C60-17F38366BB28}" srcId="{02F169A3-994F-4CA4-96E5-97452CF9A7F1}" destId="{75DEAC54-37E1-4C9D-9BCA-3A7439FC30FE}" srcOrd="4" destOrd="0" parTransId="{ED3597F5-F21F-496B-A436-FB2357A17A9E}" sibTransId="{9DF78E47-B100-4966-8DFF-DDAA0100EB7A}"/>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Conclusion</a:t>
          </a:r>
          <a:endParaRPr lang="it-IT" sz="2800" kern="1200" dirty="0"/>
        </a:p>
      </dsp:txBody>
      <dsp:txXfrm>
        <a:off x="9560541" y="0"/>
        <a:ext cx="2357793" cy="544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Conclusion</a:t>
          </a:r>
          <a:endParaRPr lang="it-IT" sz="2800" kern="1200" dirty="0"/>
        </a:p>
      </dsp:txBody>
      <dsp:txXfrm>
        <a:off x="9560541" y="0"/>
        <a:ext cx="2357793" cy="544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Conclusion</a:t>
          </a:r>
          <a:endParaRPr lang="it-IT" sz="2800" kern="1200" dirty="0"/>
        </a:p>
      </dsp:txBody>
      <dsp:txXfrm>
        <a:off x="9560541" y="0"/>
        <a:ext cx="2357793" cy="544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Conclusion</a:t>
          </a:r>
          <a:endParaRPr lang="it-IT" sz="2800" kern="1200" dirty="0"/>
        </a:p>
      </dsp:txBody>
      <dsp:txXfrm>
        <a:off x="9560541" y="0"/>
        <a:ext cx="2357793" cy="5443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Conclusion</a:t>
          </a:r>
          <a:endParaRPr lang="it-IT" sz="2800" kern="1200" dirty="0"/>
        </a:p>
      </dsp:txBody>
      <dsp:txXfrm>
        <a:off x="9560541" y="0"/>
        <a:ext cx="2357793" cy="5443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Conclusion</a:t>
          </a:r>
          <a:endParaRPr lang="it-IT" sz="2800" kern="1200" dirty="0"/>
        </a:p>
      </dsp:txBody>
      <dsp:txXfrm>
        <a:off x="9560541" y="0"/>
        <a:ext cx="2357793" cy="5443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lvl="0" algn="ctr" defTabSz="1244600">
            <a:lnSpc>
              <a:spcPct val="90000"/>
            </a:lnSpc>
            <a:spcBef>
              <a:spcPct val="0"/>
            </a:spcBef>
            <a:spcAft>
              <a:spcPct val="35000"/>
            </a:spcAft>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lvl="0" algn="ctr" defTabSz="1244600">
            <a:lnSpc>
              <a:spcPct val="90000"/>
            </a:lnSpc>
            <a:spcBef>
              <a:spcPct val="0"/>
            </a:spcBef>
            <a:spcAft>
              <a:spcPct val="35000"/>
            </a:spcAft>
          </a:pPr>
          <a:r>
            <a:rPr lang="it-IT" sz="2800" kern="1200" dirty="0" err="1"/>
            <a:t>Conclusion</a:t>
          </a:r>
          <a:endParaRPr lang="it-IT" sz="2800" kern="1200" dirty="0"/>
        </a:p>
      </dsp:txBody>
      <dsp:txXfrm>
        <a:off x="9560541" y="0"/>
        <a:ext cx="2357793" cy="54435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6F955-25EA-4F90-B99D-7BDF15AA1216}" type="datetimeFigureOut">
              <a:rPr lang="it-IT" smtClean="0"/>
              <a:t>26/09/2023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1407F-8740-488D-B818-A4EDEFED28C5}" type="slidenum">
              <a:rPr lang="it-IT" smtClean="0"/>
              <a:t>‹N°›</a:t>
            </a:fld>
            <a:endParaRPr lang="it-IT"/>
          </a:p>
        </p:txBody>
      </p:sp>
    </p:spTree>
    <p:extLst>
      <p:ext uri="{BB962C8B-B14F-4D97-AF65-F5344CB8AC3E}">
        <p14:creationId xmlns:p14="http://schemas.microsoft.com/office/powerpoint/2010/main" val="99640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Bonjour</a:t>
            </a:r>
            <a:r>
              <a:rPr lang="it-IT" dirty="0"/>
              <a:t> tout le monde, </a:t>
            </a:r>
            <a:r>
              <a:rPr lang="it-IT" dirty="0" err="1"/>
              <a:t>aujourd’hui</a:t>
            </a:r>
            <a:r>
              <a:rPr lang="it-IT" dirty="0"/>
              <a:t> je </a:t>
            </a:r>
            <a:r>
              <a:rPr lang="it-IT" dirty="0" err="1"/>
              <a:t>vais</a:t>
            </a:r>
            <a:r>
              <a:rPr lang="it-IT" dirty="0"/>
              <a:t> </a:t>
            </a:r>
            <a:r>
              <a:rPr lang="it-IT" dirty="0" err="1"/>
              <a:t>vous</a:t>
            </a:r>
            <a:r>
              <a:rPr lang="it-IT" dirty="0"/>
              <a:t> </a:t>
            </a:r>
            <a:r>
              <a:rPr lang="it-IT" dirty="0" err="1"/>
              <a:t>présenter</a:t>
            </a:r>
            <a:r>
              <a:rPr lang="it-IT" dirty="0"/>
              <a:t> </a:t>
            </a:r>
            <a:r>
              <a:rPr lang="it-IT" dirty="0" err="1"/>
              <a:t>mon</a:t>
            </a:r>
            <a:r>
              <a:rPr lang="it-IT" dirty="0"/>
              <a:t> </a:t>
            </a:r>
            <a:r>
              <a:rPr lang="it-IT" dirty="0" err="1"/>
              <a:t>travail</a:t>
            </a:r>
            <a:r>
              <a:rPr lang="it-IT" dirty="0"/>
              <a:t> pour le </a:t>
            </a:r>
            <a:r>
              <a:rPr lang="it-IT" dirty="0" err="1"/>
              <a:t>mémoire</a:t>
            </a:r>
            <a:r>
              <a:rPr lang="it-IT" dirty="0"/>
              <a:t> </a:t>
            </a:r>
            <a:r>
              <a:rPr lang="it-IT" dirty="0" err="1"/>
              <a:t>du</a:t>
            </a:r>
            <a:r>
              <a:rPr lang="it-IT" dirty="0"/>
              <a:t> DES en santé </a:t>
            </a:r>
            <a:r>
              <a:rPr lang="it-IT" dirty="0" err="1"/>
              <a:t>publique</a:t>
            </a:r>
            <a:r>
              <a:rPr lang="it-IT" dirty="0"/>
              <a:t>, </a:t>
            </a:r>
            <a:r>
              <a:rPr lang="it-IT" dirty="0" err="1"/>
              <a:t>titré</a:t>
            </a:r>
            <a:r>
              <a:rPr lang="it-IT" dirty="0"/>
              <a:t> «……………………..»</a:t>
            </a:r>
          </a:p>
        </p:txBody>
      </p:sp>
      <p:sp>
        <p:nvSpPr>
          <p:cNvPr id="4" name="Segnaposto numero diapositiva 3"/>
          <p:cNvSpPr>
            <a:spLocks noGrp="1"/>
          </p:cNvSpPr>
          <p:nvPr>
            <p:ph type="sldNum" sz="quarter" idx="5"/>
          </p:nvPr>
        </p:nvSpPr>
        <p:spPr/>
        <p:txBody>
          <a:bodyPr/>
          <a:lstStyle/>
          <a:p>
            <a:fld id="{CAE1407F-8740-488D-B818-A4EDEFED28C5}" type="slidenum">
              <a:rPr lang="it-IT" smtClean="0"/>
              <a:t>1</a:t>
            </a:fld>
            <a:endParaRPr lang="it-IT"/>
          </a:p>
        </p:txBody>
      </p:sp>
    </p:spTree>
    <p:extLst>
      <p:ext uri="{BB962C8B-B14F-4D97-AF65-F5344CB8AC3E}">
        <p14:creationId xmlns:p14="http://schemas.microsoft.com/office/powerpoint/2010/main" val="1082398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Conclusions</a:t>
            </a:r>
          </a:p>
          <a:p>
            <a:pPr algn="l">
              <a:buFont typeface="Arial" panose="020B0604020202020204" pitchFamily="34" charset="0"/>
              <a:buChar char="•"/>
            </a:pPr>
            <a:r>
              <a:rPr lang="fr-FR" b="0" i="0" dirty="0">
                <a:solidFill>
                  <a:srgbClr val="CECAC3"/>
                </a:solidFill>
                <a:effectLst/>
                <a:latin typeface="Söhne"/>
              </a:rPr>
              <a:t>Cette étude démontre le potentiel d'automatisation dans la détection des SSI, offrant une approche plus efficace et rentable comparée aux méthodes manuelles actuelles.</a:t>
            </a:r>
          </a:p>
          <a:p>
            <a:pPr algn="l">
              <a:buFont typeface="Arial" panose="020B0604020202020204" pitchFamily="34" charset="0"/>
              <a:buChar char="•"/>
            </a:pPr>
            <a:r>
              <a:rPr lang="fr-FR" b="0" i="0" dirty="0">
                <a:solidFill>
                  <a:srgbClr val="CECAC3"/>
                </a:solidFill>
                <a:effectLst/>
                <a:latin typeface="Söhne"/>
              </a:rPr>
              <a:t>Les résultats indiquent une forte spécificité et une sensibilité acceptable, faisant de cet algorithme un outil fiable pour le suivi des SSI en complément de la surveillance manuelle.</a:t>
            </a:r>
          </a:p>
          <a:p>
            <a:pPr algn="l">
              <a:buFont typeface="Arial" panose="020B0604020202020204" pitchFamily="34" charset="0"/>
              <a:buChar char="•"/>
            </a:pPr>
            <a:r>
              <a:rPr lang="fr-FR" b="0" i="0" dirty="0">
                <a:solidFill>
                  <a:srgbClr val="CECAC3"/>
                </a:solidFill>
                <a:effectLst/>
                <a:latin typeface="Söhne"/>
              </a:rPr>
              <a:t>Les gains d'efficacité en temps et en ressources humaines ouvrent la voie à une meilleure allocation des ressources et à une amélioration de la qualité des soins.</a:t>
            </a:r>
          </a:p>
          <a:p>
            <a:pPr algn="l">
              <a:buFont typeface="Arial" panose="020B0604020202020204" pitchFamily="34" charset="0"/>
              <a:buChar char="•"/>
            </a:pPr>
            <a:r>
              <a:rPr lang="fr-FR" b="0" i="0" dirty="0">
                <a:solidFill>
                  <a:srgbClr val="CECAC3"/>
                </a:solidFill>
                <a:effectLst/>
                <a:latin typeface="Söhne"/>
              </a:rPr>
              <a:t>Des travaux futurs sont nécessaires pour affiner l'algorithme et pour explorer son applicabilité à d'autres domaines chirurgicaux.</a:t>
            </a:r>
          </a:p>
          <a:p>
            <a:endParaRPr lang="it-IT" dirty="0"/>
          </a:p>
          <a:p>
            <a:endParaRPr lang="it-IT" dirty="0"/>
          </a:p>
          <a:p>
            <a:pPr algn="l"/>
            <a:r>
              <a:rPr lang="fr-FR" b="1" i="0" u="sng" dirty="0">
                <a:effectLst/>
                <a:latin typeface="Söhne"/>
              </a:rPr>
              <a:t>Diapositive : Implications et Directions Futures</a:t>
            </a:r>
          </a:p>
          <a:p>
            <a:pPr algn="l">
              <a:buFont typeface="Arial" panose="020B0604020202020204" pitchFamily="34" charset="0"/>
              <a:buChar char="•"/>
            </a:pPr>
            <a:r>
              <a:rPr lang="fr-FR" b="0" i="0" u="sng" dirty="0">
                <a:solidFill>
                  <a:srgbClr val="CECAC3"/>
                </a:solidFill>
                <a:effectLst/>
                <a:latin typeface="Söhne"/>
              </a:rPr>
              <a:t>Possibilité d'adapter l'algorithme pour d'autres types de chirurgies et complications.</a:t>
            </a:r>
          </a:p>
          <a:p>
            <a:pPr algn="l">
              <a:buFont typeface="Arial" panose="020B0604020202020204" pitchFamily="34" charset="0"/>
              <a:buChar char="•"/>
            </a:pPr>
            <a:r>
              <a:rPr lang="fr-FR" b="0" i="0" u="sng" dirty="0">
                <a:solidFill>
                  <a:srgbClr val="CECAC3"/>
                </a:solidFill>
                <a:effectLst/>
                <a:latin typeface="Söhne"/>
              </a:rPr>
              <a:t>Création d'une boucle de rétroaction plus transparente et immédiate, qui pourrait être instrumentale pour améliorer les procédures chirurgicales et les soins postopératoires.</a:t>
            </a:r>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10</a:t>
            </a:fld>
            <a:endParaRPr lang="it-IT"/>
          </a:p>
        </p:txBody>
      </p:sp>
    </p:spTree>
    <p:extLst>
      <p:ext uri="{BB962C8B-B14F-4D97-AF65-F5344CB8AC3E}">
        <p14:creationId xmlns:p14="http://schemas.microsoft.com/office/powerpoint/2010/main" val="363798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pourquoi les </a:t>
            </a:r>
            <a:r>
              <a:rPr lang="fr-FR" b="0" i="0" dirty="0" err="1">
                <a:solidFill>
                  <a:srgbClr val="CECAC3"/>
                </a:solidFill>
                <a:effectLst/>
                <a:latin typeface="Söhne"/>
              </a:rPr>
              <a:t>ISOs</a:t>
            </a:r>
            <a:r>
              <a:rPr lang="fr-FR" b="0" i="0" dirty="0">
                <a:solidFill>
                  <a:srgbClr val="CECAC3"/>
                </a:solidFill>
                <a:effectLst/>
                <a:latin typeface="Söhne"/>
              </a:rPr>
              <a:t> sont un sujet qui mérite attention</a:t>
            </a:r>
          </a:p>
          <a:p>
            <a:pPr algn="l"/>
            <a:endParaRPr lang="fr-FR" b="0" i="0" dirty="0">
              <a:solidFill>
                <a:srgbClr val="CECAC3"/>
              </a:solidFill>
              <a:effectLst/>
              <a:latin typeface="Söhne"/>
            </a:endParaRPr>
          </a:p>
          <a:p>
            <a:pPr algn="l"/>
            <a:r>
              <a:rPr lang="fr-FR" b="0" i="0" dirty="0">
                <a:solidFill>
                  <a:srgbClr val="CECAC3"/>
                </a:solidFill>
                <a:effectLst/>
                <a:latin typeface="Söhne"/>
              </a:rPr>
              <a:t>Les infections du site opératoire (ISO) sont les deuxièmes infections nosocomiales (acquises à l'hôpital) les plus fréquentes après les infections des voies urinaires.</a:t>
            </a:r>
          </a:p>
          <a:p>
            <a:pPr algn="l"/>
            <a:r>
              <a:rPr lang="fr-FR" b="0" i="0" dirty="0">
                <a:solidFill>
                  <a:srgbClr val="CECAC3"/>
                </a:solidFill>
                <a:effectLst/>
                <a:latin typeface="Söhne"/>
              </a:rPr>
              <a:t>Bien que le risque d'IAS soit généralement faible, les IAS sont fréquentes en raison du volume élevé d'interventions chirurgicales effectuées.</a:t>
            </a:r>
          </a:p>
          <a:p>
            <a:pPr algn="l"/>
            <a:endParaRPr lang="fr-FR" b="0" i="0" dirty="0">
              <a:solidFill>
                <a:srgbClr val="CECAC3"/>
              </a:solidFill>
              <a:effectLst/>
              <a:latin typeface="Söhne"/>
            </a:endParaRPr>
          </a:p>
          <a:p>
            <a:pPr algn="l"/>
            <a:r>
              <a:rPr lang="fr-FR" b="0" i="0" dirty="0">
                <a:solidFill>
                  <a:srgbClr val="CECAC3"/>
                </a:solidFill>
                <a:effectLst/>
                <a:latin typeface="Söhne"/>
              </a:rPr>
              <a:t>Les IAS surviennent chez 2 % à 5 % des patients subissant une chirurgie en hospitalisation (toutes chirurgies confondues), et les taux sont généralement plus élevés pour des procédures complexes comme la chirurgie de la colonne vertébrale, en cas de patients </a:t>
            </a:r>
            <a:r>
              <a:rPr lang="fr-FR" b="0" i="0" dirty="0" err="1">
                <a:solidFill>
                  <a:srgbClr val="CECAC3"/>
                </a:solidFill>
                <a:effectLst/>
                <a:latin typeface="Söhne"/>
              </a:rPr>
              <a:t>agés</a:t>
            </a:r>
            <a:r>
              <a:rPr lang="fr-FR" b="0" i="0" dirty="0">
                <a:solidFill>
                  <a:srgbClr val="CECAC3"/>
                </a:solidFill>
                <a:effectLst/>
                <a:latin typeface="Söhne"/>
              </a:rPr>
              <a:t> ou obèses</a:t>
            </a:r>
          </a:p>
          <a:p>
            <a:pPr algn="l"/>
            <a:endParaRPr lang="fr-FR" b="0" i="0" dirty="0">
              <a:solidFill>
                <a:srgbClr val="CECAC3"/>
              </a:solidFill>
              <a:effectLst/>
              <a:latin typeface="Söhne"/>
            </a:endParaRPr>
          </a:p>
          <a:p>
            <a:pPr algn="l"/>
            <a:r>
              <a:rPr lang="fr-FR" b="0" i="0" dirty="0">
                <a:solidFill>
                  <a:srgbClr val="CECAC3"/>
                </a:solidFill>
                <a:effectLst/>
                <a:latin typeface="Söhne"/>
              </a:rPr>
              <a:t>En cas d’ISO on s’attend à entre 7 à 11 jours d'hospitalisation supplémentaires, un cout plus élevé pour le système, un risque plus élevé de séquelles et de mortalité</a:t>
            </a:r>
          </a:p>
          <a:p>
            <a:pPr algn="l"/>
            <a:endParaRPr lang="fr-FR" b="0" i="0" dirty="0">
              <a:solidFill>
                <a:srgbClr val="CECAC3"/>
              </a:solidFill>
              <a:effectLst/>
              <a:latin typeface="Söhne"/>
            </a:endParaRPr>
          </a:p>
          <a:p>
            <a:pPr algn="l"/>
            <a:r>
              <a:rPr lang="fr-FR" b="0" i="0" dirty="0">
                <a:solidFill>
                  <a:srgbClr val="CECAC3"/>
                </a:solidFill>
                <a:effectLst/>
                <a:latin typeface="Söhne"/>
              </a:rPr>
              <a:t>Les patients chirurgicaux qui développent une ISO ont un risque de mortalité entre deux et onze fois plus élevé que les patients sans ISO ; </a:t>
            </a:r>
          </a:p>
          <a:p>
            <a:pPr algn="l"/>
            <a:r>
              <a:rPr lang="fr-FR" b="0" i="0" dirty="0">
                <a:solidFill>
                  <a:srgbClr val="CECAC3"/>
                </a:solidFill>
                <a:effectLst/>
                <a:latin typeface="Söhne"/>
              </a:rPr>
              <a:t>77 % des décès chez les patients avec ISO sont directement attribuables à l’ISO.</a:t>
            </a:r>
          </a:p>
          <a:p>
            <a:pPr algn="l"/>
            <a:endParaRPr lang="fr-FR" b="0" i="0" dirty="0">
              <a:solidFill>
                <a:srgbClr val="CECAC3"/>
              </a:solidFill>
              <a:effectLst/>
              <a:latin typeface="Söhne"/>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2</a:t>
            </a:fld>
            <a:endParaRPr lang="it-IT" dirty="0"/>
          </a:p>
        </p:txBody>
      </p:sp>
    </p:spTree>
    <p:extLst>
      <p:ext uri="{BB962C8B-B14F-4D97-AF65-F5344CB8AC3E}">
        <p14:creationId xmlns:p14="http://schemas.microsoft.com/office/powerpoint/2010/main" val="405495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Les ISO sont un </a:t>
            </a:r>
            <a:r>
              <a:rPr lang="fr-FR" b="1" i="0" dirty="0">
                <a:solidFill>
                  <a:srgbClr val="CECAC3"/>
                </a:solidFill>
                <a:effectLst/>
                <a:latin typeface="Söhne"/>
              </a:rPr>
              <a:t>indicateur important de la qualité des soins </a:t>
            </a:r>
            <a:r>
              <a:rPr lang="fr-FR" b="0" i="0" dirty="0">
                <a:solidFill>
                  <a:srgbClr val="CECAC3"/>
                </a:solidFill>
                <a:effectLst/>
                <a:latin typeface="Söhne"/>
              </a:rPr>
              <a:t>et leur suivi est une activité importante du service d'hygiène. </a:t>
            </a:r>
          </a:p>
          <a:p>
            <a:pPr algn="l"/>
            <a:endParaRPr lang="fr-FR" b="0" i="0" dirty="0">
              <a:solidFill>
                <a:srgbClr val="CECAC3"/>
              </a:solidFill>
              <a:effectLst/>
              <a:latin typeface="Söhne"/>
            </a:endParaRPr>
          </a:p>
          <a:p>
            <a:pPr algn="l"/>
            <a:r>
              <a:rPr lang="fr-FR" b="0" i="0" dirty="0">
                <a:solidFill>
                  <a:srgbClr val="CECAC3"/>
                </a:solidFill>
                <a:effectLst/>
                <a:latin typeface="Söhne"/>
              </a:rPr>
              <a:t>Comme je l'avais présenté lors de la </a:t>
            </a:r>
            <a:r>
              <a:rPr lang="fr-FR" b="1" i="0" dirty="0">
                <a:solidFill>
                  <a:srgbClr val="CECAC3"/>
                </a:solidFill>
                <a:effectLst/>
                <a:latin typeface="Söhne"/>
              </a:rPr>
              <a:t>présoutenance</a:t>
            </a:r>
            <a:r>
              <a:rPr lang="fr-FR" b="0" i="0" dirty="0">
                <a:solidFill>
                  <a:srgbClr val="CECAC3"/>
                </a:solidFill>
                <a:effectLst/>
                <a:latin typeface="Söhne"/>
              </a:rPr>
              <a:t>, l'idée initiale était de collaborer avec le service d'hygiène afin de réduire la charge de travail liée à cette tâche, en particulier les ISO du rachis.</a:t>
            </a:r>
          </a:p>
          <a:p>
            <a:pPr algn="l"/>
            <a:endParaRPr lang="fr-FR" b="0" i="0" dirty="0">
              <a:solidFill>
                <a:srgbClr val="CECAC3"/>
              </a:solidFill>
              <a:effectLst/>
              <a:latin typeface="Söhne"/>
            </a:endParaRPr>
          </a:p>
          <a:p>
            <a:pPr algn="l"/>
            <a:r>
              <a:rPr lang="fr-FR" b="0" i="0" dirty="0">
                <a:solidFill>
                  <a:srgbClr val="CECAC3"/>
                </a:solidFill>
                <a:effectLst/>
                <a:latin typeface="Söhne"/>
              </a:rPr>
              <a:t>A</a:t>
            </a:r>
            <a:r>
              <a:rPr lang="fr-FR" b="1" i="0" dirty="0">
                <a:solidFill>
                  <a:srgbClr val="CECAC3"/>
                </a:solidFill>
                <a:effectLst/>
                <a:latin typeface="Söhne"/>
              </a:rPr>
              <a:t>ujourd'hu</a:t>
            </a:r>
            <a:r>
              <a:rPr lang="fr-FR" b="0" i="0" dirty="0">
                <a:solidFill>
                  <a:srgbClr val="CECAC3"/>
                </a:solidFill>
                <a:effectLst/>
                <a:latin typeface="Söhne"/>
              </a:rPr>
              <a:t>i, le suivi des ISO rachidiennes est effectué manuellement par un infirmier qui consacre un après-midi par semaine à cette tâche. </a:t>
            </a:r>
          </a:p>
          <a:p>
            <a:pPr algn="l"/>
            <a:endParaRPr lang="fr-FR" b="0" i="0" dirty="0">
              <a:solidFill>
                <a:srgbClr val="CECAC3"/>
              </a:solidFill>
              <a:effectLst/>
              <a:latin typeface="Söhne"/>
            </a:endParaRPr>
          </a:p>
          <a:p>
            <a:pPr algn="l"/>
            <a:r>
              <a:rPr lang="fr-FR" b="0" i="0" dirty="0">
                <a:solidFill>
                  <a:srgbClr val="CECAC3"/>
                </a:solidFill>
                <a:effectLst/>
                <a:latin typeface="Söhne"/>
              </a:rPr>
              <a:t>Il se rend dans les UF d’</a:t>
            </a:r>
            <a:r>
              <a:rPr lang="fr-FR" b="0" i="0" dirty="0" err="1">
                <a:solidFill>
                  <a:srgbClr val="CECAC3"/>
                </a:solidFill>
                <a:effectLst/>
                <a:latin typeface="Söhne"/>
              </a:rPr>
              <a:t>orthopedie</a:t>
            </a:r>
            <a:r>
              <a:rPr lang="fr-FR" b="0" i="0" dirty="0">
                <a:solidFill>
                  <a:srgbClr val="CECAC3"/>
                </a:solidFill>
                <a:effectLst/>
                <a:latin typeface="Söhne"/>
              </a:rPr>
              <a:t>, interagit avec le personnel et tient un registre des patients ayant eu une ISO. </a:t>
            </a:r>
          </a:p>
          <a:p>
            <a:pPr algn="l"/>
            <a:endParaRPr lang="fr-FR" b="0" i="0" dirty="0">
              <a:solidFill>
                <a:srgbClr val="CECAC3"/>
              </a:solidFill>
              <a:effectLst/>
              <a:latin typeface="Söhne"/>
            </a:endParaRPr>
          </a:p>
          <a:p>
            <a:pPr algn="l"/>
            <a:r>
              <a:rPr lang="fr-FR" b="0" i="0" dirty="0">
                <a:solidFill>
                  <a:srgbClr val="CECAC3"/>
                </a:solidFill>
                <a:effectLst/>
                <a:latin typeface="Söhne"/>
              </a:rPr>
              <a:t>Ce dépistage est inadapté à la charge de travail et, en plus du temps passé par l'infirmier, on devrait aussi facturer les temps que les autre pro de la santé dédient à l’infirmier lui-même.</a:t>
            </a:r>
          </a:p>
          <a:p>
            <a:pPr algn="l"/>
            <a:endParaRPr lang="fr-FR" b="0" i="0" dirty="0">
              <a:solidFill>
                <a:srgbClr val="CECAC3"/>
              </a:solidFill>
              <a:effectLst/>
              <a:latin typeface="Söhne"/>
            </a:endParaRPr>
          </a:p>
          <a:p>
            <a:pPr algn="l"/>
            <a:r>
              <a:rPr lang="fr-FR" b="0" i="0" dirty="0">
                <a:solidFill>
                  <a:srgbClr val="CECAC3"/>
                </a:solidFill>
                <a:effectLst/>
                <a:latin typeface="Söhne"/>
              </a:rPr>
              <a:t>De plus, seuls certains services sont couverts et le processus n'est donc pas exhaustif.</a:t>
            </a:r>
          </a:p>
        </p:txBody>
      </p:sp>
      <p:sp>
        <p:nvSpPr>
          <p:cNvPr id="4" name="Segnaposto numero diapositiva 3"/>
          <p:cNvSpPr>
            <a:spLocks noGrp="1"/>
          </p:cNvSpPr>
          <p:nvPr>
            <p:ph type="sldNum" sz="quarter" idx="5"/>
          </p:nvPr>
        </p:nvSpPr>
        <p:spPr/>
        <p:txBody>
          <a:bodyPr/>
          <a:lstStyle/>
          <a:p>
            <a:fld id="{CAE1407F-8740-488D-B818-A4EDEFED28C5}" type="slidenum">
              <a:rPr lang="it-IT" smtClean="0"/>
              <a:t>3</a:t>
            </a:fld>
            <a:endParaRPr lang="it-IT" dirty="0"/>
          </a:p>
        </p:txBody>
      </p:sp>
    </p:spTree>
    <p:extLst>
      <p:ext uri="{BB962C8B-B14F-4D97-AF65-F5344CB8AC3E}">
        <p14:creationId xmlns:p14="http://schemas.microsoft.com/office/powerpoint/2010/main" val="300536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None/>
            </a:pPr>
            <a:r>
              <a:rPr lang="fr-FR" b="0" i="0" dirty="0">
                <a:effectLst/>
                <a:latin typeface="Roboto" panose="02000000000000000000" pitchFamily="2" charset="0"/>
                <a:ea typeface="Roboto" panose="02000000000000000000" pitchFamily="2" charset="0"/>
              </a:rPr>
              <a:t>Utiliser l'Entrepôt de Données du CHU de Rouen pour améliorer l’exhaustivité et réduire la charge de travail associée à la surveillance des infections du site opératoire (ISO) du </a:t>
            </a:r>
            <a:r>
              <a:rPr lang="fr-FR" b="0" i="0" dirty="0" smtClean="0">
                <a:effectLst/>
                <a:latin typeface="Roboto" panose="02000000000000000000" pitchFamily="2" charset="0"/>
                <a:ea typeface="Roboto" panose="02000000000000000000" pitchFamily="2" charset="0"/>
              </a:rPr>
              <a:t>rachis</a:t>
            </a:r>
          </a:p>
          <a:p>
            <a:pPr algn="l">
              <a:lnSpc>
                <a:spcPct val="150000"/>
              </a:lnSpc>
              <a:buFont typeface="Arial" panose="020B0604020202020204" pitchFamily="34" charset="0"/>
              <a:buNone/>
            </a:pPr>
            <a:endParaRPr lang="it-IT" b="0" i="0" dirty="0" smtClean="0">
              <a:effectLst/>
              <a:latin typeface="Roboto" panose="02000000000000000000" pitchFamily="2" charset="0"/>
              <a:ea typeface="Roboto" panose="02000000000000000000" pitchFamily="2" charset="0"/>
            </a:endParaRPr>
          </a:p>
          <a:p>
            <a:pPr algn="l">
              <a:lnSpc>
                <a:spcPct val="150000"/>
              </a:lnSpc>
              <a:buFont typeface="Arial" panose="020B0604020202020204" pitchFamily="34" charset="0"/>
              <a:buNone/>
            </a:pPr>
            <a:r>
              <a:rPr lang="fr-FR" b="0" i="0" dirty="0" smtClean="0">
                <a:effectLst/>
                <a:latin typeface="Roboto" panose="02000000000000000000" pitchFamily="2" charset="0"/>
                <a:ea typeface="Roboto" panose="02000000000000000000" pitchFamily="2" charset="0"/>
              </a:rPr>
              <a:t>Une fois l'algorithme de recherche développé, il</a:t>
            </a:r>
            <a:r>
              <a:rPr lang="fr-FR" b="0" i="0" baseline="0" dirty="0" smtClean="0">
                <a:effectLst/>
                <a:latin typeface="Roboto" panose="02000000000000000000" pitchFamily="2" charset="0"/>
                <a:ea typeface="Roboto" panose="02000000000000000000" pitchFamily="2" charset="0"/>
              </a:rPr>
              <a:t> est possible de </a:t>
            </a:r>
            <a:r>
              <a:rPr lang="fr-FR" b="0" i="0" dirty="0" smtClean="0">
                <a:effectLst/>
                <a:latin typeface="Roboto" panose="02000000000000000000" pitchFamily="2" charset="0"/>
                <a:ea typeface="Roboto" panose="02000000000000000000" pitchFamily="2" charset="0"/>
              </a:rPr>
              <a:t>donner au service d'hygiène l'accès aux données de la population sélectionnée, via EDSaN </a:t>
            </a:r>
            <a:r>
              <a:rPr lang="fr-FR" b="0" i="0" dirty="0" err="1" smtClean="0">
                <a:effectLst/>
                <a:latin typeface="Roboto" panose="02000000000000000000" pitchFamily="2" charset="0"/>
                <a:ea typeface="Roboto" panose="02000000000000000000" pitchFamily="2" charset="0"/>
              </a:rPr>
              <a:t>Consult</a:t>
            </a:r>
            <a:r>
              <a:rPr lang="fr-FR" b="0" i="0" dirty="0" smtClean="0">
                <a:effectLst/>
                <a:latin typeface="Roboto" panose="02000000000000000000" pitchFamily="2" charset="0"/>
                <a:ea typeface="Roboto" panose="02000000000000000000" pitchFamily="2" charset="0"/>
              </a:rPr>
              <a:t>, une interface graphique optimisée pour consulter et classer rapidement un grand nombre de dossiers.</a:t>
            </a:r>
            <a:endParaRPr lang="fr-FR" b="0" i="0" dirty="0">
              <a:effectLst/>
              <a:latin typeface="Roboto" panose="02000000000000000000" pitchFamily="2" charset="0"/>
              <a:ea typeface="Roboto" panose="02000000000000000000" pitchFamily="2" charset="0"/>
            </a:endParaRPr>
          </a:p>
          <a:p>
            <a:pPr marL="0" indent="0" algn="l">
              <a:lnSpc>
                <a:spcPct val="200000"/>
              </a:lnSpc>
              <a:spcBef>
                <a:spcPts val="600"/>
              </a:spcBef>
              <a:buFont typeface="+mj-lt"/>
              <a:buNone/>
            </a:pPr>
            <a:endParaRPr lang="it-IT" b="0" i="0" dirty="0" smtClean="0">
              <a:solidFill>
                <a:schemeClr val="tx1">
                  <a:lumMod val="95000"/>
                  <a:lumOff val="5000"/>
                </a:schemeClr>
              </a:solidFill>
              <a:effectLst/>
              <a:latin typeface="Söhne"/>
            </a:endParaRPr>
          </a:p>
          <a:p>
            <a:pPr marL="0" indent="0" algn="l">
              <a:lnSpc>
                <a:spcPct val="200000"/>
              </a:lnSpc>
              <a:spcBef>
                <a:spcPts val="600"/>
              </a:spcBef>
              <a:buFont typeface="+mj-lt"/>
              <a:buNone/>
            </a:pPr>
            <a:endParaRPr lang="fr-FR" b="0" i="0" dirty="0" smtClean="0">
              <a:solidFill>
                <a:schemeClr val="tx1">
                  <a:lumMod val="95000"/>
                  <a:lumOff val="5000"/>
                </a:schemeClr>
              </a:solidFill>
              <a:effectLst/>
              <a:latin typeface="Söhne"/>
            </a:endParaRPr>
          </a:p>
          <a:p>
            <a:pPr algn="l">
              <a:lnSpc>
                <a:spcPct val="150000"/>
              </a:lnSpc>
              <a:buFont typeface="Arial" panose="020B0604020202020204" pitchFamily="34" charset="0"/>
              <a:buChar char="•"/>
            </a:pPr>
            <a:endParaRPr lang="fr-FR" dirty="0">
              <a:latin typeface="Roboto" panose="02000000000000000000" pitchFamily="2" charset="0"/>
              <a:ea typeface="Roboto" panose="02000000000000000000" pitchFamily="2" charset="0"/>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4</a:t>
            </a:fld>
            <a:endParaRPr lang="it-IT"/>
          </a:p>
        </p:txBody>
      </p:sp>
    </p:spTree>
    <p:extLst>
      <p:ext uri="{BB962C8B-B14F-4D97-AF65-F5344CB8AC3E}">
        <p14:creationId xmlns:p14="http://schemas.microsoft.com/office/powerpoint/2010/main" val="126445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it-IT" dirty="0" smtClean="0"/>
              <a:t>Pour vous donner une</a:t>
            </a:r>
            <a:r>
              <a:rPr lang="it-IT" baseline="0" dirty="0" smtClean="0"/>
              <a:t> idée, EDSaN consulte se présente comme ça:</a:t>
            </a:r>
          </a:p>
          <a:p>
            <a:r>
              <a:rPr lang="it-IT" baseline="0" dirty="0" smtClean="0"/>
              <a:t>Dans cet example on a un population de 652 sujet et actuellement on visualise, sur la droite, tous les documents relatifs au patient n°13.</a:t>
            </a:r>
          </a:p>
          <a:p>
            <a:r>
              <a:rPr lang="it-IT" baseline="0" dirty="0" smtClean="0"/>
              <a:t>Différents types de documents sont marqués par differentes icones et un petit drapeau sur la droite marque les documents capturés par l’algorithme afin de diriger l’attention vers les information les plus importantes.</a:t>
            </a:r>
          </a:p>
          <a:p>
            <a:r>
              <a:rPr lang="it-IT" baseline="0" dirty="0" smtClean="0"/>
              <a:t>Sur la gauche on a des boutons verts pour classer les patients et la possibilité de prendre des notes </a:t>
            </a:r>
            <a:endParaRPr lang="fr-FR" dirty="0"/>
          </a:p>
        </p:txBody>
      </p:sp>
      <p:sp>
        <p:nvSpPr>
          <p:cNvPr id="4" name="Espace réservé du numéro de diapositive 3"/>
          <p:cNvSpPr>
            <a:spLocks noGrp="1"/>
          </p:cNvSpPr>
          <p:nvPr>
            <p:ph type="sldNum" sz="quarter" idx="10"/>
          </p:nvPr>
        </p:nvSpPr>
        <p:spPr/>
        <p:txBody>
          <a:bodyPr/>
          <a:lstStyle/>
          <a:p>
            <a:fld id="{CAE1407F-8740-488D-B818-A4EDEFED28C5}" type="slidenum">
              <a:rPr lang="it-IT" smtClean="0"/>
              <a:t>5</a:t>
            </a:fld>
            <a:endParaRPr lang="it-IT"/>
          </a:p>
        </p:txBody>
      </p:sp>
    </p:spTree>
    <p:extLst>
      <p:ext uri="{BB962C8B-B14F-4D97-AF65-F5344CB8AC3E}">
        <p14:creationId xmlns:p14="http://schemas.microsoft.com/office/powerpoint/2010/main" val="55880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None/>
            </a:pPr>
            <a:endParaRPr lang="it-IT" b="0" i="0" dirty="0" smtClean="0">
              <a:effectLst/>
              <a:latin typeface="Roboto" panose="02000000000000000000" pitchFamily="2" charset="0"/>
              <a:ea typeface="Roboto" panose="02000000000000000000" pitchFamily="2" charset="0"/>
            </a:endParaRPr>
          </a:p>
          <a:p>
            <a:pPr algn="l">
              <a:lnSpc>
                <a:spcPct val="150000"/>
              </a:lnSpc>
              <a:buFont typeface="Arial" panose="020B0604020202020204" pitchFamily="34" charset="0"/>
              <a:buNone/>
            </a:pPr>
            <a:r>
              <a:rPr lang="fr-FR" b="0" i="0" dirty="0" smtClean="0">
                <a:effectLst/>
                <a:latin typeface="Roboto" panose="02000000000000000000" pitchFamily="2" charset="0"/>
                <a:ea typeface="Roboto" panose="02000000000000000000" pitchFamily="2" charset="0"/>
              </a:rPr>
              <a:t>Utiliser l'Entrepôt de Données du CHU de Rouen pour améliorer l’exhaustivité et réduire la charge de travail associée à la surveillance des infections du site opératoire (ISO) du rachis</a:t>
            </a:r>
          </a:p>
          <a:p>
            <a:pPr algn="l">
              <a:lnSpc>
                <a:spcPct val="150000"/>
              </a:lnSpc>
              <a:buFont typeface="Arial" panose="020B0604020202020204" pitchFamily="34" charset="0"/>
              <a:buChar char="•"/>
            </a:pPr>
            <a:endParaRPr lang="fr-FR" b="0" i="0" dirty="0" smtClean="0">
              <a:effectLst/>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dirty="0" smtClean="0">
                <a:solidFill>
                  <a:schemeClr val="tx1">
                    <a:lumMod val="95000"/>
                    <a:lumOff val="5000"/>
                  </a:schemeClr>
                </a:solidFill>
                <a:highlight>
                  <a:srgbClr val="FFFF00"/>
                </a:highlight>
                <a:latin typeface="Söhne"/>
              </a:rPr>
              <a:t>accès à la </a:t>
            </a:r>
            <a:r>
              <a:rPr lang="fr-FR" b="0" i="0" dirty="0" smtClean="0">
                <a:solidFill>
                  <a:schemeClr val="tx1">
                    <a:lumMod val="95000"/>
                    <a:lumOff val="5000"/>
                  </a:schemeClr>
                </a:solidFill>
                <a:effectLst/>
                <a:highlight>
                  <a:srgbClr val="FFFF00"/>
                </a:highlight>
                <a:latin typeface="Söhne"/>
              </a:rPr>
              <a:t>cohorte de patients via l'interface EDSaN </a:t>
            </a:r>
            <a:r>
              <a:rPr lang="fr-FR" b="0" i="0" dirty="0" err="1" smtClean="0">
                <a:solidFill>
                  <a:schemeClr val="tx1">
                    <a:lumMod val="95000"/>
                    <a:lumOff val="5000"/>
                  </a:schemeClr>
                </a:solidFill>
                <a:effectLst/>
                <a:highlight>
                  <a:srgbClr val="FFFF00"/>
                </a:highlight>
                <a:latin typeface="Söhne"/>
              </a:rPr>
              <a:t>Consult</a:t>
            </a:r>
            <a:r>
              <a:rPr lang="fr-FR" b="0" i="0" dirty="0" smtClean="0">
                <a:solidFill>
                  <a:schemeClr val="tx1">
                    <a:lumMod val="95000"/>
                    <a:lumOff val="5000"/>
                  </a:schemeClr>
                </a:solidFill>
                <a:effectLst/>
                <a:highlight>
                  <a:srgbClr val="FFFF00"/>
                </a:highlight>
                <a:latin typeface="Söhne"/>
              </a:rPr>
              <a:t>, optimisée pour parcourir rapidement un grand nombre de dossiers et classer les patients en inclus/exclus/autres, et que nous utilisons normalement pour sélectionner la population à inclure dans les études. </a:t>
            </a:r>
          </a:p>
          <a:p>
            <a:pPr algn="l">
              <a:lnSpc>
                <a:spcPct val="150000"/>
              </a:lnSpc>
              <a:buFont typeface="Arial" panose="020B0604020202020204" pitchFamily="34" charset="0"/>
              <a:buNone/>
            </a:pPr>
            <a:endParaRPr lang="it-IT" b="0" i="0" dirty="0" smtClean="0">
              <a:effectLst/>
              <a:latin typeface="Roboto" panose="02000000000000000000" pitchFamily="2" charset="0"/>
              <a:ea typeface="Roboto" panose="02000000000000000000" pitchFamily="2" charset="0"/>
            </a:endParaRPr>
          </a:p>
          <a:p>
            <a:pPr algn="l">
              <a:lnSpc>
                <a:spcPct val="150000"/>
              </a:lnSpc>
              <a:buFont typeface="Arial" panose="020B0604020202020204" pitchFamily="34" charset="0"/>
              <a:buNone/>
            </a:pPr>
            <a:r>
              <a:rPr lang="it-IT" b="0" i="0" dirty="0" smtClean="0">
                <a:effectLst/>
                <a:latin typeface="Roboto" panose="02000000000000000000" pitchFamily="2" charset="0"/>
                <a:ea typeface="Roboto" panose="02000000000000000000" pitchFamily="2" charset="0"/>
              </a:rPr>
              <a:t>Notare che</a:t>
            </a:r>
            <a:r>
              <a:rPr lang="it-IT" b="0" i="0" baseline="0" dirty="0" smtClean="0">
                <a:effectLst/>
                <a:latin typeface="Roboto" panose="02000000000000000000" pitchFamily="2" charset="0"/>
                <a:ea typeface="Roboto" panose="02000000000000000000" pitchFamily="2" charset="0"/>
              </a:rPr>
              <a:t> l’algoritmo può solo identificare le ISO, non il legame tra ISO e operazione. Questo legame non è ricostruibile in modo affidabile da parte di una macchina ed il giudizio dell’uomo risulta fondamentale in questo caso.</a:t>
            </a:r>
            <a:endParaRPr lang="fr-FR" b="0" i="0" dirty="0">
              <a:effectLst/>
              <a:latin typeface="Roboto" panose="02000000000000000000" pitchFamily="2" charset="0"/>
              <a:ea typeface="Roboto" panose="02000000000000000000" pitchFamily="2" charset="0"/>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6</a:t>
            </a:fld>
            <a:endParaRPr lang="it-IT"/>
          </a:p>
        </p:txBody>
      </p:sp>
    </p:spTree>
    <p:extLst>
      <p:ext uri="{BB962C8B-B14F-4D97-AF65-F5344CB8AC3E}">
        <p14:creationId xmlns:p14="http://schemas.microsoft.com/office/powerpoint/2010/main" val="3391447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it-IT" dirty="0" smtClean="0"/>
              <a:t>J’ai pris le 2020 sans</a:t>
            </a:r>
            <a:r>
              <a:rPr lang="it-IT" baseline="0" dirty="0" smtClean="0"/>
              <a:t> une raison particulière, simplement c’était l’année pour laquelle j’aurais du comparer mon travail à ce de l’equipe d’hygiène</a:t>
            </a:r>
          </a:p>
          <a:p>
            <a:endParaRPr lang="it-IT" baseline="0" dirty="0" smtClean="0"/>
          </a:p>
          <a:p>
            <a:r>
              <a:rPr lang="it-IT" baseline="0" dirty="0" smtClean="0"/>
              <a:t>On s’intéresse seulement on patients operés au CHU de Rouen, toutes UM confondues</a:t>
            </a:r>
          </a:p>
          <a:p>
            <a:endParaRPr lang="it-IT" baseline="0" dirty="0" smtClean="0"/>
          </a:p>
          <a:p>
            <a:r>
              <a:rPr lang="it-IT" baseline="0" dirty="0" smtClean="0"/>
              <a:t>Il est possible cibler les patients operés grace à une liste d’actes CCAM, très specifiques, liste validée avec le DIM et grace au fait que dans EDSaN on a la liste des materiaux chirurgicaux associés a chaque intervention, c’est facile de savoir si on a mis un implant en place, pièce d’information fondamentale pour savoir si on est dans le périmètre de la définition d’ISO . Pour rappel, 30j de délai sans implant, 365 si implant.</a:t>
            </a:r>
          </a:p>
          <a:p>
            <a:endParaRPr lang="it-IT" baseline="0" dirty="0" smtClean="0"/>
          </a:p>
          <a:p>
            <a:endParaRPr lang="fr-FR" dirty="0"/>
          </a:p>
        </p:txBody>
      </p:sp>
      <p:sp>
        <p:nvSpPr>
          <p:cNvPr id="4" name="Espace réservé du numéro de diapositive 3"/>
          <p:cNvSpPr>
            <a:spLocks noGrp="1"/>
          </p:cNvSpPr>
          <p:nvPr>
            <p:ph type="sldNum" sz="quarter" idx="10"/>
          </p:nvPr>
        </p:nvSpPr>
        <p:spPr/>
        <p:txBody>
          <a:bodyPr/>
          <a:lstStyle/>
          <a:p>
            <a:fld id="{CAE1407F-8740-488D-B818-A4EDEFED28C5}" type="slidenum">
              <a:rPr lang="it-IT" smtClean="0"/>
              <a:t>7</a:t>
            </a:fld>
            <a:endParaRPr lang="it-IT"/>
          </a:p>
        </p:txBody>
      </p:sp>
    </p:spTree>
    <p:extLst>
      <p:ext uri="{BB962C8B-B14F-4D97-AF65-F5344CB8AC3E}">
        <p14:creationId xmlns:p14="http://schemas.microsoft.com/office/powerpoint/2010/main" val="1942865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Résultats - Aperçu et Principales Métriques</a:t>
            </a:r>
          </a:p>
          <a:p>
            <a:pPr algn="l">
              <a:buFont typeface="Arial" panose="020B0604020202020204" pitchFamily="34" charset="0"/>
              <a:buChar char="•"/>
            </a:pPr>
            <a:r>
              <a:rPr lang="fr-FR" b="0" i="0" dirty="0">
                <a:solidFill>
                  <a:srgbClr val="CECAC3"/>
                </a:solidFill>
                <a:effectLst/>
                <a:latin typeface="Söhne"/>
              </a:rPr>
              <a:t>En 2020, 652 patients ont subi une chirurgie spinale avec une prévalence de SSI de 12,11%.</a:t>
            </a:r>
          </a:p>
          <a:p>
            <a:pPr algn="l">
              <a:buFont typeface="Arial" panose="020B0604020202020204" pitchFamily="34" charset="0"/>
              <a:buChar char="•"/>
            </a:pPr>
            <a:r>
              <a:rPr lang="fr-FR" b="0" i="0" dirty="0">
                <a:solidFill>
                  <a:srgbClr val="CECAC3"/>
                </a:solidFill>
                <a:effectLst/>
                <a:latin typeface="Söhne"/>
              </a:rPr>
              <a:t>Sensibilité de l'algorithme : 82%, Spécificité : 98%, Score F1 : 0,841.</a:t>
            </a:r>
          </a:p>
          <a:p>
            <a:pPr algn="l">
              <a:buFont typeface="Arial" panose="020B0604020202020204" pitchFamily="34" charset="0"/>
              <a:buChar char="•"/>
            </a:pPr>
            <a:r>
              <a:rPr lang="fr-FR" b="0" i="0" dirty="0">
                <a:solidFill>
                  <a:srgbClr val="CECAC3"/>
                </a:solidFill>
                <a:effectLst/>
                <a:latin typeface="Söhne"/>
              </a:rPr>
              <a:t>Temps moyen par cas via </a:t>
            </a:r>
            <a:r>
              <a:rPr lang="fr-FR" b="0" i="0" dirty="0" err="1">
                <a:solidFill>
                  <a:srgbClr val="CECAC3"/>
                </a:solidFill>
                <a:effectLst/>
                <a:latin typeface="Söhne"/>
              </a:rPr>
              <a:t>EDSaN</a:t>
            </a:r>
            <a:r>
              <a:rPr lang="fr-FR" b="0" i="0" dirty="0">
                <a:solidFill>
                  <a:srgbClr val="CECAC3"/>
                </a:solidFill>
                <a:effectLst/>
                <a:latin typeface="Söhne"/>
              </a:rPr>
              <a:t> Consult : 5,75 minutes.</a:t>
            </a:r>
          </a:p>
          <a:p>
            <a:pPr algn="l"/>
            <a:endParaRPr lang="fr-FR" b="1" i="0" dirty="0">
              <a:effectLst/>
              <a:latin typeface="Söhne"/>
            </a:endParaRPr>
          </a:p>
          <a:p>
            <a:pPr algn="l"/>
            <a:endParaRPr lang="fr-FR" b="1" i="0" dirty="0">
              <a:effectLst/>
              <a:latin typeface="Söhne"/>
            </a:endParaRPr>
          </a:p>
          <a:p>
            <a:pPr algn="l"/>
            <a:r>
              <a:rPr lang="fr-FR" b="1" i="0" dirty="0">
                <a:effectLst/>
                <a:latin typeface="Söhne"/>
              </a:rPr>
              <a:t>Diapositive : Gains d'efficacité et Implications Économiques</a:t>
            </a:r>
          </a:p>
          <a:p>
            <a:pPr algn="l">
              <a:buFont typeface="Arial" panose="020B0604020202020204" pitchFamily="34" charset="0"/>
              <a:buChar char="•"/>
            </a:pPr>
            <a:r>
              <a:rPr lang="fr-FR" b="0" i="0" dirty="0">
                <a:solidFill>
                  <a:srgbClr val="CECAC3"/>
                </a:solidFill>
                <a:effectLst/>
                <a:latin typeface="Söhne"/>
              </a:rPr>
              <a:t>Gain de temps estimé : environ 6 811 minutes par an, soit environ 64,5% du temps actuellement alloué à cette tâche.</a:t>
            </a:r>
          </a:p>
          <a:p>
            <a:pPr marL="742950" lvl="1" indent="-285750" algn="l">
              <a:buFont typeface="Arial" panose="020B0604020202020204" pitchFamily="34" charset="0"/>
              <a:buChar char="•"/>
            </a:pPr>
            <a:r>
              <a:rPr lang="fr-FR" b="0" i="0" dirty="0">
                <a:solidFill>
                  <a:srgbClr val="CECAC3"/>
                </a:solidFill>
                <a:effectLst/>
                <a:latin typeface="Söhne"/>
              </a:rPr>
              <a:t>Calcul : </a:t>
            </a:r>
            <a:br>
              <a:rPr lang="fr-FR" b="0" i="0" dirty="0">
                <a:solidFill>
                  <a:srgbClr val="CECAC3"/>
                </a:solidFill>
                <a:effectLst/>
                <a:latin typeface="Söhne"/>
              </a:rPr>
            </a:br>
            <a:r>
              <a:rPr lang="fr-FR" b="0" i="0" dirty="0">
                <a:solidFill>
                  <a:srgbClr val="CECAC3"/>
                </a:solidFill>
                <a:effectLst/>
                <a:latin typeface="KaTeX_Main"/>
              </a:rPr>
              <a:t>10560 m/y − 3749 m/y = 6811 m/y</a:t>
            </a:r>
          </a:p>
          <a:p>
            <a:pPr marL="742950" lvl="1" indent="-285750" algn="l">
              <a:buFont typeface="Arial" panose="020B0604020202020204" pitchFamily="34" charset="0"/>
              <a:buChar char="•"/>
            </a:pPr>
            <a:r>
              <a:rPr lang="fr-FR" b="0" i="0" dirty="0">
                <a:solidFill>
                  <a:srgbClr val="CECAC3"/>
                </a:solidFill>
                <a:effectLst/>
                <a:latin typeface="KaTeX_Main"/>
              </a:rPr>
              <a:t>6811/10560 = 64.5%</a:t>
            </a:r>
            <a:endParaRPr lang="fr-FR" b="0" i="0" dirty="0">
              <a:solidFill>
                <a:srgbClr val="CECAC3"/>
              </a:solidFill>
              <a:effectLst/>
              <a:latin typeface="Söhne"/>
            </a:endParaRPr>
          </a:p>
          <a:p>
            <a:pPr algn="l">
              <a:buFont typeface="Arial" panose="020B0604020202020204" pitchFamily="34" charset="0"/>
              <a:buChar char="•"/>
            </a:pPr>
            <a:r>
              <a:rPr lang="fr-FR" b="0" i="0" dirty="0">
                <a:solidFill>
                  <a:srgbClr val="CECAC3"/>
                </a:solidFill>
                <a:effectLst/>
                <a:latin typeface="Söhne"/>
              </a:rPr>
              <a:t>Économies financières estimées : environ 2 090 € par an par infirmière.</a:t>
            </a:r>
          </a:p>
          <a:p>
            <a:pPr marL="742950" lvl="1" indent="-285750" algn="l">
              <a:buFont typeface="Arial" panose="020B0604020202020204" pitchFamily="34" charset="0"/>
              <a:buChar char="•"/>
            </a:pPr>
            <a:r>
              <a:rPr lang="fr-FR" b="0" i="0" dirty="0">
                <a:solidFill>
                  <a:srgbClr val="CECAC3"/>
                </a:solidFill>
                <a:effectLst/>
                <a:latin typeface="Söhne"/>
              </a:rPr>
              <a:t>Calcul : </a:t>
            </a:r>
            <a:r>
              <a:rPr lang="fr-FR" b="0" i="0" dirty="0">
                <a:solidFill>
                  <a:srgbClr val="CECAC3"/>
                </a:solidFill>
                <a:effectLst/>
                <a:latin typeface="KaTeX_Main"/>
              </a:rPr>
              <a:t>32400 € × 0,645 = 2090 €</a:t>
            </a:r>
          </a:p>
          <a:p>
            <a:pPr marL="742950" lvl="1" indent="-285750" algn="l">
              <a:buFont typeface="Arial" panose="020B0604020202020204" pitchFamily="34" charset="0"/>
              <a:buChar char="•"/>
            </a:pPr>
            <a:endParaRPr lang="fr-FR" b="0" i="0" dirty="0">
              <a:solidFill>
                <a:srgbClr val="CECAC3"/>
              </a:solidFill>
              <a:effectLst/>
              <a:latin typeface="KaTeX_Main"/>
            </a:endParaRPr>
          </a:p>
          <a:p>
            <a:pPr marL="0" lvl="0" indent="0" algn="l">
              <a:buFont typeface="Arial" panose="020B0604020202020204" pitchFamily="34" charset="0"/>
              <a:buNone/>
            </a:pPr>
            <a:r>
              <a:rPr lang="fr-FR" b="0" i="0" dirty="0" smtClean="0">
                <a:solidFill>
                  <a:srgbClr val="CECAC3"/>
                </a:solidFill>
                <a:effectLst/>
                <a:latin typeface="KaTeX_Main"/>
              </a:rPr>
              <a:t>C'est sans compter le gain de temps et d'argent dû au fait que vous n'allez pas déranger les autres membres du personnel pour leur demander des choses.</a:t>
            </a:r>
            <a:endParaRPr lang="it-IT" dirty="0"/>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8</a:t>
            </a:fld>
            <a:endParaRPr lang="it-IT"/>
          </a:p>
        </p:txBody>
      </p:sp>
    </p:spTree>
    <p:extLst>
      <p:ext uri="{BB962C8B-B14F-4D97-AF65-F5344CB8AC3E}">
        <p14:creationId xmlns:p14="http://schemas.microsoft.com/office/powerpoint/2010/main" val="1816933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u="none" dirty="0" smtClean="0">
                <a:effectLst/>
                <a:latin typeface="Söhne"/>
              </a:rPr>
              <a:t>Points forts</a:t>
            </a:r>
            <a:endParaRPr lang="fr-FR" b="1" i="0" u="none" dirty="0">
              <a:effectLst/>
              <a:latin typeface="Söhne"/>
            </a:endParaRPr>
          </a:p>
          <a:p>
            <a:pPr marL="171450" indent="-171450" algn="l">
              <a:buFont typeface="Arial" panose="020B0604020202020204" pitchFamily="34" charset="0"/>
              <a:buChar char="•"/>
            </a:pPr>
            <a:r>
              <a:rPr lang="fr-FR" b="0" i="0" u="none" dirty="0">
                <a:solidFill>
                  <a:srgbClr val="CECAC3"/>
                </a:solidFill>
                <a:effectLst/>
                <a:latin typeface="Söhne"/>
              </a:rPr>
              <a:t>L'algorithme présente un bon équilibre entre sensibilité et spécificité, </a:t>
            </a:r>
            <a:r>
              <a:rPr lang="fr-FR" b="0" i="0" u="none" dirty="0" smtClean="0">
                <a:solidFill>
                  <a:srgbClr val="CECAC3"/>
                </a:solidFill>
                <a:effectLst/>
                <a:latin typeface="Söhne"/>
              </a:rPr>
              <a:t>et il pourrait être un appui </a:t>
            </a:r>
            <a:r>
              <a:rPr lang="fr-FR" b="0" i="0" u="none" dirty="0">
                <a:solidFill>
                  <a:srgbClr val="CECAC3"/>
                </a:solidFill>
                <a:effectLst/>
                <a:latin typeface="Söhne"/>
              </a:rPr>
              <a:t>robuste et fiable pour le suivi des </a:t>
            </a:r>
            <a:r>
              <a:rPr lang="fr-FR" b="0" i="0" u="none" dirty="0" smtClean="0">
                <a:solidFill>
                  <a:srgbClr val="CECAC3"/>
                </a:solidFill>
                <a:effectLst/>
                <a:latin typeface="Söhne"/>
              </a:rPr>
              <a:t>SSI</a:t>
            </a:r>
            <a:r>
              <a:rPr lang="fr-FR" b="0" i="0" u="none" baseline="0" dirty="0" smtClean="0">
                <a:solidFill>
                  <a:srgbClr val="CECAC3"/>
                </a:solidFill>
                <a:effectLst/>
                <a:latin typeface="Söhne"/>
              </a:rPr>
              <a:t> en combinaison avec l’interface graphique d’EDSaN </a:t>
            </a:r>
            <a:r>
              <a:rPr lang="fr-FR" b="0" i="0" u="none" baseline="0" dirty="0" err="1" smtClean="0">
                <a:solidFill>
                  <a:srgbClr val="CECAC3"/>
                </a:solidFill>
                <a:effectLst/>
                <a:latin typeface="Söhne"/>
              </a:rPr>
              <a:t>Consult</a:t>
            </a:r>
            <a:endParaRPr lang="fr-FR" b="0" i="0" u="none" dirty="0">
              <a:solidFill>
                <a:srgbClr val="CECAC3"/>
              </a:solidFill>
              <a:effectLst/>
              <a:latin typeface="Söhne"/>
            </a:endParaRPr>
          </a:p>
          <a:p>
            <a:pPr marL="171450" indent="-171450" algn="l">
              <a:buFont typeface="Arial" panose="020B0604020202020204" pitchFamily="34" charset="0"/>
              <a:buChar char="•"/>
            </a:pPr>
            <a:r>
              <a:rPr lang="fr-FR" b="0" i="0" u="none" dirty="0">
                <a:solidFill>
                  <a:srgbClr val="CECAC3"/>
                </a:solidFill>
                <a:effectLst/>
                <a:latin typeface="Söhne"/>
              </a:rPr>
              <a:t>Les gains d'efficacité en temps et en coûts sont substantiels, ce qui </a:t>
            </a:r>
            <a:r>
              <a:rPr lang="fr-FR" b="0" i="0" u="none" dirty="0" err="1" smtClean="0">
                <a:solidFill>
                  <a:srgbClr val="CECAC3"/>
                </a:solidFill>
                <a:effectLst/>
                <a:latin typeface="Söhne"/>
              </a:rPr>
              <a:t>permetterait</a:t>
            </a:r>
            <a:r>
              <a:rPr lang="fr-FR" b="0" i="0" u="none" dirty="0" smtClean="0">
                <a:solidFill>
                  <a:srgbClr val="CECAC3"/>
                </a:solidFill>
                <a:effectLst/>
                <a:latin typeface="Söhne"/>
              </a:rPr>
              <a:t> </a:t>
            </a:r>
            <a:r>
              <a:rPr lang="fr-FR" b="0" i="0" u="none" dirty="0">
                <a:solidFill>
                  <a:srgbClr val="CECAC3"/>
                </a:solidFill>
                <a:effectLst/>
                <a:latin typeface="Söhne"/>
              </a:rPr>
              <a:t>une meilleure allocation des </a:t>
            </a:r>
            <a:r>
              <a:rPr lang="fr-FR" b="0" i="0" u="none" dirty="0" smtClean="0">
                <a:solidFill>
                  <a:srgbClr val="CECAC3"/>
                </a:solidFill>
                <a:effectLst/>
                <a:latin typeface="Söhne"/>
              </a:rPr>
              <a:t>ressources. </a:t>
            </a:r>
            <a:br>
              <a:rPr lang="fr-FR" b="0" i="0" u="none" dirty="0" smtClean="0">
                <a:solidFill>
                  <a:srgbClr val="CECAC3"/>
                </a:solidFill>
                <a:effectLst/>
                <a:latin typeface="Söhne"/>
              </a:rPr>
            </a:br>
            <a:r>
              <a:rPr lang="fr-FR" b="0" i="0" u="none" dirty="0" smtClean="0">
                <a:solidFill>
                  <a:srgbClr val="CECAC3"/>
                </a:solidFill>
                <a:effectLst/>
                <a:latin typeface="Söhne"/>
              </a:rPr>
              <a:t>Cela ne prend pas en compte le temps gagné</a:t>
            </a:r>
            <a:r>
              <a:rPr lang="fr-FR" b="0" i="0" u="none" baseline="0" dirty="0" smtClean="0">
                <a:solidFill>
                  <a:srgbClr val="CECAC3"/>
                </a:solidFill>
                <a:effectLst/>
                <a:latin typeface="Söhne"/>
              </a:rPr>
              <a:t> par le personnel de la chirurgie</a:t>
            </a:r>
            <a:endParaRPr lang="fr-FR" b="0" i="0" u="none" dirty="0">
              <a:solidFill>
                <a:srgbClr val="CECAC3"/>
              </a:solidFill>
              <a:effectLst/>
              <a:latin typeface="Söhne"/>
            </a:endParaRPr>
          </a:p>
          <a:p>
            <a:pPr marL="171450" indent="-171450" algn="l">
              <a:buFont typeface="Arial" panose="020B0604020202020204" pitchFamily="34" charset="0"/>
              <a:buChar char="•"/>
            </a:pPr>
            <a:r>
              <a:rPr lang="fr-FR" b="0" i="0" u="none" dirty="0" smtClean="0">
                <a:solidFill>
                  <a:srgbClr val="CECAC3"/>
                </a:solidFill>
                <a:effectLst/>
                <a:latin typeface="Söhne"/>
              </a:rPr>
              <a:t>L'algorithme étend la surveillance à tous les services, alors que seulement</a:t>
            </a:r>
            <a:r>
              <a:rPr lang="fr-FR" b="0" i="0" u="none" baseline="0" dirty="0" smtClean="0">
                <a:solidFill>
                  <a:srgbClr val="CECAC3"/>
                </a:solidFill>
                <a:effectLst/>
                <a:latin typeface="Söhne"/>
              </a:rPr>
              <a:t> les UF</a:t>
            </a:r>
            <a:r>
              <a:rPr lang="fr-FR" b="0" i="0" u="none" dirty="0" smtClean="0">
                <a:solidFill>
                  <a:srgbClr val="CECAC3"/>
                </a:solidFill>
                <a:effectLst/>
                <a:latin typeface="Söhne"/>
              </a:rPr>
              <a:t> d'orthopédie sont actuellement surveillés.</a:t>
            </a:r>
            <a:r>
              <a:rPr lang="fr-FR" b="0" i="0" u="none" baseline="0" dirty="0" smtClean="0">
                <a:solidFill>
                  <a:srgbClr val="CECAC3"/>
                </a:solidFill>
                <a:effectLst/>
                <a:latin typeface="Söhne"/>
              </a:rPr>
              <a:t> </a:t>
            </a:r>
            <a:br>
              <a:rPr lang="fr-FR" b="0" i="0" u="none" baseline="0" dirty="0" smtClean="0">
                <a:solidFill>
                  <a:srgbClr val="CECAC3"/>
                </a:solidFill>
                <a:effectLst/>
                <a:latin typeface="Söhne"/>
              </a:rPr>
            </a:br>
            <a:r>
              <a:rPr lang="fr-FR" b="0" i="0" u="none" baseline="0" dirty="0" smtClean="0">
                <a:solidFill>
                  <a:srgbClr val="CECAC3"/>
                </a:solidFill>
                <a:effectLst/>
                <a:latin typeface="Söhne"/>
              </a:rPr>
              <a:t>C</a:t>
            </a:r>
            <a:r>
              <a:rPr lang="fr-FR" b="0" i="0" u="none" dirty="0" smtClean="0">
                <a:solidFill>
                  <a:srgbClr val="CECAC3"/>
                </a:solidFill>
                <a:effectLst/>
                <a:latin typeface="Söhne"/>
              </a:rPr>
              <a:t>es patients sont également pris en charge ailleurs, par exemple</a:t>
            </a:r>
            <a:r>
              <a:rPr lang="fr-FR" b="0" i="0" u="none" baseline="0" dirty="0" smtClean="0">
                <a:solidFill>
                  <a:srgbClr val="CECAC3"/>
                </a:solidFill>
                <a:effectLst/>
                <a:latin typeface="Söhne"/>
              </a:rPr>
              <a:t> en </a:t>
            </a:r>
            <a:r>
              <a:rPr lang="fr-FR" b="0" i="0" u="none" baseline="0" dirty="0" err="1" smtClean="0">
                <a:solidFill>
                  <a:srgbClr val="CECAC3"/>
                </a:solidFill>
                <a:effectLst/>
                <a:latin typeface="Söhne"/>
              </a:rPr>
              <a:t>neurochir</a:t>
            </a:r>
            <a:r>
              <a:rPr lang="fr-FR" b="0" i="0" u="none" baseline="0" dirty="0" smtClean="0">
                <a:solidFill>
                  <a:srgbClr val="CECAC3"/>
                </a:solidFill>
                <a:effectLst/>
                <a:latin typeface="Söhne"/>
              </a:rPr>
              <a:t> ou en </a:t>
            </a:r>
            <a:r>
              <a:rPr lang="fr-FR" b="0" i="0" u="none" baseline="0" dirty="0" err="1" smtClean="0">
                <a:solidFill>
                  <a:srgbClr val="CECAC3"/>
                </a:solidFill>
                <a:effectLst/>
                <a:latin typeface="Söhne"/>
              </a:rPr>
              <a:t>chir</a:t>
            </a:r>
            <a:r>
              <a:rPr lang="fr-FR" b="0" i="0" u="none" dirty="0" smtClean="0">
                <a:solidFill>
                  <a:srgbClr val="CECAC3"/>
                </a:solidFill>
                <a:effectLst/>
                <a:latin typeface="Söhne"/>
              </a:rPr>
              <a:t> pédiatrique.</a:t>
            </a:r>
          </a:p>
          <a:p>
            <a:pPr marL="171450" indent="-171450" algn="l">
              <a:buFont typeface="Arial" panose="020B0604020202020204" pitchFamily="34" charset="0"/>
              <a:buChar char="•"/>
            </a:pPr>
            <a:r>
              <a:rPr lang="it-IT" b="0" i="0" u="none" dirty="0" smtClean="0">
                <a:solidFill>
                  <a:srgbClr val="CECAC3"/>
                </a:solidFill>
                <a:effectLst/>
                <a:latin typeface="Söhne"/>
              </a:rPr>
              <a:t>Il serait très facile d’adapter l’approche à d’autres contextes qui demandent</a:t>
            </a:r>
            <a:r>
              <a:rPr lang="it-IT" b="0" i="0" u="none" baseline="0" dirty="0" smtClean="0">
                <a:solidFill>
                  <a:srgbClr val="CECAC3"/>
                </a:solidFill>
                <a:effectLst/>
                <a:latin typeface="Söhne"/>
              </a:rPr>
              <a:t> une surveillance continue</a:t>
            </a:r>
          </a:p>
          <a:p>
            <a:pPr marL="171450" indent="-171450" algn="l">
              <a:buFont typeface="Arial" panose="020B0604020202020204" pitchFamily="34" charset="0"/>
              <a:buChar char="•"/>
            </a:pPr>
            <a:r>
              <a:rPr lang="it-IT" b="0" i="0" u="none" baseline="0" dirty="0" smtClean="0">
                <a:solidFill>
                  <a:srgbClr val="CECAC3"/>
                </a:solidFill>
                <a:effectLst/>
                <a:latin typeface="Söhne"/>
              </a:rPr>
              <a:t>Le personel n’aurait plus besoin de se déplacer et aller «embeter» le personel des UF de chirurgie</a:t>
            </a:r>
          </a:p>
          <a:p>
            <a:pPr marL="171450" indent="-171450" algn="l">
              <a:buFont typeface="Arial" panose="020B0604020202020204" pitchFamily="34" charset="0"/>
              <a:buChar char="•"/>
            </a:pPr>
            <a:r>
              <a:rPr lang="it-IT" b="0" i="0" u="none" baseline="0" dirty="0" smtClean="0">
                <a:solidFill>
                  <a:srgbClr val="CECAC3"/>
                </a:solidFill>
                <a:effectLst/>
                <a:latin typeface="Söhne"/>
              </a:rPr>
              <a:t>Tout le processus serait plus transparent</a:t>
            </a:r>
            <a:endParaRPr lang="fr-FR" b="1" i="0" u="none" dirty="0">
              <a:effectLst/>
              <a:latin typeface="Söhne"/>
            </a:endParaRPr>
          </a:p>
          <a:p>
            <a:pPr algn="l"/>
            <a:endParaRPr lang="fr-FR" b="1" i="0" u="none" dirty="0">
              <a:effectLst/>
              <a:latin typeface="Söhne"/>
            </a:endParaRPr>
          </a:p>
          <a:p>
            <a:pPr algn="l"/>
            <a:r>
              <a:rPr lang="fr-FR" b="1" i="0" u="none" dirty="0" smtClean="0">
                <a:effectLst/>
                <a:latin typeface="Söhne"/>
              </a:rPr>
              <a:t>Limitations </a:t>
            </a:r>
            <a:r>
              <a:rPr lang="fr-FR" b="1" i="0" u="none" dirty="0">
                <a:effectLst/>
                <a:latin typeface="Söhne"/>
              </a:rPr>
              <a:t>et Défis</a:t>
            </a:r>
          </a:p>
          <a:p>
            <a:pPr algn="l">
              <a:buFont typeface="Arial" panose="020B0604020202020204" pitchFamily="34" charset="0"/>
              <a:buChar char="•"/>
            </a:pPr>
            <a:r>
              <a:rPr lang="fr-FR" b="0" i="0" u="none" dirty="0" smtClean="0">
                <a:solidFill>
                  <a:srgbClr val="CECAC3"/>
                </a:solidFill>
                <a:effectLst/>
                <a:latin typeface="Söhne"/>
              </a:rPr>
              <a:t> Sensibilité </a:t>
            </a:r>
            <a:r>
              <a:rPr lang="fr-FR" b="0" i="0" u="none" dirty="0">
                <a:solidFill>
                  <a:srgbClr val="CECAC3"/>
                </a:solidFill>
                <a:effectLst/>
                <a:latin typeface="Söhne"/>
              </a:rPr>
              <a:t>plus faible due à des notes cliniques vagues et à une réticence à documenter les complications.</a:t>
            </a:r>
          </a:p>
          <a:p>
            <a:pPr algn="l">
              <a:buFont typeface="Arial" panose="020B0604020202020204" pitchFamily="34" charset="0"/>
              <a:buChar char="•"/>
            </a:pPr>
            <a:r>
              <a:rPr lang="fr-FR" b="0" i="0" u="none" dirty="0" smtClean="0">
                <a:solidFill>
                  <a:srgbClr val="CECAC3"/>
                </a:solidFill>
                <a:effectLst/>
                <a:latin typeface="Söhne"/>
              </a:rPr>
              <a:t> Absence d’un gold standard: </a:t>
            </a:r>
          </a:p>
          <a:p>
            <a:pPr lvl="1" algn="l">
              <a:buFont typeface="Arial" panose="020B0604020202020204" pitchFamily="34" charset="0"/>
              <a:buNone/>
            </a:pPr>
            <a:r>
              <a:rPr lang="fr-FR" b="0" i="0" u="none" dirty="0" smtClean="0">
                <a:solidFill>
                  <a:srgbClr val="CECAC3"/>
                </a:solidFill>
                <a:effectLst/>
                <a:latin typeface="Söhne"/>
              </a:rPr>
              <a:t>En fait, le problème est que je ne sais pas si je les ai vraiment TOUTES récupérés les infection. </a:t>
            </a:r>
          </a:p>
          <a:p>
            <a:pPr lvl="1" algn="l">
              <a:buFont typeface="Arial" panose="020B0604020202020204" pitchFamily="34" charset="0"/>
              <a:buNone/>
            </a:pPr>
            <a:r>
              <a:rPr lang="fr-FR" b="0" i="0" u="none" dirty="0" smtClean="0">
                <a:solidFill>
                  <a:srgbClr val="CECAC3"/>
                </a:solidFill>
                <a:effectLst/>
                <a:latin typeface="Söhne"/>
              </a:rPr>
              <a:t>Toutefois, la liste des actes de la CCAM devrait me permettre de récupérer la population cible avec un degré élevé de fiabilité, de sorte que je pense que nous sommes proches de la réalité.</a:t>
            </a:r>
          </a:p>
          <a:p>
            <a:pPr algn="l">
              <a:buFont typeface="Arial" panose="020B0604020202020204" pitchFamily="34" charset="0"/>
              <a:buChar char="•"/>
            </a:pPr>
            <a:r>
              <a:rPr lang="fr-FR" b="0" i="0" u="none" dirty="0" smtClean="0">
                <a:solidFill>
                  <a:srgbClr val="CECAC3"/>
                </a:solidFill>
                <a:effectLst/>
                <a:latin typeface="Söhne"/>
              </a:rPr>
              <a:t> </a:t>
            </a:r>
            <a:r>
              <a:rPr lang="fr-FR" b="0" i="0" u="none" dirty="0">
                <a:solidFill>
                  <a:srgbClr val="CECAC3"/>
                </a:solidFill>
                <a:effectLst/>
                <a:latin typeface="Söhne"/>
              </a:rPr>
              <a:t>si les patients ne reviennent pas à l'hôpital, les cas ne seront jamais </a:t>
            </a:r>
            <a:r>
              <a:rPr lang="fr-FR" b="0" i="0" u="none" dirty="0" smtClean="0">
                <a:solidFill>
                  <a:srgbClr val="CECAC3"/>
                </a:solidFill>
                <a:effectLst/>
                <a:latin typeface="Söhne"/>
              </a:rPr>
              <a:t>capturés et on pourrait</a:t>
            </a:r>
            <a:r>
              <a:rPr lang="fr-FR" b="0" i="0" u="none" baseline="0" dirty="0" smtClean="0">
                <a:solidFill>
                  <a:srgbClr val="CECAC3"/>
                </a:solidFill>
                <a:effectLst/>
                <a:latin typeface="Söhne"/>
              </a:rPr>
              <a:t> avoir des patients pris en charge pour leur ISO ailleurs ou en médecine de ville</a:t>
            </a:r>
          </a:p>
          <a:p>
            <a:pPr algn="l">
              <a:buFont typeface="Arial" panose="020B0604020202020204" pitchFamily="34" charset="0"/>
              <a:buChar char="•"/>
            </a:pPr>
            <a:r>
              <a:rPr lang="it-IT" b="0" i="0" u="none" baseline="0" dirty="0" smtClean="0">
                <a:solidFill>
                  <a:srgbClr val="CECAC3"/>
                </a:solidFill>
                <a:effectLst/>
                <a:latin typeface="Söhne"/>
              </a:rPr>
              <a:t> Par rapport aux pratiques courantes, cette méthode n’a pas accès à eventuelles données non informatisées, mais rien n’empeche d’aller les consulter dans le doute</a:t>
            </a:r>
            <a:endParaRPr lang="fr-FR" b="0" i="0" u="none" dirty="0">
              <a:solidFill>
                <a:srgbClr val="CECAC3"/>
              </a:solidFill>
              <a:effectLst/>
              <a:latin typeface="Söhne"/>
            </a:endParaRPr>
          </a:p>
          <a:p>
            <a:pPr algn="l">
              <a:buFont typeface="Arial" panose="020B0604020202020204" pitchFamily="34" charset="0"/>
              <a:buChar char="•"/>
            </a:pPr>
            <a:endParaRPr lang="fr-FR" b="0" i="0" u="none" dirty="0">
              <a:solidFill>
                <a:srgbClr val="CECAC3"/>
              </a:solidFill>
              <a:effectLst/>
              <a:latin typeface="Söhne"/>
            </a:endParaRPr>
          </a:p>
          <a:p>
            <a:pPr algn="l">
              <a:buFont typeface="Arial" panose="020B0604020202020204" pitchFamily="34" charset="0"/>
              <a:buChar char="•"/>
            </a:pPr>
            <a:endParaRPr lang="fr-FR" b="0" i="0" u="none" dirty="0">
              <a:solidFill>
                <a:srgbClr val="CECAC3"/>
              </a:solidFill>
              <a:effectLst/>
              <a:latin typeface="Söhne"/>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9</a:t>
            </a:fld>
            <a:endParaRPr lang="it-IT"/>
          </a:p>
        </p:txBody>
      </p:sp>
    </p:spTree>
    <p:extLst>
      <p:ext uri="{BB962C8B-B14F-4D97-AF65-F5344CB8AC3E}">
        <p14:creationId xmlns:p14="http://schemas.microsoft.com/office/powerpoint/2010/main" val="1879596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06762-BC4A-4D73-8F40-0AC118247DB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2067FB0-AA31-FA65-F0AB-715B818BA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908257A-A384-CF89-0B7E-0A98D099C066}"/>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171B3DD5-F3E8-2D6E-BA6F-C42B3C307AC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CE33835-416E-7E2B-3AA4-306C610A7C2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6332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C2BAB9-C96D-CDDE-B396-38B481674BC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85CD3E-57FE-72FF-2805-989CE2B2125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9DF483-3719-3013-6314-393C286C40F7}"/>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3AF94344-300A-654B-DB4C-C681B59E25A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A9732BE-DF50-3A2D-1B26-4A48D397790F}"/>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44817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C9089E-22EB-7BED-5F61-A0A7D99F89C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166309-96C5-75BB-021E-D5D3F59A840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42A138-A321-CE61-BBDA-2E3654E5F1C8}"/>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34E6E3F7-F57A-3D8E-6ED1-E2ABDD00D76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D38ACA2-87D0-368F-67F2-8E1EA1D6F84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75815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DA3CB-A1CB-A49D-ECF6-3554083892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B84C70-A0EA-5FBD-9C3E-137B1ED5B61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357998C-B890-D6C7-F1D0-206136685E4F}"/>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B77AB8F5-EE8C-FC6B-56ED-17DDF026202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1881C4D-53AE-EF22-5B66-B941634CC156}"/>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54445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B719B-1C68-7245-7C62-568295F7F8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63AFFED-A1BA-64FB-0631-79F60648E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2C44481-1277-F6A2-B98B-A1E37CC242E5}"/>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BB49A062-C4AE-A9C3-E7B5-A64153D93B1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8338214-DDB3-5CB6-F314-A8C55F8A2F0A}"/>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63493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FC003-5B5A-1CB3-1DC7-36794845239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AA4F1C-0993-91FB-03C1-C0358625C5C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64A9EA3-166A-D055-7D29-809349EC2C2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3229AB8-6F4E-7A1A-EF11-90EDC53C686C}"/>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6" name="Segnaposto piè di pagina 5">
            <a:extLst>
              <a:ext uri="{FF2B5EF4-FFF2-40B4-BE49-F238E27FC236}">
                <a16:creationId xmlns:a16="http://schemas.microsoft.com/office/drawing/2014/main" id="{4D22DA60-F072-90FF-46B0-076FC24692C9}"/>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C3E2524-5657-DAA7-48BB-2C01CCA8EC7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223304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48BF7-DCF4-5F23-78F1-521ED72320D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BE7604-5A6D-BCC7-47AA-C506D696A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B388248-8669-E589-C33B-38C65E8F40C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579D9C-60A8-A3A6-152B-E65E2D2C8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E66ECE3-C410-053D-D48B-DC94FFE250F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83BFD07-7FE7-B504-7AE6-F6AA6B4D4506}"/>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8" name="Segnaposto piè di pagina 7">
            <a:extLst>
              <a:ext uri="{FF2B5EF4-FFF2-40B4-BE49-F238E27FC236}">
                <a16:creationId xmlns:a16="http://schemas.microsoft.com/office/drawing/2014/main" id="{522CBF45-09F3-75B8-DD4A-E66451F84B21}"/>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55787A56-C0B9-7601-5D43-5812A477BC10}"/>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309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5CE16-C24B-5216-9BC9-662833D3F13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1CEA7FF-F84A-933B-74CD-5B96F9F6D0D8}"/>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4" name="Segnaposto piè di pagina 3">
            <a:extLst>
              <a:ext uri="{FF2B5EF4-FFF2-40B4-BE49-F238E27FC236}">
                <a16:creationId xmlns:a16="http://schemas.microsoft.com/office/drawing/2014/main" id="{96DCFCD9-F10C-6F7D-98F8-984AC19029EB}"/>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5451AF4A-28AA-1A9C-4B58-E6B2101967C8}"/>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344755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E66F39-2F1C-07FF-1906-BEA42CFE09D9}"/>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3" name="Segnaposto piè di pagina 2">
            <a:extLst>
              <a:ext uri="{FF2B5EF4-FFF2-40B4-BE49-F238E27FC236}">
                <a16:creationId xmlns:a16="http://schemas.microsoft.com/office/drawing/2014/main" id="{A1740F48-0533-1666-C303-CD6E1833E6EF}"/>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4D91C016-7B29-195B-F2C2-11C269821821}"/>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1098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D0047-D71A-ED09-65DD-FAFAF6EFB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EA12C45-A0E5-E47E-3533-C42111BC1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078DC2A-4A13-08C0-77F1-0782A1E2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5D9E840-BB99-E606-5196-311C0A43E1A5}"/>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6" name="Segnaposto piè di pagina 5">
            <a:extLst>
              <a:ext uri="{FF2B5EF4-FFF2-40B4-BE49-F238E27FC236}">
                <a16:creationId xmlns:a16="http://schemas.microsoft.com/office/drawing/2014/main" id="{6E22436D-7182-D89D-ED35-99037B0F201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3AE651D-AE5A-909B-74B8-34A5C6BDF52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66315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73B-0E8C-756E-3774-EB295EE2782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8A4BC0-D4CB-449E-F99F-EC5FA302F0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EB446C1-24EA-4BD8-0A1C-DDB065A47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9B4C0E8-8994-3F70-EAFF-77ECF6754646}"/>
              </a:ext>
            </a:extLst>
          </p:cNvPr>
          <p:cNvSpPr>
            <a:spLocks noGrp="1"/>
          </p:cNvSpPr>
          <p:nvPr>
            <p:ph type="dt" sz="half" idx="10"/>
          </p:nvPr>
        </p:nvSpPr>
        <p:spPr/>
        <p:txBody>
          <a:bodyPr/>
          <a:lstStyle/>
          <a:p>
            <a:fld id="{290879BB-EB53-48BE-94EC-8CEA99C9E6F9}" type="datetimeFigureOut">
              <a:rPr lang="it-IT" smtClean="0"/>
              <a:t>26/09/2023</a:t>
            </a:fld>
            <a:endParaRPr lang="it-IT" dirty="0"/>
          </a:p>
        </p:txBody>
      </p:sp>
      <p:sp>
        <p:nvSpPr>
          <p:cNvPr id="6" name="Segnaposto piè di pagina 5">
            <a:extLst>
              <a:ext uri="{FF2B5EF4-FFF2-40B4-BE49-F238E27FC236}">
                <a16:creationId xmlns:a16="http://schemas.microsoft.com/office/drawing/2014/main" id="{49A3B5A2-DA3D-8604-9CDE-FE6F20ACC4DE}"/>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D6772A1E-6B76-BB83-2593-F2A490ABFE8C}"/>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97283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EAE4D47-6206-7509-97BD-12FCD524A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C2FF4C-7F7F-0042-EAA9-4387D03C2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92F6F75-B944-5B4D-4A13-96DA25B7B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879BB-EB53-48BE-94EC-8CEA99C9E6F9}" type="datetimeFigureOut">
              <a:rPr lang="it-IT" smtClean="0"/>
              <a:t>26/09/2023</a:t>
            </a:fld>
            <a:endParaRPr lang="it-IT" dirty="0"/>
          </a:p>
        </p:txBody>
      </p:sp>
      <p:sp>
        <p:nvSpPr>
          <p:cNvPr id="5" name="Segnaposto piè di pagina 4">
            <a:extLst>
              <a:ext uri="{FF2B5EF4-FFF2-40B4-BE49-F238E27FC236}">
                <a16:creationId xmlns:a16="http://schemas.microsoft.com/office/drawing/2014/main" id="{C9FA5C02-E77F-B21E-AE96-46CCB3CCA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B502929-F168-A142-0C7F-811C2863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44DC7-CF8F-4D5A-820F-ACA25B650136}" type="slidenum">
              <a:rPr lang="it-IT" smtClean="0"/>
              <a:t>‹N°›</a:t>
            </a:fld>
            <a:endParaRPr lang="it-IT" dirty="0"/>
          </a:p>
        </p:txBody>
      </p:sp>
    </p:spTree>
    <p:extLst>
      <p:ext uri="{BB962C8B-B14F-4D97-AF65-F5344CB8AC3E}">
        <p14:creationId xmlns:p14="http://schemas.microsoft.com/office/powerpoint/2010/main" val="101469684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4.svg"/><Relationship Id="rId5" Type="http://schemas.openxmlformats.org/officeDocument/2006/relationships/diagramQuickStyle" Target="../diagrams/quickStyle5.xml"/><Relationship Id="rId10" Type="http://schemas.openxmlformats.org/officeDocument/2006/relationships/image" Target="../media/image7.png"/><Relationship Id="rId4" Type="http://schemas.openxmlformats.org/officeDocument/2006/relationships/diagramLayout" Target="../diagrams/layout5.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8.svg"/><Relationship Id="rId5" Type="http://schemas.openxmlformats.org/officeDocument/2006/relationships/diagramQuickStyle" Target="../diagrams/quickStyle6.xml"/><Relationship Id="rId10" Type="http://schemas.openxmlformats.org/officeDocument/2006/relationships/image" Target="../media/image9.png"/><Relationship Id="rId4" Type="http://schemas.openxmlformats.org/officeDocument/2006/relationships/diagramLayout" Target="../diagrams/layout6.xml"/><Relationship Id="rId9"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image" Target="../media/image4.svg"/><Relationship Id="rId5" Type="http://schemas.openxmlformats.org/officeDocument/2006/relationships/diagramQuickStyle" Target="../diagrams/quickStyle7.xml"/><Relationship Id="rId10" Type="http://schemas.openxmlformats.org/officeDocument/2006/relationships/image" Target="../media/image7.png"/><Relationship Id="rId4" Type="http://schemas.openxmlformats.org/officeDocument/2006/relationships/diagramLayout" Target="../diagrams/layout7.xml"/><Relationship Id="rId9"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4.svg"/><Relationship Id="rId5" Type="http://schemas.openxmlformats.org/officeDocument/2006/relationships/diagramQuickStyle" Target="../diagrams/quickStyle8.xml"/><Relationship Id="rId10" Type="http://schemas.openxmlformats.org/officeDocument/2006/relationships/image" Target="../media/image11.png"/><Relationship Id="rId4" Type="http://schemas.openxmlformats.org/officeDocument/2006/relationships/diagramLayout" Target="../diagrams/layout8.xml"/><Relationship Id="rId9"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23169-75E6-6E4F-F6AB-935E607F0854}"/>
              </a:ext>
            </a:extLst>
          </p:cNvPr>
          <p:cNvSpPr>
            <a:spLocks noGrp="1"/>
          </p:cNvSpPr>
          <p:nvPr>
            <p:ph type="ctrTitle"/>
          </p:nvPr>
        </p:nvSpPr>
        <p:spPr>
          <a:xfrm>
            <a:off x="1595252" y="1644878"/>
            <a:ext cx="9144000" cy="1074572"/>
          </a:xfrm>
        </p:spPr>
        <p:txBody>
          <a:bodyPr>
            <a:normAutofit/>
          </a:bodyPr>
          <a:lstStyle/>
          <a:p>
            <a:r>
              <a:rPr lang="fr-FR" sz="2800" b="1" dirty="0">
                <a:solidFill>
                  <a:srgbClr val="000000"/>
                </a:solidFill>
                <a:effectLst/>
                <a:latin typeface="Roboto Black" panose="02000000000000000000" pitchFamily="2" charset="0"/>
                <a:ea typeface="Roboto Black" panose="02000000000000000000" pitchFamily="2" charset="0"/>
              </a:rPr>
              <a:t>DÉTECTION SEMI-AUTOMATISÉE DES INFECTIONS </a:t>
            </a:r>
            <a:r>
              <a:rPr lang="fr-FR" sz="2800" b="1" dirty="0">
                <a:solidFill>
                  <a:srgbClr val="000000"/>
                </a:solidFill>
                <a:latin typeface="Roboto Black" panose="02000000000000000000" pitchFamily="2" charset="0"/>
                <a:ea typeface="Roboto Black" panose="02000000000000000000" pitchFamily="2" charset="0"/>
              </a:rPr>
              <a:t>DU SITE OPERATOIRE</a:t>
            </a:r>
            <a:r>
              <a:rPr lang="fr-FR" sz="2800" b="1" dirty="0">
                <a:solidFill>
                  <a:srgbClr val="000000"/>
                </a:solidFill>
                <a:effectLst/>
                <a:latin typeface="Roboto Black" panose="02000000000000000000" pitchFamily="2" charset="0"/>
                <a:ea typeface="Roboto Black" panose="02000000000000000000" pitchFamily="2" charset="0"/>
              </a:rPr>
              <a:t> </a:t>
            </a:r>
            <a:r>
              <a:rPr lang="fr-FR" sz="2800" b="1" dirty="0">
                <a:solidFill>
                  <a:srgbClr val="000000"/>
                </a:solidFill>
                <a:latin typeface="Roboto Black" panose="02000000000000000000" pitchFamily="2" charset="0"/>
                <a:ea typeface="Roboto Black" panose="02000000000000000000" pitchFamily="2" charset="0"/>
              </a:rPr>
              <a:t>DANS LA CHIRURGIE DU RACHIS</a:t>
            </a:r>
            <a:r>
              <a:rPr lang="fr-FR" sz="2800" b="1" dirty="0">
                <a:solidFill>
                  <a:srgbClr val="000000"/>
                </a:solidFill>
                <a:effectLst/>
                <a:latin typeface="Roboto Black" panose="02000000000000000000" pitchFamily="2" charset="0"/>
                <a:ea typeface="Roboto Black" panose="02000000000000000000" pitchFamily="2" charset="0"/>
              </a:rPr>
              <a:t>:</a:t>
            </a:r>
            <a:endParaRPr lang="it-IT" sz="8000" dirty="0">
              <a:latin typeface="Roboto Black" panose="02000000000000000000" pitchFamily="2" charset="0"/>
              <a:ea typeface="Roboto Black" panose="02000000000000000000" pitchFamily="2" charset="0"/>
            </a:endParaRPr>
          </a:p>
        </p:txBody>
      </p:sp>
      <p:sp>
        <p:nvSpPr>
          <p:cNvPr id="3" name="Sottotitolo 2">
            <a:extLst>
              <a:ext uri="{FF2B5EF4-FFF2-40B4-BE49-F238E27FC236}">
                <a16:creationId xmlns:a16="http://schemas.microsoft.com/office/drawing/2014/main" id="{5A701494-2466-96D7-4216-A1AC4E3BB033}"/>
              </a:ext>
            </a:extLst>
          </p:cNvPr>
          <p:cNvSpPr>
            <a:spLocks noGrp="1"/>
          </p:cNvSpPr>
          <p:nvPr>
            <p:ph type="subTitle" idx="1"/>
          </p:nvPr>
        </p:nvSpPr>
        <p:spPr>
          <a:xfrm>
            <a:off x="1595252" y="2977454"/>
            <a:ext cx="9144000" cy="521229"/>
          </a:xfrm>
        </p:spPr>
        <p:txBody>
          <a:bodyPr/>
          <a:lstStyle/>
          <a:p>
            <a:r>
              <a:rPr lang="fr-FR" sz="2400" b="1" dirty="0">
                <a:solidFill>
                  <a:srgbClr val="000000"/>
                </a:solidFill>
                <a:effectLst/>
                <a:latin typeface="Roboto Black" panose="02000000000000000000" pitchFamily="2" charset="0"/>
                <a:ea typeface="Roboto Black" panose="02000000000000000000" pitchFamily="2" charset="0"/>
              </a:rPr>
              <a:t>VALORISATION DES BASES DE DONNÉES CLINIQUES</a:t>
            </a:r>
            <a:endParaRPr lang="it-IT" dirty="0">
              <a:latin typeface="Roboto Black" panose="02000000000000000000" pitchFamily="2" charset="0"/>
              <a:ea typeface="Roboto Black" panose="02000000000000000000" pitchFamily="2" charset="0"/>
            </a:endParaRPr>
          </a:p>
        </p:txBody>
      </p:sp>
      <p:sp>
        <p:nvSpPr>
          <p:cNvPr id="4" name="CasellaDiTesto 3">
            <a:extLst>
              <a:ext uri="{FF2B5EF4-FFF2-40B4-BE49-F238E27FC236}">
                <a16:creationId xmlns:a16="http://schemas.microsoft.com/office/drawing/2014/main" id="{2D899AEC-06CB-810D-B87D-601BF84E3451}"/>
              </a:ext>
            </a:extLst>
          </p:cNvPr>
          <p:cNvSpPr txBox="1"/>
          <p:nvPr/>
        </p:nvSpPr>
        <p:spPr>
          <a:xfrm>
            <a:off x="4338066" y="3850407"/>
            <a:ext cx="3658374" cy="923330"/>
          </a:xfrm>
          <a:prstGeom prst="rect">
            <a:avLst/>
          </a:prstGeom>
          <a:noFill/>
        </p:spPr>
        <p:txBody>
          <a:bodyPr wrap="none" rtlCol="0">
            <a:spAutoFit/>
          </a:bodyPr>
          <a:lstStyle/>
          <a:p>
            <a:pPr algn="ctr"/>
            <a:r>
              <a:rPr lang="it-IT" dirty="0" smtClean="0">
                <a:latin typeface="Roboto Black" panose="02000000000000000000" pitchFamily="2" charset="0"/>
                <a:ea typeface="Roboto Black" panose="02000000000000000000" pitchFamily="2" charset="0"/>
              </a:rPr>
              <a:t>Mémoire DES de Santé publique</a:t>
            </a:r>
            <a:endParaRPr lang="fr-BE" dirty="0">
              <a:latin typeface="Roboto Black" panose="02000000000000000000" pitchFamily="2" charset="0"/>
              <a:ea typeface="Roboto Black" panose="02000000000000000000" pitchFamily="2" charset="0"/>
            </a:endParaRPr>
          </a:p>
          <a:p>
            <a:pPr algn="ctr"/>
            <a:endParaRPr lang="it-IT" dirty="0">
              <a:latin typeface="Roboto Black" panose="02000000000000000000" pitchFamily="2" charset="0"/>
              <a:ea typeface="Roboto Black" panose="02000000000000000000" pitchFamily="2" charset="0"/>
            </a:endParaRPr>
          </a:p>
          <a:p>
            <a:pPr algn="ctr"/>
            <a:r>
              <a:rPr lang="it-IT" dirty="0" smtClean="0">
                <a:latin typeface="Roboto Black" panose="02000000000000000000" pitchFamily="2" charset="0"/>
                <a:ea typeface="Roboto Black" panose="02000000000000000000" pitchFamily="2" charset="0"/>
              </a:rPr>
              <a:t>Francesco MONTI 26/09/2023</a:t>
            </a:r>
            <a:endParaRPr lang="it-IT" dirty="0">
              <a:latin typeface="Roboto Black" panose="02000000000000000000" pitchFamily="2" charset="0"/>
              <a:ea typeface="Roboto Black" panose="02000000000000000000" pitchFamily="2" charset="0"/>
            </a:endParaRPr>
          </a:p>
        </p:txBody>
      </p:sp>
      <p:pic>
        <p:nvPicPr>
          <p:cNvPr id="5" name="Image 4">
            <a:extLst>
              <a:ext uri="{FF2B5EF4-FFF2-40B4-BE49-F238E27FC236}">
                <a16:creationId xmlns:a16="http://schemas.microsoft.com/office/drawing/2014/main" id="{6137E317-2526-430C-A862-9362FFBBFD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2869" y="5741181"/>
            <a:ext cx="1949191" cy="936667"/>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630150"/>
            <a:ext cx="2286000" cy="1162050"/>
          </a:xfrm>
          <a:prstGeom prst="rect">
            <a:avLst/>
          </a:prstGeom>
        </p:spPr>
      </p:pic>
      <p:pic>
        <p:nvPicPr>
          <p:cNvPr id="9" name="Image 8"/>
          <p:cNvPicPr>
            <a:picLocks noChangeAspect="1"/>
          </p:cNvPicPr>
          <p:nvPr/>
        </p:nvPicPr>
        <p:blipFill>
          <a:blip r:embed="rId5"/>
          <a:stretch>
            <a:fillRect/>
          </a:stretch>
        </p:blipFill>
        <p:spPr>
          <a:xfrm>
            <a:off x="2471372" y="5855533"/>
            <a:ext cx="1810890" cy="936667"/>
          </a:xfrm>
          <a:prstGeom prst="rect">
            <a:avLst/>
          </a:prstGeom>
        </p:spPr>
      </p:pic>
      <p:pic>
        <p:nvPicPr>
          <p:cNvPr id="10" name="Image 9"/>
          <p:cNvPicPr>
            <a:picLocks noChangeAspect="1"/>
          </p:cNvPicPr>
          <p:nvPr/>
        </p:nvPicPr>
        <p:blipFill>
          <a:blip r:embed="rId6"/>
          <a:stretch>
            <a:fillRect/>
          </a:stretch>
        </p:blipFill>
        <p:spPr>
          <a:xfrm>
            <a:off x="4602021" y="5744502"/>
            <a:ext cx="5423970" cy="933346"/>
          </a:xfrm>
          <a:prstGeom prst="rect">
            <a:avLst/>
          </a:prstGeom>
        </p:spPr>
      </p:pic>
    </p:spTree>
    <p:extLst>
      <p:ext uri="{BB962C8B-B14F-4D97-AF65-F5344CB8AC3E}">
        <p14:creationId xmlns:p14="http://schemas.microsoft.com/office/powerpoint/2010/main" val="390835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it-IT" dirty="0" err="1">
                <a:latin typeface="Roboto Black" panose="02000000000000000000" pitchFamily="2" charset="0"/>
                <a:ea typeface="Roboto Black" panose="02000000000000000000" pitchFamily="2" charset="0"/>
              </a:rPr>
              <a:t>Conclusions</a:t>
            </a:r>
            <a:r>
              <a:rPr lang="it-IT" dirty="0">
                <a:latin typeface="Roboto Black" panose="02000000000000000000" pitchFamily="2" charset="0"/>
                <a:ea typeface="Roboto Black" panose="02000000000000000000" pitchFamily="2" charset="0"/>
              </a:rPr>
              <a:t> et </a:t>
            </a:r>
            <a:r>
              <a:rPr lang="it-IT" dirty="0" err="1">
                <a:latin typeface="Roboto Black" panose="02000000000000000000" pitchFamily="2" charset="0"/>
                <a:ea typeface="Roboto Black" panose="02000000000000000000" pitchFamily="2" charset="0"/>
              </a:rPr>
              <a:t>directions</a:t>
            </a:r>
            <a:r>
              <a:rPr lang="it-IT" dirty="0">
                <a:latin typeface="Roboto Black" panose="02000000000000000000" pitchFamily="2" charset="0"/>
                <a:ea typeface="Roboto Black" panose="02000000000000000000" pitchFamily="2" charset="0"/>
              </a:rPr>
              <a:t> futures</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9729338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D0716806-D703-51F8-0527-79B3F9B7425C}"/>
              </a:ext>
            </a:extLst>
          </p:cNvPr>
          <p:cNvSpPr txBox="1"/>
          <p:nvPr/>
        </p:nvSpPr>
        <p:spPr>
          <a:xfrm>
            <a:off x="534893" y="1720839"/>
            <a:ext cx="10818905" cy="4708981"/>
          </a:xfrm>
          <a:prstGeom prst="rect">
            <a:avLst/>
          </a:prstGeom>
          <a:noFill/>
        </p:spPr>
        <p:txBody>
          <a:bodyPr wrap="square">
            <a:spAutoFit/>
          </a:bodyPr>
          <a:lstStyle/>
          <a:p>
            <a:pPr algn="l">
              <a:lnSpc>
                <a:spcPct val="150000"/>
              </a:lnSpc>
            </a:pPr>
            <a:r>
              <a:rPr lang="fr-FR" sz="2000" b="0" i="0" dirty="0" smtClean="0">
                <a:solidFill>
                  <a:schemeClr val="tx1">
                    <a:lumMod val="95000"/>
                    <a:lumOff val="5000"/>
                  </a:schemeClr>
                </a:solidFill>
                <a:effectLst/>
              </a:rPr>
              <a:t>La </a:t>
            </a:r>
            <a:r>
              <a:rPr lang="fr-FR" sz="2000" b="0" i="0" dirty="0">
                <a:solidFill>
                  <a:schemeClr val="tx1">
                    <a:lumMod val="95000"/>
                    <a:lumOff val="5000"/>
                  </a:schemeClr>
                </a:solidFill>
                <a:effectLst/>
              </a:rPr>
              <a:t>détection </a:t>
            </a:r>
            <a:r>
              <a:rPr lang="fr-FR" sz="2000" b="0" i="0" dirty="0" smtClean="0">
                <a:solidFill>
                  <a:schemeClr val="tx1">
                    <a:lumMod val="95000"/>
                    <a:lumOff val="5000"/>
                  </a:schemeClr>
                </a:solidFill>
                <a:effectLst/>
              </a:rPr>
              <a:t>semi-automatique des ISO du rachis semblerait offrir nombreuses avantages, </a:t>
            </a:r>
            <a:r>
              <a:rPr lang="fr-FR" sz="2000" b="0" i="0" dirty="0">
                <a:solidFill>
                  <a:schemeClr val="tx1">
                    <a:lumMod val="95000"/>
                    <a:lumOff val="5000"/>
                  </a:schemeClr>
                </a:solidFill>
                <a:effectLst/>
              </a:rPr>
              <a:t>offrant une approche </a:t>
            </a:r>
            <a:r>
              <a:rPr lang="fr-FR" sz="2000" b="0" i="0" dirty="0" smtClean="0">
                <a:solidFill>
                  <a:schemeClr val="tx1">
                    <a:lumMod val="95000"/>
                    <a:lumOff val="5000"/>
                  </a:schemeClr>
                </a:solidFill>
                <a:effectLst/>
              </a:rPr>
              <a:t>robuste et plus efficiente </a:t>
            </a:r>
            <a:r>
              <a:rPr lang="fr-FR" sz="2000" dirty="0" smtClean="0">
                <a:solidFill>
                  <a:schemeClr val="tx1">
                    <a:lumMod val="95000"/>
                    <a:lumOff val="5000"/>
                  </a:schemeClr>
                </a:solidFill>
              </a:rPr>
              <a:t>en </a:t>
            </a:r>
            <a:r>
              <a:rPr lang="fr-FR" sz="2000" b="0" i="0" dirty="0" smtClean="0">
                <a:solidFill>
                  <a:schemeClr val="tx1">
                    <a:lumMod val="95000"/>
                    <a:lumOff val="5000"/>
                  </a:schemeClr>
                </a:solidFill>
                <a:effectLst/>
              </a:rPr>
              <a:t>comparaison aux pratiques actuelles</a:t>
            </a:r>
            <a:endParaRPr lang="fr-FR" sz="2000" b="0" i="0" dirty="0">
              <a:solidFill>
                <a:schemeClr val="tx1">
                  <a:lumMod val="95000"/>
                  <a:lumOff val="5000"/>
                </a:schemeClr>
              </a:solidFill>
              <a:effectLst/>
            </a:endParaRPr>
          </a:p>
          <a:p>
            <a:pPr algn="l">
              <a:lnSpc>
                <a:spcPct val="150000"/>
              </a:lnSpc>
            </a:pPr>
            <a:endParaRPr lang="fr-FR" sz="2000" b="0" i="0" dirty="0">
              <a:solidFill>
                <a:schemeClr val="tx1">
                  <a:lumMod val="95000"/>
                  <a:lumOff val="5000"/>
                </a:schemeClr>
              </a:solidFill>
              <a:effectLst/>
            </a:endParaRPr>
          </a:p>
          <a:p>
            <a:pPr marL="342900" indent="-342900" algn="l">
              <a:lnSpc>
                <a:spcPct val="150000"/>
              </a:lnSpc>
              <a:buFont typeface="Arial" panose="020B0604020202020204" pitchFamily="34" charset="0"/>
              <a:buChar char="•"/>
            </a:pPr>
            <a:r>
              <a:rPr lang="it-IT" sz="2000" b="0" i="0" dirty="0" smtClean="0">
                <a:solidFill>
                  <a:schemeClr val="tx1">
                    <a:lumMod val="95000"/>
                    <a:lumOff val="5000"/>
                  </a:schemeClr>
                </a:solidFill>
                <a:effectLst/>
              </a:rPr>
              <a:t>Elargissement du perimètre de la surveillance des ISO du rachis</a:t>
            </a:r>
            <a:endParaRPr lang="fr-FR" sz="2000" b="0" i="0" dirty="0" smtClean="0">
              <a:solidFill>
                <a:schemeClr val="tx1">
                  <a:lumMod val="95000"/>
                  <a:lumOff val="5000"/>
                </a:schemeClr>
              </a:solidFill>
              <a:effectLst/>
            </a:endParaRPr>
          </a:p>
          <a:p>
            <a:pPr marL="342900" indent="-342900" algn="l">
              <a:lnSpc>
                <a:spcPct val="150000"/>
              </a:lnSpc>
              <a:buFont typeface="Arial" panose="020B0604020202020204" pitchFamily="34" charset="0"/>
              <a:buChar char="•"/>
            </a:pPr>
            <a:r>
              <a:rPr lang="fr-FR" sz="2000" b="0" i="0" dirty="0" smtClean="0">
                <a:solidFill>
                  <a:schemeClr val="tx1">
                    <a:lumMod val="95000"/>
                    <a:lumOff val="5000"/>
                  </a:schemeClr>
                </a:solidFill>
                <a:effectLst/>
              </a:rPr>
              <a:t>meilleure </a:t>
            </a:r>
            <a:r>
              <a:rPr lang="fr-FR" sz="2000" b="0" i="0" dirty="0">
                <a:solidFill>
                  <a:schemeClr val="tx1">
                    <a:lumMod val="95000"/>
                    <a:lumOff val="5000"/>
                  </a:schemeClr>
                </a:solidFill>
                <a:effectLst/>
              </a:rPr>
              <a:t>allocation des </a:t>
            </a:r>
            <a:r>
              <a:rPr lang="fr-FR" sz="2000" dirty="0">
                <a:solidFill>
                  <a:schemeClr val="tx1">
                    <a:lumMod val="95000"/>
                    <a:lumOff val="5000"/>
                  </a:schemeClr>
                </a:solidFill>
              </a:rPr>
              <a:t>ressources </a:t>
            </a:r>
            <a:r>
              <a:rPr lang="fr-FR" sz="2000" dirty="0" smtClean="0">
                <a:solidFill>
                  <a:schemeClr val="tx1">
                    <a:lumMod val="95000"/>
                    <a:lumOff val="5000"/>
                  </a:schemeClr>
                </a:solidFill>
              </a:rPr>
              <a:t>humaines</a:t>
            </a:r>
            <a:endParaRPr lang="fr-FR" sz="2000" dirty="0">
              <a:solidFill>
                <a:schemeClr val="tx1">
                  <a:lumMod val="95000"/>
                  <a:lumOff val="5000"/>
                </a:schemeClr>
              </a:solidFill>
            </a:endParaRPr>
          </a:p>
          <a:p>
            <a:pPr marL="342900" indent="-342900" algn="l">
              <a:lnSpc>
                <a:spcPct val="150000"/>
              </a:lnSpc>
              <a:buFont typeface="Arial" panose="020B0604020202020204" pitchFamily="34" charset="0"/>
              <a:buChar char="•"/>
            </a:pPr>
            <a:r>
              <a:rPr lang="it-IT" sz="2000" i="0" dirty="0" smtClean="0">
                <a:solidFill>
                  <a:schemeClr val="tx1">
                    <a:lumMod val="95000"/>
                    <a:lumOff val="5000"/>
                  </a:schemeClr>
                </a:solidFill>
                <a:effectLst/>
              </a:rPr>
              <a:t>Reduction des couts</a:t>
            </a:r>
            <a:endParaRPr lang="fr-FR" sz="2000" i="0" dirty="0" smtClean="0">
              <a:solidFill>
                <a:schemeClr val="tx1">
                  <a:lumMod val="95000"/>
                  <a:lumOff val="5000"/>
                </a:schemeClr>
              </a:solidFill>
              <a:effectLst/>
            </a:endParaRPr>
          </a:p>
          <a:p>
            <a:pPr marL="342900" indent="-342900" algn="l">
              <a:lnSpc>
                <a:spcPct val="150000"/>
              </a:lnSpc>
              <a:buFont typeface="Arial" panose="020B0604020202020204" pitchFamily="34" charset="0"/>
              <a:buChar char="•"/>
            </a:pPr>
            <a:r>
              <a:rPr lang="fr-FR" sz="2000" b="1" i="0" dirty="0" smtClean="0">
                <a:solidFill>
                  <a:schemeClr val="tx1">
                    <a:lumMod val="95000"/>
                    <a:lumOff val="5000"/>
                  </a:schemeClr>
                </a:solidFill>
                <a:effectLst/>
              </a:rPr>
              <a:t>↑</a:t>
            </a:r>
            <a:r>
              <a:rPr lang="fr-FR" sz="2000" b="0" i="0" dirty="0">
                <a:solidFill>
                  <a:schemeClr val="tx1">
                    <a:lumMod val="95000"/>
                    <a:lumOff val="5000"/>
                  </a:schemeClr>
                </a:solidFill>
                <a:effectLst/>
              </a:rPr>
              <a:t>qualité des </a:t>
            </a:r>
            <a:r>
              <a:rPr lang="fr-FR" sz="2000" b="0" i="0" dirty="0" smtClean="0">
                <a:solidFill>
                  <a:schemeClr val="tx1">
                    <a:lumMod val="95000"/>
                    <a:lumOff val="5000"/>
                  </a:schemeClr>
                </a:solidFill>
                <a:effectLst/>
              </a:rPr>
              <a:t>soins</a:t>
            </a:r>
            <a:endParaRPr lang="fr-FR" sz="2000" b="0" i="0" dirty="0">
              <a:solidFill>
                <a:schemeClr val="tx1">
                  <a:lumMod val="95000"/>
                  <a:lumOff val="5000"/>
                </a:schemeClr>
              </a:solidFill>
              <a:effectLst/>
            </a:endParaRPr>
          </a:p>
          <a:p>
            <a:pPr marL="285750" indent="-285750" algn="l">
              <a:lnSpc>
                <a:spcPct val="150000"/>
              </a:lnSpc>
              <a:buFont typeface="Arial" panose="020B0604020202020204" pitchFamily="34" charset="0"/>
              <a:buChar char="•"/>
            </a:pPr>
            <a:endParaRPr lang="fr-FR" sz="2000" b="0" i="0" dirty="0">
              <a:solidFill>
                <a:schemeClr val="tx1">
                  <a:lumMod val="95000"/>
                  <a:lumOff val="5000"/>
                </a:schemeClr>
              </a:solidFill>
              <a:effectLst/>
            </a:endParaRPr>
          </a:p>
          <a:p>
            <a:pPr algn="l">
              <a:lnSpc>
                <a:spcPct val="150000"/>
              </a:lnSpc>
            </a:pPr>
            <a:r>
              <a:rPr lang="fr-FR" sz="2000" b="0" i="0" dirty="0">
                <a:solidFill>
                  <a:schemeClr val="tx1">
                    <a:lumMod val="95000"/>
                    <a:lumOff val="5000"/>
                  </a:schemeClr>
                </a:solidFill>
                <a:effectLst/>
              </a:rPr>
              <a:t>Des travaux futurs sont nécessaires pour affiner l'algorithme et pour explorer son applicabilité à d'autres </a:t>
            </a:r>
            <a:r>
              <a:rPr lang="fr-FR" sz="2000" b="0" i="0">
                <a:solidFill>
                  <a:schemeClr val="tx1">
                    <a:lumMod val="95000"/>
                    <a:lumOff val="5000"/>
                  </a:schemeClr>
                </a:solidFill>
                <a:effectLst/>
              </a:rPr>
              <a:t>domaines </a:t>
            </a:r>
            <a:r>
              <a:rPr lang="fr-FR" sz="2000" b="0" i="0" smtClean="0">
                <a:solidFill>
                  <a:schemeClr val="tx1">
                    <a:lumMod val="95000"/>
                    <a:lumOff val="5000"/>
                  </a:schemeClr>
                </a:solidFill>
                <a:effectLst/>
              </a:rPr>
              <a:t>chirurgicaux</a:t>
            </a:r>
            <a:endParaRPr lang="fr-FR" sz="2000" b="0" i="0" dirty="0">
              <a:solidFill>
                <a:schemeClr val="tx1">
                  <a:lumMod val="95000"/>
                  <a:lumOff val="5000"/>
                </a:schemeClr>
              </a:solidFill>
              <a:effectLst/>
            </a:endParaRPr>
          </a:p>
        </p:txBody>
      </p:sp>
    </p:spTree>
    <p:extLst>
      <p:ext uri="{BB962C8B-B14F-4D97-AF65-F5344CB8AC3E}">
        <p14:creationId xmlns:p14="http://schemas.microsoft.com/office/powerpoint/2010/main" val="117220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lstStyle/>
          <a:p>
            <a:r>
              <a:rPr lang="it-IT" dirty="0" err="1">
                <a:latin typeface="Roboto Black" panose="02000000000000000000" pitchFamily="2" charset="0"/>
                <a:ea typeface="Roboto Black" panose="02000000000000000000" pitchFamily="2" charset="0"/>
              </a:rPr>
              <a:t>Infections</a:t>
            </a:r>
            <a:r>
              <a:rPr lang="it-IT" dirty="0">
                <a:latin typeface="Roboto Black" panose="02000000000000000000" pitchFamily="2" charset="0"/>
                <a:ea typeface="Roboto Black" panose="02000000000000000000" pitchFamily="2" charset="0"/>
              </a:rPr>
              <a:t> </a:t>
            </a:r>
            <a:r>
              <a:rPr lang="it-IT" dirty="0" err="1">
                <a:latin typeface="Roboto Black" panose="02000000000000000000" pitchFamily="2" charset="0"/>
                <a:ea typeface="Roboto Black" panose="02000000000000000000" pitchFamily="2" charset="0"/>
              </a:rPr>
              <a:t>du</a:t>
            </a:r>
            <a:r>
              <a:rPr lang="it-IT" dirty="0">
                <a:latin typeface="Roboto Black" panose="02000000000000000000" pitchFamily="2" charset="0"/>
                <a:ea typeface="Roboto Black" panose="02000000000000000000" pitchFamily="2" charset="0"/>
              </a:rPr>
              <a:t> Site </a:t>
            </a:r>
            <a:r>
              <a:rPr lang="it-IT" dirty="0" err="1">
                <a:latin typeface="Roboto Black" panose="02000000000000000000" pitchFamily="2" charset="0"/>
                <a:ea typeface="Roboto Black" panose="02000000000000000000" pitchFamily="2" charset="0"/>
              </a:rPr>
              <a:t>Operatoire</a:t>
            </a:r>
            <a:r>
              <a:rPr lang="it-IT" dirty="0">
                <a:latin typeface="Roboto Black" panose="02000000000000000000" pitchFamily="2" charset="0"/>
                <a:ea typeface="Roboto Black" panose="02000000000000000000" pitchFamily="2" charset="0"/>
              </a:rPr>
              <a:t> (ISO)</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42205164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9"/>
            <a:ext cx="10818906" cy="4201150"/>
          </a:xfrm>
          <a:prstGeom prst="rect">
            <a:avLst/>
          </a:prstGeom>
          <a:noFill/>
        </p:spPr>
        <p:txBody>
          <a:bodyPr wrap="square">
            <a:spAutoFit/>
          </a:bodyPr>
          <a:lstStyle/>
          <a:p>
            <a:pPr>
              <a:lnSpc>
                <a:spcPct val="150000"/>
              </a:lnSpc>
            </a:pPr>
            <a:r>
              <a:rPr lang="fr-FR" i="1" dirty="0">
                <a:latin typeface="Roboto" panose="02000000000000000000" pitchFamily="2" charset="0"/>
                <a:ea typeface="Roboto" panose="02000000000000000000" pitchFamily="2" charset="0"/>
              </a:rPr>
              <a:t>« </a:t>
            </a:r>
            <a:r>
              <a:rPr lang="fr-FR" sz="1800" b="1" i="1" dirty="0">
                <a:effectLst/>
                <a:latin typeface="Roboto" panose="02000000000000000000" pitchFamily="2" charset="0"/>
                <a:ea typeface="Roboto" panose="02000000000000000000" pitchFamily="2" charset="0"/>
              </a:rPr>
              <a:t>infection</a:t>
            </a:r>
            <a:r>
              <a:rPr lang="fr-FR" sz="1800" b="0" i="1" dirty="0">
                <a:effectLst/>
                <a:latin typeface="Roboto" panose="02000000000000000000" pitchFamily="2" charset="0"/>
                <a:ea typeface="Roboto" panose="02000000000000000000" pitchFamily="2" charset="0"/>
              </a:rPr>
              <a:t> au niveau de l'incision chirurgicale </a:t>
            </a:r>
            <a:r>
              <a:rPr lang="fr-FR" sz="1800" b="1" i="1" dirty="0">
                <a:effectLst/>
                <a:latin typeface="Roboto" panose="02000000000000000000" pitchFamily="2" charset="0"/>
                <a:ea typeface="Roboto" panose="02000000000000000000" pitchFamily="2" charset="0"/>
              </a:rPr>
              <a:t>dans les 30 jours </a:t>
            </a:r>
            <a:r>
              <a:rPr lang="fr-FR" sz="1800" b="0" i="1" dirty="0">
                <a:effectLst/>
                <a:latin typeface="Roboto" panose="02000000000000000000" pitchFamily="2" charset="0"/>
                <a:ea typeface="Roboto" panose="02000000000000000000" pitchFamily="2" charset="0"/>
              </a:rPr>
              <a:t>suivant l'opération, ou </a:t>
            </a:r>
            <a:r>
              <a:rPr lang="fr-FR" sz="1800" b="1" i="1" dirty="0">
                <a:effectLst/>
                <a:latin typeface="Roboto" panose="02000000000000000000" pitchFamily="2" charset="0"/>
                <a:ea typeface="Roboto" panose="02000000000000000000" pitchFamily="2" charset="0"/>
              </a:rPr>
              <a:t>dans l'année si un implant est en place </a:t>
            </a:r>
            <a:r>
              <a:rPr lang="fr-FR" sz="1800" b="0" i="1" dirty="0">
                <a:effectLst/>
                <a:latin typeface="Roboto" panose="02000000000000000000" pitchFamily="2" charset="0"/>
                <a:ea typeface="Roboto" panose="02000000000000000000" pitchFamily="2" charset="0"/>
              </a:rPr>
              <a:t>»</a:t>
            </a:r>
          </a:p>
          <a:p>
            <a:pPr algn="l">
              <a:lnSpc>
                <a:spcPct val="150000"/>
              </a:lnSpc>
            </a:pPr>
            <a:endParaRPr lang="fr-FR" b="1" dirty="0">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Volume:</a:t>
            </a:r>
            <a:r>
              <a:rPr lang="fr-FR" dirty="0">
                <a:latin typeface="Roboto" panose="02000000000000000000" pitchFamily="2" charset="0"/>
                <a:ea typeface="Roboto" panose="02000000000000000000" pitchFamily="2" charset="0"/>
              </a:rPr>
              <a:t>			2</a:t>
            </a:r>
            <a:r>
              <a:rPr lang="fr-FR" baseline="30000" dirty="0">
                <a:latin typeface="Roboto" panose="02000000000000000000" pitchFamily="2" charset="0"/>
                <a:ea typeface="Roboto" panose="02000000000000000000" pitchFamily="2" charset="0"/>
              </a:rPr>
              <a:t>ème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cause d’infections nosocomiales</a:t>
            </a:r>
            <a:endParaRPr lang="fr-FR" dirty="0">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Incidence</a:t>
            </a:r>
            <a:r>
              <a:rPr lang="fr-FR" b="0" i="0" dirty="0">
                <a:effectLst/>
                <a:latin typeface="Roboto" panose="02000000000000000000" pitchFamily="2" charset="0"/>
                <a:ea typeface="Roboto" panose="02000000000000000000" pitchFamily="2" charset="0"/>
              </a:rPr>
              <a:t> : </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	2% à 5% 	    </a:t>
            </a:r>
            <a:r>
              <a:rPr lang="fr-FR" dirty="0">
                <a:latin typeface="Roboto" panose="02000000000000000000" pitchFamily="2" charset="0"/>
                <a:ea typeface="Roboto" panose="02000000000000000000" pitchFamily="2" charset="0"/>
              </a:rPr>
              <a:t>(</a:t>
            </a:r>
            <a:r>
              <a:rPr lang="fr-FR" b="0" i="0" dirty="0">
                <a:effectLst/>
                <a:latin typeface="Roboto" panose="02000000000000000000" pitchFamily="2" charset="0"/>
                <a:ea typeface="Roboto" panose="02000000000000000000" pitchFamily="2" charset="0"/>
              </a:rPr>
              <a:t>+ si procédure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complexe)</a:t>
            </a: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Morbidité et $: 	</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7 à 11J d'hospitalisation supplémentaires</a:t>
            </a:r>
            <a:r>
              <a:rPr lang="fr-FR" dirty="0">
                <a:latin typeface="Roboto" panose="02000000000000000000" pitchFamily="2" charset="0"/>
                <a:ea typeface="Roboto" panose="02000000000000000000" pitchFamily="2" charset="0"/>
              </a:rPr>
              <a:t> </a:t>
            </a:r>
            <a:endParaRPr lang="fr-FR" b="0" i="0" dirty="0">
              <a:effectLst/>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Mortalité</a:t>
            </a:r>
            <a:r>
              <a:rPr lang="fr-FR" b="0" i="0" dirty="0">
                <a:effectLst/>
                <a:latin typeface="Roboto" panose="02000000000000000000" pitchFamily="2" charset="0"/>
                <a:ea typeface="Roboto" panose="02000000000000000000" pitchFamily="2" charset="0"/>
              </a:rPr>
              <a:t>: 		</a:t>
            </a:r>
            <a:r>
              <a:rPr lang="fr-FR" b="1" i="0" dirty="0">
                <a:effectLst/>
                <a:latin typeface="Roboto" panose="02000000000000000000" pitchFamily="2" charset="0"/>
                <a:ea typeface="Roboto" panose="02000000000000000000" pitchFamily="2" charset="0"/>
              </a:rPr>
              <a:t>OR</a:t>
            </a:r>
            <a:r>
              <a:rPr lang="fr-FR" b="0" i="0" dirty="0">
                <a:effectLst/>
                <a:latin typeface="Roboto" panose="02000000000000000000" pitchFamily="2" charset="0"/>
                <a:ea typeface="Roboto" panose="02000000000000000000" pitchFamily="2" charset="0"/>
              </a:rPr>
              <a:t>:  2 à 11	si décès</a:t>
            </a:r>
            <a:r>
              <a:rPr lang="fr-FR" dirty="0">
                <a:latin typeface="Roboto" panose="02000000000000000000" pitchFamily="2" charset="0"/>
                <a:ea typeface="Roboto" panose="02000000000000000000" pitchFamily="2" charset="0"/>
              </a:rPr>
              <a:t>, responsabilité ISO dans </a:t>
            </a:r>
            <a:r>
              <a:rPr lang="fr-FR" b="0" i="0" dirty="0">
                <a:effectLst/>
                <a:latin typeface="Roboto" panose="02000000000000000000" pitchFamily="2" charset="0"/>
                <a:ea typeface="Roboto" panose="02000000000000000000" pitchFamily="2" charset="0"/>
              </a:rPr>
              <a:t>77 % des cas</a:t>
            </a:r>
          </a:p>
        </p:txBody>
      </p:sp>
    </p:spTree>
    <p:extLst>
      <p:ext uri="{BB962C8B-B14F-4D97-AF65-F5344CB8AC3E}">
        <p14:creationId xmlns:p14="http://schemas.microsoft.com/office/powerpoint/2010/main" val="69555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normAutofit/>
          </a:bodyPr>
          <a:lstStyle/>
          <a:p>
            <a:r>
              <a:rPr lang="fr-BE" dirty="0">
                <a:latin typeface="Roboto Black" panose="02000000000000000000" pitchFamily="2" charset="0"/>
                <a:ea typeface="Roboto Black" panose="02000000000000000000" pitchFamily="2" charset="0"/>
              </a:rPr>
              <a:t>Surveillance</a:t>
            </a:r>
            <a:r>
              <a:rPr lang="it-IT" dirty="0">
                <a:latin typeface="Roboto Black" panose="02000000000000000000" pitchFamily="2" charset="0"/>
                <a:ea typeface="Roboto Black" panose="02000000000000000000" pitchFamily="2" charset="0"/>
              </a:rPr>
              <a:t> ISO </a:t>
            </a:r>
            <a:r>
              <a:rPr lang="it-IT" dirty="0" err="1">
                <a:latin typeface="Roboto Black" panose="02000000000000000000" pitchFamily="2" charset="0"/>
                <a:ea typeface="Roboto Black" panose="02000000000000000000" pitchFamily="2" charset="0"/>
              </a:rPr>
              <a:t>du</a:t>
            </a:r>
            <a:r>
              <a:rPr lang="it-IT" dirty="0">
                <a:latin typeface="Roboto Black" panose="02000000000000000000" pitchFamily="2" charset="0"/>
                <a:ea typeface="Roboto Black" panose="02000000000000000000" pitchFamily="2" charset="0"/>
              </a:rPr>
              <a:t> </a:t>
            </a:r>
            <a:r>
              <a:rPr lang="it-IT" dirty="0" err="1">
                <a:latin typeface="Roboto Black" panose="02000000000000000000" pitchFamily="2" charset="0"/>
                <a:ea typeface="Roboto Black" panose="02000000000000000000" pitchFamily="2" charset="0"/>
              </a:rPr>
              <a:t>rachis</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8"/>
            <a:ext cx="10818906" cy="4247317"/>
          </a:xfrm>
          <a:prstGeom prst="rect">
            <a:avLst/>
          </a:prstGeom>
          <a:noFill/>
        </p:spPr>
        <p:txBody>
          <a:bodyPr wrap="square">
            <a:spAutoFit/>
          </a:bodyPr>
          <a:lstStyle/>
          <a:p>
            <a:pPr algn="l">
              <a:lnSpc>
                <a:spcPct val="150000"/>
              </a:lnSpc>
            </a:pPr>
            <a:r>
              <a:rPr lang="fr-FR" b="0" i="0" dirty="0">
                <a:effectLst/>
                <a:latin typeface="Roboto" panose="02000000000000000000" pitchFamily="2" charset="0"/>
                <a:ea typeface="Roboto" panose="02000000000000000000" pitchFamily="2" charset="0"/>
              </a:rPr>
              <a:t>Important </a:t>
            </a:r>
            <a:r>
              <a:rPr lang="fr-FR" b="1" i="0" dirty="0">
                <a:effectLst/>
                <a:latin typeface="Roboto" panose="02000000000000000000" pitchFamily="2" charset="0"/>
                <a:ea typeface="Roboto" panose="02000000000000000000" pitchFamily="2" charset="0"/>
              </a:rPr>
              <a:t>indicateur </a:t>
            </a:r>
            <a:r>
              <a:rPr lang="fr-FR" i="0" dirty="0">
                <a:effectLst/>
                <a:latin typeface="Roboto" panose="02000000000000000000" pitchFamily="2" charset="0"/>
                <a:ea typeface="Roboto" panose="02000000000000000000" pitchFamily="2" charset="0"/>
              </a:rPr>
              <a:t>de la </a:t>
            </a:r>
            <a:r>
              <a:rPr lang="fr-FR" b="1" i="0" dirty="0">
                <a:effectLst/>
                <a:latin typeface="Roboto" panose="02000000000000000000" pitchFamily="2" charset="0"/>
                <a:ea typeface="Roboto" panose="02000000000000000000" pitchFamily="2" charset="0"/>
              </a:rPr>
              <a:t>qualité</a:t>
            </a:r>
            <a:r>
              <a:rPr lang="fr-FR" i="0" dirty="0">
                <a:effectLst/>
                <a:latin typeface="Roboto" panose="02000000000000000000" pitchFamily="2" charset="0"/>
                <a:ea typeface="Roboto" panose="02000000000000000000" pitchFamily="2" charset="0"/>
              </a:rPr>
              <a:t> des soins</a:t>
            </a:r>
          </a:p>
          <a:p>
            <a:pPr algn="l">
              <a:lnSpc>
                <a:spcPct val="150000"/>
              </a:lnSpc>
            </a:pPr>
            <a:endParaRPr lang="fr-FR" b="1"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Feedback-</a:t>
            </a:r>
            <a:r>
              <a:rPr lang="fr-FR" b="1" i="0" dirty="0" err="1">
                <a:effectLst/>
                <a:latin typeface="Roboto" panose="02000000000000000000" pitchFamily="2" charset="0"/>
                <a:ea typeface="Roboto" panose="02000000000000000000" pitchFamily="2" charset="0"/>
              </a:rPr>
              <a:t>loop</a:t>
            </a:r>
            <a:r>
              <a:rPr lang="fr-FR" b="1" i="0" dirty="0">
                <a:effectLst/>
                <a:latin typeface="Roboto" panose="02000000000000000000" pitchFamily="2" charset="0"/>
                <a:ea typeface="Roboto" panose="02000000000000000000" pitchFamily="2" charset="0"/>
              </a:rPr>
              <a:t> </a:t>
            </a:r>
            <a:r>
              <a:rPr lang="fr-FR" i="0" dirty="0">
                <a:effectLst/>
                <a:latin typeface="Roboto" panose="02000000000000000000" pitchFamily="2" charset="0"/>
                <a:ea typeface="Roboto" panose="02000000000000000000" pitchFamily="2" charset="0"/>
              </a:rPr>
              <a:t> avec les chirurgiens</a:t>
            </a:r>
            <a:endParaRPr lang="fr-FR" b="1" i="0" dirty="0">
              <a:effectLst/>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Pratiques actuelles </a:t>
            </a:r>
            <a:r>
              <a:rPr lang="fr-FR" dirty="0">
                <a:latin typeface="Roboto" panose="02000000000000000000" pitchFamily="2" charset="0"/>
                <a:ea typeface="Roboto" panose="02000000000000000000" pitchFamily="2" charset="0"/>
              </a:rPr>
              <a:t>:</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1 infirmier</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4h/semaine</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Surveillance limité à certaines </a:t>
            </a:r>
            <a:r>
              <a:rPr lang="fr-FR" dirty="0" smtClean="0">
                <a:latin typeface="Roboto" panose="02000000000000000000" pitchFamily="2" charset="0"/>
                <a:ea typeface="Roboto" panose="02000000000000000000" pitchFamily="2" charset="0"/>
              </a:rPr>
              <a:t>UM</a:t>
            </a:r>
            <a:br>
              <a:rPr lang="fr-FR" dirty="0" smtClean="0">
                <a:latin typeface="Roboto" panose="02000000000000000000" pitchFamily="2" charset="0"/>
                <a:ea typeface="Roboto" panose="02000000000000000000" pitchFamily="2" charset="0"/>
              </a:rPr>
            </a:br>
            <a:r>
              <a:rPr lang="fr-FR" dirty="0" smtClean="0">
                <a:latin typeface="Roboto" panose="02000000000000000000" pitchFamily="2" charset="0"/>
                <a:ea typeface="Roboto" panose="02000000000000000000" pitchFamily="2" charset="0"/>
              </a:rPr>
              <a:t/>
            </a:r>
            <a:br>
              <a:rPr lang="fr-FR" dirty="0" smtClean="0">
                <a:latin typeface="Roboto" panose="02000000000000000000" pitchFamily="2" charset="0"/>
                <a:ea typeface="Roboto" panose="02000000000000000000" pitchFamily="2" charset="0"/>
              </a:rPr>
            </a:br>
            <a:r>
              <a:rPr lang="it-IT" b="1" dirty="0" smtClean="0">
                <a:latin typeface="Roboto" panose="02000000000000000000" pitchFamily="2" charset="0"/>
                <a:ea typeface="Roboto" panose="02000000000000000000" pitchFamily="2" charset="0"/>
              </a:rPr>
              <a:t>Chronophages</a:t>
            </a:r>
            <a:r>
              <a:rPr lang="it-IT" dirty="0" smtClean="0">
                <a:latin typeface="Roboto" panose="02000000000000000000" pitchFamily="2" charset="0"/>
                <a:ea typeface="Roboto" panose="02000000000000000000" pitchFamily="2" charset="0"/>
              </a:rPr>
              <a:t> et dépistage inadapté à la charge de travail</a:t>
            </a:r>
            <a:endParaRPr lang="it-IT"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5634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49133"/>
            <a:ext cx="10818906" cy="1146333"/>
          </a:xfrm>
        </p:spPr>
        <p:txBody>
          <a:bodyPr>
            <a:normAutofit/>
          </a:bodyPr>
          <a:lstStyle/>
          <a:p>
            <a:r>
              <a:rPr lang="it-IT" b="1" i="0" dirty="0" smtClean="0">
                <a:effectLst/>
                <a:latin typeface="Roboto Black" panose="02000000000000000000" pitchFamily="2" charset="0"/>
                <a:ea typeface="Roboto Black" panose="02000000000000000000" pitchFamily="2" charset="0"/>
              </a:rPr>
              <a:t>Objectifs</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31067466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AD5E8A4D-C89B-B500-23B1-B55ED94F6E50}"/>
              </a:ext>
            </a:extLst>
          </p:cNvPr>
          <p:cNvSpPr txBox="1"/>
          <p:nvPr/>
        </p:nvSpPr>
        <p:spPr>
          <a:xfrm>
            <a:off x="534894" y="2100244"/>
            <a:ext cx="10818906" cy="3724096"/>
          </a:xfrm>
          <a:prstGeom prst="rect">
            <a:avLst/>
          </a:prstGeom>
          <a:noFill/>
        </p:spPr>
        <p:txBody>
          <a:bodyPr wrap="square">
            <a:spAutoFit/>
          </a:bodyPr>
          <a:lstStyle/>
          <a:p>
            <a:pPr>
              <a:lnSpc>
                <a:spcPct val="200000"/>
              </a:lnSpc>
              <a:spcBef>
                <a:spcPts val="600"/>
              </a:spcBef>
            </a:pPr>
            <a:r>
              <a:rPr lang="fr-FR" dirty="0" smtClean="0">
                <a:latin typeface="Söhne"/>
                <a:ea typeface="Roboto" panose="02000000000000000000" pitchFamily="2" charset="0"/>
              </a:rPr>
              <a:t>Utiliser </a:t>
            </a:r>
            <a:r>
              <a:rPr lang="fr-FR" dirty="0">
                <a:latin typeface="Söhne"/>
                <a:ea typeface="Roboto" panose="02000000000000000000" pitchFamily="2" charset="0"/>
              </a:rPr>
              <a:t>l'Entrepôt de Données du CHU de Rouen pour </a:t>
            </a:r>
            <a:r>
              <a:rPr lang="fr-FR" b="1" dirty="0">
                <a:latin typeface="Söhne"/>
                <a:ea typeface="Roboto" panose="02000000000000000000" pitchFamily="2" charset="0"/>
              </a:rPr>
              <a:t>améliorer l’exhaustivité et réduire la charge de travail associée à la surveillance des </a:t>
            </a:r>
            <a:r>
              <a:rPr lang="fr-FR" b="1" dirty="0" smtClean="0">
                <a:latin typeface="Söhne"/>
                <a:ea typeface="Roboto" panose="02000000000000000000" pitchFamily="2" charset="0"/>
              </a:rPr>
              <a:t>ISO </a:t>
            </a:r>
            <a:r>
              <a:rPr lang="fr-FR" b="1" dirty="0">
                <a:latin typeface="Söhne"/>
                <a:ea typeface="Roboto" panose="02000000000000000000" pitchFamily="2" charset="0"/>
              </a:rPr>
              <a:t>du rachis</a:t>
            </a:r>
          </a:p>
          <a:p>
            <a:pPr>
              <a:lnSpc>
                <a:spcPct val="200000"/>
              </a:lnSpc>
              <a:spcBef>
                <a:spcPts val="600"/>
              </a:spcBef>
            </a:pPr>
            <a:endParaRPr lang="fr-FR" b="0" i="0" dirty="0">
              <a:solidFill>
                <a:schemeClr val="tx1">
                  <a:lumMod val="95000"/>
                  <a:lumOff val="5000"/>
                </a:schemeClr>
              </a:solidFill>
              <a:effectLst/>
              <a:latin typeface="Söhne"/>
            </a:endParaRPr>
          </a:p>
          <a:p>
            <a:pPr marL="342900" indent="-342900" algn="l">
              <a:lnSpc>
                <a:spcPct val="200000"/>
              </a:lnSpc>
              <a:spcBef>
                <a:spcPts val="600"/>
              </a:spcBef>
              <a:buFont typeface="+mj-lt"/>
              <a:buAutoNum type="arabicPeriod"/>
            </a:pPr>
            <a:r>
              <a:rPr lang="fr-FR" b="0" i="0" dirty="0" smtClean="0">
                <a:solidFill>
                  <a:schemeClr val="tx1">
                    <a:lumMod val="95000"/>
                    <a:lumOff val="5000"/>
                  </a:schemeClr>
                </a:solidFill>
                <a:effectLst/>
                <a:latin typeface="Söhne"/>
              </a:rPr>
              <a:t>Mettre en place </a:t>
            </a:r>
            <a:r>
              <a:rPr lang="fr-FR" b="0" i="0" dirty="0">
                <a:solidFill>
                  <a:schemeClr val="tx1">
                    <a:lumMod val="95000"/>
                    <a:lumOff val="5000"/>
                  </a:schemeClr>
                </a:solidFill>
                <a:effectLst/>
                <a:latin typeface="Söhne"/>
              </a:rPr>
              <a:t>un algorithme </a:t>
            </a:r>
            <a:r>
              <a:rPr lang="fr-FR" b="0" i="0" dirty="0" smtClean="0">
                <a:solidFill>
                  <a:schemeClr val="tx1">
                    <a:lumMod val="95000"/>
                    <a:lumOff val="5000"/>
                  </a:schemeClr>
                </a:solidFill>
                <a:effectLst/>
                <a:latin typeface="Söhne"/>
              </a:rPr>
              <a:t>de recherche des ISO</a:t>
            </a:r>
            <a:endParaRPr lang="fr-FR" b="0" i="0" dirty="0">
              <a:solidFill>
                <a:schemeClr val="tx1">
                  <a:lumMod val="95000"/>
                  <a:lumOff val="5000"/>
                </a:schemeClr>
              </a:solidFill>
              <a:effectLst/>
              <a:latin typeface="Söhne"/>
            </a:endParaRPr>
          </a:p>
          <a:p>
            <a:pPr marL="342900" indent="-342900" algn="l">
              <a:lnSpc>
                <a:spcPct val="200000"/>
              </a:lnSpc>
              <a:spcBef>
                <a:spcPts val="600"/>
              </a:spcBef>
              <a:buFont typeface="+mj-lt"/>
              <a:buAutoNum type="arabicPeriod"/>
            </a:pPr>
            <a:r>
              <a:rPr lang="fr-FR" dirty="0" smtClean="0">
                <a:solidFill>
                  <a:schemeClr val="tx1">
                    <a:lumMod val="95000"/>
                    <a:lumOff val="5000"/>
                  </a:schemeClr>
                </a:solidFill>
                <a:latin typeface="Söhne"/>
              </a:rPr>
              <a:t>Fournir accès à la cohorte via EDSaN </a:t>
            </a:r>
            <a:r>
              <a:rPr lang="fr-FR" dirty="0" err="1" smtClean="0">
                <a:solidFill>
                  <a:schemeClr val="tx1">
                    <a:lumMod val="95000"/>
                    <a:lumOff val="5000"/>
                  </a:schemeClr>
                </a:solidFill>
                <a:latin typeface="Söhne"/>
              </a:rPr>
              <a:t>Consult</a:t>
            </a:r>
            <a:r>
              <a:rPr lang="fr-FR" dirty="0" smtClean="0">
                <a:solidFill>
                  <a:schemeClr val="tx1">
                    <a:lumMod val="95000"/>
                    <a:lumOff val="5000"/>
                  </a:schemeClr>
                </a:solidFill>
                <a:latin typeface="Söhne"/>
              </a:rPr>
              <a:t> </a:t>
            </a:r>
          </a:p>
          <a:p>
            <a:pPr marL="342900" indent="-342900" algn="l">
              <a:lnSpc>
                <a:spcPct val="200000"/>
              </a:lnSpc>
              <a:spcBef>
                <a:spcPts val="600"/>
              </a:spcBef>
              <a:buFont typeface="+mj-lt"/>
              <a:buAutoNum type="arabicPeriod"/>
            </a:pPr>
            <a:r>
              <a:rPr lang="it-IT" b="0" i="0" dirty="0" smtClean="0">
                <a:solidFill>
                  <a:schemeClr val="tx1">
                    <a:lumMod val="95000"/>
                    <a:lumOff val="5000"/>
                  </a:schemeClr>
                </a:solidFill>
                <a:effectLst/>
                <a:latin typeface="Söhne"/>
              </a:rPr>
              <a:t>Validation manuelle par le service d’hygiène</a:t>
            </a:r>
            <a:endParaRPr lang="fr-FR" b="0"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144142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p:txBody>
          <a:bodyPr/>
          <a:lstStyle/>
          <a:p>
            <a:endParaRPr lang="fr-FR"/>
          </a:p>
        </p:txBody>
      </p:sp>
      <p:pic>
        <p:nvPicPr>
          <p:cNvPr id="6" name="Image 5"/>
          <p:cNvPicPr>
            <a:picLocks noChangeAspect="1"/>
          </p:cNvPicPr>
          <p:nvPr/>
        </p:nvPicPr>
        <p:blipFill>
          <a:blip r:embed="rId3"/>
          <a:stretch>
            <a:fillRect/>
          </a:stretch>
        </p:blipFill>
        <p:spPr>
          <a:xfrm>
            <a:off x="72960" y="544355"/>
            <a:ext cx="12046080" cy="6200643"/>
          </a:xfrm>
          <a:prstGeom prst="rect">
            <a:avLst/>
          </a:prstGeom>
        </p:spPr>
      </p:pic>
      <p:graphicFrame>
        <p:nvGraphicFramePr>
          <p:cNvPr id="13"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510044699"/>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743402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49133"/>
            <a:ext cx="10818906" cy="1146333"/>
          </a:xfrm>
        </p:spPr>
        <p:txBody>
          <a:bodyPr>
            <a:normAutofit/>
          </a:bodyPr>
          <a:lstStyle/>
          <a:p>
            <a:r>
              <a:rPr lang="it-IT" dirty="0">
                <a:latin typeface="Roboto Black" panose="02000000000000000000" pitchFamily="2" charset="0"/>
                <a:ea typeface="Roboto Black" panose="02000000000000000000" pitchFamily="2" charset="0"/>
              </a:rPr>
              <a:t>En </a:t>
            </a:r>
            <a:r>
              <a:rPr lang="it-IT" dirty="0" err="1">
                <a:latin typeface="Roboto Black" panose="02000000000000000000" pitchFamily="2" charset="0"/>
                <a:ea typeface="Roboto Black" panose="02000000000000000000" pitchFamily="2" charset="0"/>
              </a:rPr>
              <a:t>pratique</a:t>
            </a:r>
            <a:r>
              <a:rPr lang="it-IT" dirty="0">
                <a:latin typeface="Roboto Black" panose="02000000000000000000" pitchFamily="2" charset="0"/>
                <a:ea typeface="Roboto Black" panose="02000000000000000000" pitchFamily="2" charset="0"/>
              </a:rPr>
              <a:t>: </a:t>
            </a:r>
          </a:p>
        </p:txBody>
      </p:sp>
      <p:graphicFrame>
        <p:nvGraphicFramePr>
          <p:cNvPr id="8" name="Diagramma 7">
            <a:extLst>
              <a:ext uri="{FF2B5EF4-FFF2-40B4-BE49-F238E27FC236}">
                <a16:creationId xmlns:a16="http://schemas.microsoft.com/office/drawing/2014/main" id="{4AE8220E-58BC-1CA8-C4D2-6F8919C7FAD0}"/>
              </a:ext>
            </a:extLst>
          </p:cNvPr>
          <p:cNvGraphicFramePr/>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AD5E8A4D-C89B-B500-23B1-B55ED94F6E50}"/>
              </a:ext>
            </a:extLst>
          </p:cNvPr>
          <p:cNvSpPr txBox="1"/>
          <p:nvPr/>
        </p:nvSpPr>
        <p:spPr>
          <a:xfrm>
            <a:off x="534894" y="2100244"/>
            <a:ext cx="10818906" cy="4585871"/>
          </a:xfrm>
          <a:prstGeom prst="rect">
            <a:avLst/>
          </a:prstGeom>
          <a:noFill/>
        </p:spPr>
        <p:txBody>
          <a:bodyPr wrap="square">
            <a:spAutoFit/>
          </a:bodyPr>
          <a:lstStyle/>
          <a:p>
            <a:pPr marL="342900" indent="-342900" algn="l">
              <a:lnSpc>
                <a:spcPct val="200000"/>
              </a:lnSpc>
              <a:spcBef>
                <a:spcPts val="600"/>
              </a:spcBef>
              <a:spcAft>
                <a:spcPts val="200"/>
              </a:spcAft>
              <a:buFont typeface="+mj-lt"/>
              <a:buAutoNum type="arabicPeriod"/>
            </a:pPr>
            <a:r>
              <a:rPr lang="fr-FR" b="1" i="0" dirty="0" smtClean="0">
                <a:solidFill>
                  <a:schemeClr val="tx1">
                    <a:lumMod val="95000"/>
                    <a:lumOff val="5000"/>
                  </a:schemeClr>
                </a:solidFill>
                <a:effectLst/>
                <a:latin typeface="Söhne"/>
              </a:rPr>
              <a:t>Développement </a:t>
            </a:r>
            <a:r>
              <a:rPr lang="fr-FR" b="1" i="0" dirty="0">
                <a:solidFill>
                  <a:schemeClr val="tx1">
                    <a:lumMod val="95000"/>
                    <a:lumOff val="5000"/>
                  </a:schemeClr>
                </a:solidFill>
                <a:effectLst/>
                <a:latin typeface="Söhne"/>
              </a:rPr>
              <a:t>algorithme</a:t>
            </a:r>
          </a:p>
          <a:p>
            <a:pPr marL="800100" lvl="1" indent="-342900">
              <a:lnSpc>
                <a:spcPct val="200000"/>
              </a:lnSpc>
              <a:spcBef>
                <a:spcPts val="600"/>
              </a:spcBef>
              <a:spcAft>
                <a:spcPts val="200"/>
              </a:spcAft>
              <a:buFont typeface="+mj-lt"/>
              <a:buAutoNum type="alphaLcParenR"/>
            </a:pPr>
            <a:r>
              <a:rPr lang="fr-FR" b="0" i="0" dirty="0">
                <a:solidFill>
                  <a:schemeClr val="tx1">
                    <a:lumMod val="95000"/>
                    <a:lumOff val="5000"/>
                  </a:schemeClr>
                </a:solidFill>
                <a:effectLst/>
                <a:latin typeface="Söhne"/>
              </a:rPr>
              <a:t>Identifier patients</a:t>
            </a:r>
          </a:p>
          <a:p>
            <a:pPr marL="800100" lvl="1" indent="-342900">
              <a:lnSpc>
                <a:spcPct val="200000"/>
              </a:lnSpc>
              <a:spcBef>
                <a:spcPts val="600"/>
              </a:spcBef>
              <a:spcAft>
                <a:spcPts val="200"/>
              </a:spcAft>
              <a:buFont typeface="+mj-lt"/>
              <a:buAutoNum type="alphaLcParenR"/>
            </a:pPr>
            <a:r>
              <a:rPr lang="fr-FR" dirty="0">
                <a:solidFill>
                  <a:schemeClr val="tx1">
                    <a:lumMod val="95000"/>
                    <a:lumOff val="5000"/>
                  </a:schemeClr>
                </a:solidFill>
                <a:latin typeface="Söhne"/>
              </a:rPr>
              <a:t>Identifier les ISO</a:t>
            </a:r>
            <a:endParaRPr lang="fr-FR" b="0" i="0" dirty="0">
              <a:solidFill>
                <a:schemeClr val="tx1">
                  <a:lumMod val="95000"/>
                  <a:lumOff val="5000"/>
                </a:schemeClr>
              </a:solidFill>
              <a:effectLst/>
              <a:latin typeface="Söhne"/>
            </a:endParaRPr>
          </a:p>
          <a:p>
            <a:pPr marL="342900" indent="-342900" algn="l">
              <a:lnSpc>
                <a:spcPct val="200000"/>
              </a:lnSpc>
              <a:spcBef>
                <a:spcPts val="600"/>
              </a:spcBef>
              <a:spcAft>
                <a:spcPts val="200"/>
              </a:spcAft>
              <a:buFont typeface="+mj-lt"/>
              <a:buAutoNum type="arabicPeriod"/>
            </a:pPr>
            <a:r>
              <a:rPr lang="fr-FR" b="1" i="0" dirty="0" smtClean="0">
                <a:solidFill>
                  <a:schemeClr val="tx1">
                    <a:lumMod val="95000"/>
                    <a:lumOff val="5000"/>
                  </a:schemeClr>
                </a:solidFill>
                <a:effectLst/>
                <a:latin typeface="Söhne"/>
              </a:rPr>
              <a:t>Validation </a:t>
            </a:r>
            <a:r>
              <a:rPr lang="fr-FR" b="1" i="0" dirty="0">
                <a:solidFill>
                  <a:schemeClr val="tx1">
                    <a:lumMod val="95000"/>
                    <a:lumOff val="5000"/>
                  </a:schemeClr>
                </a:solidFill>
                <a:effectLst/>
                <a:latin typeface="Söhne"/>
              </a:rPr>
              <a:t>algorithme</a:t>
            </a:r>
          </a:p>
          <a:p>
            <a:pPr marL="800100" lvl="1" indent="-342900">
              <a:lnSpc>
                <a:spcPct val="200000"/>
              </a:lnSpc>
              <a:spcBef>
                <a:spcPts val="600"/>
              </a:spcBef>
              <a:spcAft>
                <a:spcPts val="200"/>
              </a:spcAft>
              <a:buFont typeface="+mj-lt"/>
              <a:buAutoNum type="alphaLcParenR"/>
            </a:pPr>
            <a:r>
              <a:rPr lang="fr-FR" dirty="0" smtClean="0">
                <a:solidFill>
                  <a:schemeClr val="tx1">
                    <a:lumMod val="95000"/>
                    <a:lumOff val="5000"/>
                  </a:schemeClr>
                </a:solidFill>
                <a:latin typeface="Söhne"/>
              </a:rPr>
              <a:t>Révision manuelle </a:t>
            </a:r>
            <a:r>
              <a:rPr lang="fr-FR" dirty="0">
                <a:solidFill>
                  <a:schemeClr val="tx1">
                    <a:lumMod val="95000"/>
                    <a:lumOff val="5000"/>
                  </a:schemeClr>
                </a:solidFill>
                <a:latin typeface="Söhne"/>
              </a:rPr>
              <a:t>é</a:t>
            </a:r>
            <a:r>
              <a:rPr lang="fr-FR" b="0" i="0" dirty="0">
                <a:solidFill>
                  <a:schemeClr val="tx1">
                    <a:lumMod val="95000"/>
                    <a:lumOff val="5000"/>
                  </a:schemeClr>
                </a:solidFill>
                <a:effectLst/>
                <a:latin typeface="Söhne"/>
              </a:rPr>
              <a:t>chantillon randomisé (300 patients</a:t>
            </a:r>
            <a:r>
              <a:rPr lang="fr-FR" b="0" i="0" dirty="0" smtClean="0">
                <a:solidFill>
                  <a:schemeClr val="tx1">
                    <a:lumMod val="95000"/>
                    <a:lumOff val="5000"/>
                  </a:schemeClr>
                </a:solidFill>
                <a:effectLst/>
                <a:latin typeface="Söhne"/>
              </a:rPr>
              <a:t>) via EDSaN </a:t>
            </a:r>
            <a:r>
              <a:rPr lang="fr-FR" b="0" i="0" dirty="0" err="1" smtClean="0">
                <a:solidFill>
                  <a:schemeClr val="tx1">
                    <a:lumMod val="95000"/>
                    <a:lumOff val="5000"/>
                  </a:schemeClr>
                </a:solidFill>
                <a:effectLst/>
                <a:latin typeface="Söhne"/>
              </a:rPr>
              <a:t>Consult</a:t>
            </a:r>
            <a:endParaRPr lang="fr-FR" b="0" i="0" dirty="0">
              <a:solidFill>
                <a:schemeClr val="tx1">
                  <a:lumMod val="95000"/>
                  <a:lumOff val="5000"/>
                </a:schemeClr>
              </a:solidFill>
              <a:effectLst/>
              <a:latin typeface="Söhne"/>
            </a:endParaRPr>
          </a:p>
          <a:p>
            <a:pPr marL="800100" lvl="1" indent="-342900">
              <a:lnSpc>
                <a:spcPct val="200000"/>
              </a:lnSpc>
              <a:spcBef>
                <a:spcPts val="600"/>
              </a:spcBef>
              <a:spcAft>
                <a:spcPts val="200"/>
              </a:spcAft>
              <a:buFont typeface="+mj-lt"/>
              <a:buAutoNum type="alphaLcParenR"/>
            </a:pPr>
            <a:r>
              <a:rPr lang="fr-FR" b="0" i="0" dirty="0">
                <a:solidFill>
                  <a:schemeClr val="tx1">
                    <a:lumMod val="95000"/>
                    <a:lumOff val="5000"/>
                  </a:schemeClr>
                </a:solidFill>
                <a:effectLst/>
                <a:latin typeface="Söhne"/>
              </a:rPr>
              <a:t>Calcul des métriques épidémiologiques (sensibilité, spécificité, F-score, etc…)</a:t>
            </a:r>
          </a:p>
          <a:p>
            <a:pPr marL="342900" indent="-342900" algn="l">
              <a:lnSpc>
                <a:spcPct val="200000"/>
              </a:lnSpc>
              <a:spcBef>
                <a:spcPts val="600"/>
              </a:spcBef>
              <a:spcAft>
                <a:spcPts val="200"/>
              </a:spcAft>
              <a:buFont typeface="+mj-lt"/>
              <a:buAutoNum type="arabicPeriod"/>
            </a:pPr>
            <a:r>
              <a:rPr lang="fr-FR" b="0" i="0" dirty="0" smtClean="0">
                <a:solidFill>
                  <a:schemeClr val="tx1">
                    <a:lumMod val="95000"/>
                    <a:lumOff val="5000"/>
                  </a:schemeClr>
                </a:solidFill>
                <a:effectLst/>
                <a:latin typeface="Söhne"/>
              </a:rPr>
              <a:t>Estimer </a:t>
            </a:r>
            <a:r>
              <a:rPr lang="fr-FR" b="1" i="0" dirty="0">
                <a:solidFill>
                  <a:schemeClr val="tx1">
                    <a:lumMod val="95000"/>
                    <a:lumOff val="5000"/>
                  </a:schemeClr>
                </a:solidFill>
                <a:effectLst/>
                <a:latin typeface="Söhne"/>
              </a:rPr>
              <a:t>économies</a:t>
            </a:r>
            <a:r>
              <a:rPr lang="fr-FR" b="0" i="0" dirty="0">
                <a:solidFill>
                  <a:schemeClr val="tx1">
                    <a:lumMod val="95000"/>
                    <a:lumOff val="5000"/>
                  </a:schemeClr>
                </a:solidFill>
                <a:effectLst/>
                <a:latin typeface="Söhne"/>
              </a:rPr>
              <a:t>	    et</a:t>
            </a:r>
          </a:p>
        </p:txBody>
      </p:sp>
      <p:pic>
        <p:nvPicPr>
          <p:cNvPr id="7" name="Segnaposto contenuto 4" descr="Cronometro">
            <a:extLst>
              <a:ext uri="{FF2B5EF4-FFF2-40B4-BE49-F238E27FC236}">
                <a16:creationId xmlns:a16="http://schemas.microsoft.com/office/drawing/2014/main" id="{C5D5F725-FAD6-3C9F-69C6-4D72FF5B9BB5}"/>
              </a:ext>
            </a:extLst>
          </p:cNvPr>
          <p:cNvPicPr>
            <a:picLocks noGrp="1" noChangeAspect="1"/>
          </p:cNvPicPr>
          <p:nvPr>
            <p:ph idx="1"/>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021166" y="6060351"/>
            <a:ext cx="490457" cy="490457"/>
          </a:xfrm>
        </p:spPr>
      </p:pic>
      <p:pic>
        <p:nvPicPr>
          <p:cNvPr id="9" name="Elemento grafico 8" descr="Monete">
            <a:extLst>
              <a:ext uri="{FF2B5EF4-FFF2-40B4-BE49-F238E27FC236}">
                <a16:creationId xmlns:a16="http://schemas.microsoft.com/office/drawing/2014/main" id="{8639A921-4DD8-390A-F70E-E531843AFB84}"/>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4113730" y="6060351"/>
            <a:ext cx="505771" cy="505771"/>
          </a:xfrm>
          <a:prstGeom prst="rect">
            <a:avLst/>
          </a:prstGeom>
        </p:spPr>
      </p:pic>
    </p:spTree>
    <p:extLst>
      <p:ext uri="{BB962C8B-B14F-4D97-AF65-F5344CB8AC3E}">
        <p14:creationId xmlns:p14="http://schemas.microsoft.com/office/powerpoint/2010/main" val="4106861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normAutofit/>
          </a:bodyPr>
          <a:lstStyle/>
          <a:p>
            <a:r>
              <a:rPr lang="it-IT" b="1" i="0" dirty="0" err="1">
                <a:effectLst/>
                <a:latin typeface="Roboto Black" panose="02000000000000000000" pitchFamily="2" charset="0"/>
                <a:ea typeface="Roboto Black" panose="02000000000000000000" pitchFamily="2" charset="0"/>
              </a:rPr>
              <a:t>Critères</a:t>
            </a:r>
            <a:r>
              <a:rPr lang="it-IT" b="1" i="0" dirty="0">
                <a:effectLst/>
                <a:latin typeface="Roboto Black" panose="02000000000000000000" pitchFamily="2" charset="0"/>
                <a:ea typeface="Roboto Black" panose="02000000000000000000" pitchFamily="2" charset="0"/>
              </a:rPr>
              <a:t> d’</a:t>
            </a:r>
            <a:r>
              <a:rPr lang="it-IT" b="1" i="0" dirty="0" err="1">
                <a:effectLst/>
                <a:latin typeface="Roboto Black" panose="02000000000000000000" pitchFamily="2" charset="0"/>
                <a:ea typeface="Roboto Black" panose="02000000000000000000" pitchFamily="2" charset="0"/>
              </a:rPr>
              <a:t>inclusion</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26273819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584DCA3C-ABC2-1949-4386-2D7BD626C1ED}"/>
              </a:ext>
            </a:extLst>
          </p:cNvPr>
          <p:cNvSpPr txBox="1"/>
          <p:nvPr/>
        </p:nvSpPr>
        <p:spPr>
          <a:xfrm>
            <a:off x="534894" y="2107244"/>
            <a:ext cx="10818906" cy="4431983"/>
          </a:xfrm>
          <a:prstGeom prst="rect">
            <a:avLst/>
          </a:prstGeom>
          <a:noFill/>
        </p:spPr>
        <p:txBody>
          <a:bodyPr wrap="square">
            <a:spAutoFit/>
          </a:bodyPr>
          <a:lstStyle/>
          <a:p>
            <a:pPr marL="285750" indent="-285750" algn="l">
              <a:lnSpc>
                <a:spcPct val="200000"/>
              </a:lnSpc>
              <a:spcBef>
                <a:spcPts val="600"/>
              </a:spcBef>
              <a:buFont typeface="Arial" panose="020B0604020202020204" pitchFamily="34" charset="0"/>
              <a:buChar char="•"/>
            </a:pPr>
            <a:r>
              <a:rPr lang="fr-FR" dirty="0">
                <a:effectLst/>
                <a:latin typeface="Söhne"/>
                <a:ea typeface="Roboto" panose="02000000000000000000" pitchFamily="2" charset="0"/>
              </a:rPr>
              <a:t>Date</a:t>
            </a:r>
            <a:r>
              <a:rPr lang="fr-FR" dirty="0">
                <a:latin typeface="Söhne"/>
                <a:ea typeface="Roboto" panose="02000000000000000000" pitchFamily="2" charset="0"/>
              </a:rPr>
              <a:t>:</a:t>
            </a:r>
            <a:r>
              <a:rPr lang="fr-FR" b="0" i="0" dirty="0">
                <a:effectLst/>
                <a:latin typeface="Söhne"/>
                <a:ea typeface="Roboto" panose="02000000000000000000" pitchFamily="2" charset="0"/>
              </a:rPr>
              <a:t> 	  </a:t>
            </a:r>
            <a:r>
              <a:rPr lang="fr-FR" b="1" i="0" dirty="0">
                <a:effectLst/>
                <a:latin typeface="Söhne"/>
                <a:ea typeface="Roboto" panose="02000000000000000000" pitchFamily="2" charset="0"/>
              </a:rPr>
              <a:t>01-01-2020  </a:t>
            </a:r>
            <a:r>
              <a:rPr lang="fr-FR" b="1" i="0" dirty="0">
                <a:effectLst/>
                <a:latin typeface="Söhne"/>
                <a:ea typeface="Roboto" panose="02000000000000000000" pitchFamily="2" charset="0"/>
                <a:sym typeface="Wingdings" panose="05000000000000000000" pitchFamily="2" charset="2"/>
              </a:rPr>
              <a:t>  31-12-2020</a:t>
            </a:r>
          </a:p>
          <a:p>
            <a:pPr marL="285750" indent="-285750" algn="just">
              <a:lnSpc>
                <a:spcPct val="200000"/>
              </a:lnSpc>
              <a:spcBef>
                <a:spcPts val="600"/>
              </a:spcBef>
              <a:buFont typeface="Arial" panose="020B0604020202020204" pitchFamily="34" charset="0"/>
              <a:buChar char="•"/>
            </a:pPr>
            <a:r>
              <a:rPr lang="fr-FR" dirty="0">
                <a:latin typeface="Söhne"/>
                <a:ea typeface="Roboto" panose="02000000000000000000" pitchFamily="2" charset="0"/>
              </a:rPr>
              <a:t>Patients opérés</a:t>
            </a:r>
            <a:r>
              <a:rPr lang="fr-FR" b="0" i="0" dirty="0">
                <a:effectLst/>
                <a:latin typeface="Söhne"/>
                <a:ea typeface="Roboto" panose="02000000000000000000" pitchFamily="2" charset="0"/>
              </a:rPr>
              <a:t> au CHU de Rouen, </a:t>
            </a:r>
            <a:r>
              <a:rPr lang="fr-FR" b="1" i="0" dirty="0">
                <a:effectLst/>
                <a:latin typeface="Söhne"/>
                <a:ea typeface="Roboto" panose="02000000000000000000" pitchFamily="2" charset="0"/>
              </a:rPr>
              <a:t>toutes </a:t>
            </a:r>
            <a:r>
              <a:rPr lang="fr-FR" b="1" i="0" dirty="0" err="1">
                <a:effectLst/>
                <a:latin typeface="Söhne"/>
                <a:ea typeface="Roboto" panose="02000000000000000000" pitchFamily="2" charset="0"/>
              </a:rPr>
              <a:t>UMs</a:t>
            </a:r>
            <a:r>
              <a:rPr lang="fr-FR" b="1" i="0" dirty="0">
                <a:effectLst/>
                <a:latin typeface="Söhne"/>
                <a:ea typeface="Roboto" panose="02000000000000000000" pitchFamily="2" charset="0"/>
              </a:rPr>
              <a:t> confondues</a:t>
            </a:r>
          </a:p>
          <a:p>
            <a:pPr marL="285750" indent="-285750" algn="just">
              <a:lnSpc>
                <a:spcPct val="200000"/>
              </a:lnSpc>
              <a:spcBef>
                <a:spcPts val="600"/>
              </a:spcBef>
              <a:buFont typeface="Arial" panose="020B0604020202020204" pitchFamily="34" charset="0"/>
              <a:buChar char="•"/>
            </a:pPr>
            <a:r>
              <a:rPr lang="fr-FR" b="1" dirty="0">
                <a:latin typeface="Söhne"/>
                <a:ea typeface="Roboto" panose="02000000000000000000" pitchFamily="2" charset="0"/>
              </a:rPr>
              <a:t>Chirurgie du rachis </a:t>
            </a:r>
            <a:r>
              <a:rPr lang="fr-FR" dirty="0">
                <a:latin typeface="Söhne"/>
                <a:ea typeface="Roboto" panose="02000000000000000000" pitchFamily="2" charset="0"/>
              </a:rPr>
              <a:t>(liste d’actes </a:t>
            </a:r>
            <a:r>
              <a:rPr lang="fr-FR" dirty="0" smtClean="0">
                <a:latin typeface="Söhne"/>
                <a:ea typeface="Roboto" panose="02000000000000000000" pitchFamily="2" charset="0"/>
              </a:rPr>
              <a:t>CCAM +  liste matériaux </a:t>
            </a:r>
            <a:r>
              <a:rPr lang="fr-FR" dirty="0" err="1" smtClean="0">
                <a:latin typeface="Söhne"/>
                <a:ea typeface="Roboto" panose="02000000000000000000" pitchFamily="2" charset="0"/>
              </a:rPr>
              <a:t>chir</a:t>
            </a:r>
            <a:r>
              <a:rPr lang="fr-FR" dirty="0" smtClean="0">
                <a:latin typeface="Söhne"/>
                <a:ea typeface="Roboto" panose="02000000000000000000" pitchFamily="2" charset="0"/>
              </a:rPr>
              <a:t>)</a:t>
            </a:r>
            <a:endParaRPr lang="fr-FR" dirty="0">
              <a:latin typeface="Söhne"/>
              <a:ea typeface="Roboto" panose="02000000000000000000" pitchFamily="2" charset="0"/>
            </a:endParaRPr>
          </a:p>
          <a:p>
            <a:pPr marL="285750" indent="-285750" algn="just">
              <a:lnSpc>
                <a:spcPct val="200000"/>
              </a:lnSpc>
              <a:spcBef>
                <a:spcPts val="600"/>
              </a:spcBef>
              <a:buFont typeface="Arial" panose="020B0604020202020204" pitchFamily="34" charset="0"/>
              <a:buChar char="•"/>
            </a:pPr>
            <a:r>
              <a:rPr lang="fr-FR" b="1" i="0" dirty="0">
                <a:effectLst/>
                <a:latin typeface="Söhne"/>
                <a:ea typeface="Roboto" panose="02000000000000000000" pitchFamily="2" charset="0"/>
              </a:rPr>
              <a:t>Infection du site opératoire</a:t>
            </a:r>
            <a:r>
              <a:rPr lang="fr-FR" i="0" dirty="0">
                <a:effectLst/>
                <a:latin typeface="Söhne"/>
                <a:ea typeface="Roboto" panose="02000000000000000000" pitchFamily="2" charset="0"/>
              </a:rPr>
              <a:t> </a:t>
            </a:r>
            <a:r>
              <a:rPr lang="fr-FR" i="0" dirty="0" smtClean="0">
                <a:effectLst/>
                <a:latin typeface="Söhne"/>
                <a:ea typeface="Roboto" panose="02000000000000000000" pitchFamily="2" charset="0"/>
              </a:rPr>
              <a:t>(</a:t>
            </a:r>
            <a:r>
              <a:rPr lang="fr-FR" dirty="0" err="1" smtClean="0">
                <a:latin typeface="Söhne"/>
                <a:ea typeface="Roboto" panose="02000000000000000000" pitchFamily="2" charset="0"/>
              </a:rPr>
              <a:t>text</a:t>
            </a:r>
            <a:r>
              <a:rPr lang="fr-FR" dirty="0" smtClean="0">
                <a:latin typeface="Söhne"/>
                <a:ea typeface="Roboto" panose="02000000000000000000" pitchFamily="2" charset="0"/>
              </a:rPr>
              <a:t> </a:t>
            </a:r>
            <a:r>
              <a:rPr lang="fr-FR" dirty="0" err="1" smtClean="0">
                <a:latin typeface="Söhne"/>
                <a:ea typeface="Roboto" panose="02000000000000000000" pitchFamily="2" charset="0"/>
              </a:rPr>
              <a:t>mining</a:t>
            </a:r>
            <a:r>
              <a:rPr lang="fr-FR" i="0" dirty="0" smtClean="0">
                <a:effectLst/>
                <a:latin typeface="Söhne"/>
                <a:ea typeface="Roboto" panose="02000000000000000000" pitchFamily="2" charset="0"/>
              </a:rPr>
              <a:t> </a:t>
            </a:r>
            <a:r>
              <a:rPr lang="fr-FR" i="0" dirty="0">
                <a:effectLst/>
                <a:latin typeface="Söhne"/>
                <a:ea typeface="Roboto" panose="02000000000000000000" pitchFamily="2" charset="0"/>
              </a:rPr>
              <a:t>+ CIM-10 + actes CCAM)</a:t>
            </a:r>
          </a:p>
          <a:p>
            <a:pPr marL="742950" lvl="1" indent="-285750" algn="just">
              <a:lnSpc>
                <a:spcPct val="200000"/>
              </a:lnSpc>
              <a:spcBef>
                <a:spcPts val="600"/>
              </a:spcBef>
              <a:buFont typeface="Courier New" panose="02070309020205020404" pitchFamily="49" charset="0"/>
              <a:buChar char="o"/>
            </a:pPr>
            <a:r>
              <a:rPr lang="fr-FR" dirty="0">
                <a:latin typeface="Söhne"/>
                <a:ea typeface="Roboto" panose="02000000000000000000" pitchFamily="2" charset="0"/>
              </a:rPr>
              <a:t>Dans les 30 j		implant</a:t>
            </a:r>
          </a:p>
          <a:p>
            <a:pPr marL="742950" lvl="1" indent="-285750" algn="just">
              <a:lnSpc>
                <a:spcPct val="200000"/>
              </a:lnSpc>
              <a:spcBef>
                <a:spcPts val="600"/>
              </a:spcBef>
              <a:buFont typeface="Courier New" panose="02070309020205020404" pitchFamily="49" charset="0"/>
              <a:buChar char="o"/>
            </a:pPr>
            <a:r>
              <a:rPr lang="fr-FR" i="0" dirty="0">
                <a:effectLst/>
                <a:latin typeface="Söhne"/>
                <a:ea typeface="Roboto" panose="02000000000000000000" pitchFamily="2" charset="0"/>
              </a:rPr>
              <a:t>Dans les 365 j		 implant</a:t>
            </a:r>
          </a:p>
          <a:p>
            <a:pPr marL="285750" indent="-285750" algn="l">
              <a:lnSpc>
                <a:spcPct val="200000"/>
              </a:lnSpc>
              <a:spcBef>
                <a:spcPts val="600"/>
              </a:spcBef>
              <a:buFont typeface="Arial" panose="020B0604020202020204" pitchFamily="34" charset="0"/>
              <a:buChar char="•"/>
            </a:pPr>
            <a:endParaRPr lang="fr-FR" b="0" i="0" dirty="0">
              <a:effectLst/>
              <a:latin typeface="Söhne"/>
              <a:ea typeface="Roboto" panose="02000000000000000000" pitchFamily="2" charset="0"/>
            </a:endParaRPr>
          </a:p>
        </p:txBody>
      </p:sp>
      <p:pic>
        <p:nvPicPr>
          <p:cNvPr id="5" name="Elemento grafico 4" descr="Chiudi">
            <a:extLst>
              <a:ext uri="{FF2B5EF4-FFF2-40B4-BE49-F238E27FC236}">
                <a16:creationId xmlns:a16="http://schemas.microsoft.com/office/drawing/2014/main" id="{66C76A9D-994A-6B6D-E846-5C6DBDE1C6DE}"/>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657601" y="4704955"/>
            <a:ext cx="457200" cy="457200"/>
          </a:xfrm>
          <a:prstGeom prst="rect">
            <a:avLst/>
          </a:prstGeom>
        </p:spPr>
      </p:pic>
      <p:pic>
        <p:nvPicPr>
          <p:cNvPr id="7" name="Elemento grafico 6" descr="Segno di spunta">
            <a:extLst>
              <a:ext uri="{FF2B5EF4-FFF2-40B4-BE49-F238E27FC236}">
                <a16:creationId xmlns:a16="http://schemas.microsoft.com/office/drawing/2014/main" id="{11894F51-9761-5383-E705-8D3E073CA71E}"/>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3657601" y="5350111"/>
            <a:ext cx="457200" cy="457200"/>
          </a:xfrm>
          <a:prstGeom prst="rect">
            <a:avLst/>
          </a:prstGeom>
        </p:spPr>
      </p:pic>
    </p:spTree>
    <p:extLst>
      <p:ext uri="{BB962C8B-B14F-4D97-AF65-F5344CB8AC3E}">
        <p14:creationId xmlns:p14="http://schemas.microsoft.com/office/powerpoint/2010/main" val="240840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it-IT" dirty="0" err="1">
                <a:latin typeface="Roboto Medium" panose="02000000000000000000" pitchFamily="2" charset="0"/>
                <a:ea typeface="Roboto Medium" panose="02000000000000000000" pitchFamily="2" charset="0"/>
              </a:rPr>
              <a:t>Résultats</a:t>
            </a:r>
            <a:endParaRPr lang="it-IT" dirty="0">
              <a:latin typeface="Roboto Medium" panose="02000000000000000000" pitchFamily="2" charset="0"/>
              <a:ea typeface="Roboto Medium"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068415879"/>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llaDiTesto 2">
            <a:extLst>
              <a:ext uri="{FF2B5EF4-FFF2-40B4-BE49-F238E27FC236}">
                <a16:creationId xmlns:a16="http://schemas.microsoft.com/office/drawing/2014/main" id="{2AEFDD83-AB1A-64FA-9169-F59D787667DB}"/>
              </a:ext>
            </a:extLst>
          </p:cNvPr>
          <p:cNvSpPr txBox="1"/>
          <p:nvPr/>
        </p:nvSpPr>
        <p:spPr>
          <a:xfrm>
            <a:off x="534894" y="2235043"/>
            <a:ext cx="5750855" cy="50783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it-IT" b="1" dirty="0">
                <a:latin typeface="Söhne"/>
              </a:rPr>
              <a:t>Patients </a:t>
            </a:r>
            <a:r>
              <a:rPr lang="it-IT" b="1" dirty="0" smtClean="0">
                <a:latin typeface="Söhne"/>
              </a:rPr>
              <a:t>operés au rachis en 2020</a:t>
            </a:r>
            <a:r>
              <a:rPr lang="it-IT" dirty="0" smtClean="0">
                <a:latin typeface="Söhne"/>
              </a:rPr>
              <a:t>:   652 </a:t>
            </a:r>
            <a:endParaRPr lang="it-IT" dirty="0">
              <a:latin typeface="Söhne"/>
            </a:endParaRPr>
          </a:p>
          <a:p>
            <a:pPr marL="285750" indent="-285750">
              <a:lnSpc>
                <a:spcPct val="200000"/>
              </a:lnSpc>
              <a:buFont typeface="Arial" panose="020B0604020202020204" pitchFamily="34" charset="0"/>
              <a:buChar char="•"/>
            </a:pPr>
            <a:r>
              <a:rPr lang="fr-FR" b="1" dirty="0" smtClean="0">
                <a:latin typeface="Söhne"/>
              </a:rPr>
              <a:t>Infections</a:t>
            </a:r>
            <a:r>
              <a:rPr lang="it-IT" b="1" dirty="0" smtClean="0">
                <a:latin typeface="Söhne"/>
              </a:rPr>
              <a:t> </a:t>
            </a:r>
            <a:r>
              <a:rPr lang="it-IT" b="1" dirty="0">
                <a:latin typeface="Söhne"/>
              </a:rPr>
              <a:t>: </a:t>
            </a:r>
            <a:r>
              <a:rPr lang="it-IT" dirty="0">
                <a:latin typeface="Söhne"/>
              </a:rPr>
              <a:t>79 </a:t>
            </a:r>
            <a:r>
              <a:rPr lang="it-IT" dirty="0" smtClean="0">
                <a:latin typeface="Söhne"/>
              </a:rPr>
              <a:t>ISO retrouvées, </a:t>
            </a:r>
            <a:r>
              <a:rPr lang="it-IT" dirty="0">
                <a:latin typeface="Söhne"/>
              </a:rPr>
              <a:t>dont 77 </a:t>
            </a:r>
            <a:r>
              <a:rPr lang="it-IT" dirty="0" smtClean="0">
                <a:latin typeface="Söhne"/>
              </a:rPr>
              <a:t>pertinent</a:t>
            </a:r>
            <a:endParaRPr lang="it-IT" dirty="0">
              <a:latin typeface="Söhne"/>
            </a:endParaRPr>
          </a:p>
          <a:p>
            <a:pPr marL="285750" indent="-285750">
              <a:lnSpc>
                <a:spcPct val="200000"/>
              </a:lnSpc>
              <a:buFont typeface="Arial" panose="020B0604020202020204" pitchFamily="34" charset="0"/>
              <a:buChar char="•"/>
            </a:pPr>
            <a:r>
              <a:rPr lang="fr-FR" b="1" dirty="0" smtClean="0">
                <a:latin typeface="Söhne"/>
              </a:rPr>
              <a:t>Prévalence</a:t>
            </a:r>
            <a:r>
              <a:rPr lang="it-IT" dirty="0" smtClean="0">
                <a:latin typeface="Söhne"/>
              </a:rPr>
              <a:t> </a:t>
            </a:r>
            <a:r>
              <a:rPr lang="it-IT" b="1" dirty="0">
                <a:latin typeface="Söhne"/>
              </a:rPr>
              <a:t>ISO</a:t>
            </a:r>
            <a:r>
              <a:rPr lang="it-IT" dirty="0">
                <a:latin typeface="Söhne"/>
              </a:rPr>
              <a:t> : ~12.1%</a:t>
            </a:r>
          </a:p>
          <a:p>
            <a:pPr marL="285750" indent="-285750">
              <a:lnSpc>
                <a:spcPct val="200000"/>
              </a:lnSpc>
              <a:buFont typeface="Arial" panose="020B0604020202020204" pitchFamily="34" charset="0"/>
              <a:buChar char="•"/>
            </a:pPr>
            <a:r>
              <a:rPr lang="fr-FR" b="1" i="0" dirty="0">
                <a:effectLst/>
                <a:latin typeface="Söhne"/>
              </a:rPr>
              <a:t>Temps moyen </a:t>
            </a:r>
            <a:r>
              <a:rPr lang="fr-FR" b="0" i="0" dirty="0">
                <a:effectLst/>
                <a:latin typeface="Söhne"/>
              </a:rPr>
              <a:t>via EDSaN Consult : 5,75 minutes</a:t>
            </a:r>
          </a:p>
          <a:p>
            <a:pPr marL="285750" indent="-285750">
              <a:lnSpc>
                <a:spcPct val="200000"/>
              </a:lnSpc>
              <a:buFont typeface="Arial" panose="020B0604020202020204" pitchFamily="34" charset="0"/>
              <a:buChar char="•"/>
            </a:pPr>
            <a:r>
              <a:rPr lang="fr-FR" b="1" dirty="0">
                <a:latin typeface="Söhne"/>
              </a:rPr>
              <a:t>Economies</a:t>
            </a:r>
            <a:r>
              <a:rPr lang="fr-FR" dirty="0">
                <a:latin typeface="Söhne"/>
              </a:rPr>
              <a:t> potentielles:</a:t>
            </a:r>
          </a:p>
          <a:p>
            <a:pPr marL="742950" lvl="1" indent="-285750">
              <a:lnSpc>
                <a:spcPct val="200000"/>
              </a:lnSpc>
              <a:buFont typeface="Courier New" panose="02070309020205020404" pitchFamily="49" charset="0"/>
              <a:buChar char="o"/>
            </a:pPr>
            <a:r>
              <a:rPr lang="fr-FR" b="0" i="0" dirty="0">
                <a:effectLst/>
                <a:latin typeface="Söhne"/>
              </a:rPr>
              <a:t> 	            </a:t>
            </a:r>
            <a:r>
              <a:rPr lang="fr-FR" b="0" i="0" dirty="0" smtClean="0">
                <a:effectLst/>
                <a:latin typeface="Söhne"/>
              </a:rPr>
              <a:t>~ 63.5h </a:t>
            </a:r>
            <a:r>
              <a:rPr lang="fr-FR" b="0" i="0" dirty="0">
                <a:effectLst/>
                <a:latin typeface="Söhne"/>
              </a:rPr>
              <a:t>/ an / infirmier</a:t>
            </a:r>
          </a:p>
          <a:p>
            <a:pPr marL="742950" lvl="1" indent="-285750">
              <a:lnSpc>
                <a:spcPct val="200000"/>
              </a:lnSpc>
              <a:buFont typeface="Courier New" panose="02070309020205020404" pitchFamily="49" charset="0"/>
              <a:buChar char="o"/>
            </a:pPr>
            <a:r>
              <a:rPr lang="fr-FR" dirty="0">
                <a:latin typeface="Söhne"/>
              </a:rPr>
              <a:t> 	            </a:t>
            </a:r>
            <a:r>
              <a:rPr lang="fr-FR" dirty="0" smtClean="0">
                <a:latin typeface="Söhne"/>
              </a:rPr>
              <a:t>~ 2090</a:t>
            </a:r>
            <a:r>
              <a:rPr lang="fr-FR" dirty="0">
                <a:latin typeface="Söhne"/>
              </a:rPr>
              <a:t>€ / an / infirmier</a:t>
            </a:r>
            <a:endParaRPr lang="fr-FR" b="0" i="0" dirty="0">
              <a:effectLst/>
              <a:latin typeface="Söhne"/>
            </a:endParaRPr>
          </a:p>
          <a:p>
            <a:pPr marL="742950" lvl="1" indent="-285750">
              <a:lnSpc>
                <a:spcPct val="200000"/>
              </a:lnSpc>
              <a:buFont typeface="Arial" panose="020B0604020202020204" pitchFamily="34" charset="0"/>
              <a:buChar char="•"/>
            </a:pPr>
            <a:endParaRPr lang="fr-FR" b="0" i="0" dirty="0">
              <a:effectLst/>
              <a:latin typeface="Söhne"/>
            </a:endParaRPr>
          </a:p>
          <a:p>
            <a:pPr>
              <a:lnSpc>
                <a:spcPct val="200000"/>
              </a:lnSpc>
            </a:pPr>
            <a:endParaRPr lang="it-IT" dirty="0">
              <a:latin typeface="Söhne"/>
            </a:endParaRPr>
          </a:p>
        </p:txBody>
      </p:sp>
      <p:graphicFrame>
        <p:nvGraphicFramePr>
          <p:cNvPr id="5" name="Tabella 4">
            <a:extLst>
              <a:ext uri="{FF2B5EF4-FFF2-40B4-BE49-F238E27FC236}">
                <a16:creationId xmlns:a16="http://schemas.microsoft.com/office/drawing/2014/main" id="{B16F54BD-FCBF-B9E5-052D-CAD39916BFFC}"/>
              </a:ext>
            </a:extLst>
          </p:cNvPr>
          <p:cNvGraphicFramePr>
            <a:graphicFrameLocks noGrp="1"/>
          </p:cNvGraphicFramePr>
          <p:nvPr>
            <p:extLst>
              <p:ext uri="{D42A27DB-BD31-4B8C-83A1-F6EECF244321}">
                <p14:modId xmlns:p14="http://schemas.microsoft.com/office/powerpoint/2010/main" val="894919427"/>
              </p:ext>
            </p:extLst>
          </p:nvPr>
        </p:nvGraphicFramePr>
        <p:xfrm>
          <a:off x="6376147" y="1690688"/>
          <a:ext cx="5396753" cy="4439088"/>
        </p:xfrm>
        <a:graphic>
          <a:graphicData uri="http://schemas.openxmlformats.org/drawingml/2006/table">
            <a:tbl>
              <a:tblPr firstRow="1" firstCol="1" bandRow="1" bandCol="1">
                <a:tableStyleId>{5C22544A-7EE6-4342-B048-85BDC9FD1C3A}</a:tableStyleId>
              </a:tblPr>
              <a:tblGrid>
                <a:gridCol w="2939307">
                  <a:extLst>
                    <a:ext uri="{9D8B030D-6E8A-4147-A177-3AD203B41FA5}">
                      <a16:colId xmlns:a16="http://schemas.microsoft.com/office/drawing/2014/main" val="3666467770"/>
                    </a:ext>
                  </a:extLst>
                </a:gridCol>
                <a:gridCol w="1078587">
                  <a:extLst>
                    <a:ext uri="{9D8B030D-6E8A-4147-A177-3AD203B41FA5}">
                      <a16:colId xmlns:a16="http://schemas.microsoft.com/office/drawing/2014/main" val="490321015"/>
                    </a:ext>
                  </a:extLst>
                </a:gridCol>
                <a:gridCol w="1378859">
                  <a:extLst>
                    <a:ext uri="{9D8B030D-6E8A-4147-A177-3AD203B41FA5}">
                      <a16:colId xmlns:a16="http://schemas.microsoft.com/office/drawing/2014/main" val="41071992"/>
                    </a:ext>
                  </a:extLst>
                </a:gridCol>
              </a:tblGrid>
              <a:tr h="554886">
                <a:tc>
                  <a:txBody>
                    <a:bodyPr/>
                    <a:lstStyle/>
                    <a:p>
                      <a:pPr algn="just">
                        <a:lnSpc>
                          <a:spcPct val="100000"/>
                        </a:lnSpc>
                        <a:spcBef>
                          <a:spcPts val="0"/>
                        </a:spcBef>
                        <a:spcAft>
                          <a:spcPts val="0"/>
                        </a:spcAft>
                      </a:pP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solidFill>
                      <a:schemeClr val="bg1"/>
                    </a:solidFill>
                  </a:tcPr>
                </a:tc>
                <a:tc>
                  <a:txBody>
                    <a:bodyPr/>
                    <a:lstStyle/>
                    <a:p>
                      <a:pPr algn="ctr">
                        <a:lnSpc>
                          <a:spcPct val="100000"/>
                        </a:lnSpc>
                        <a:spcBef>
                          <a:spcPts val="0"/>
                        </a:spcBef>
                        <a:spcAft>
                          <a:spcPts val="0"/>
                        </a:spcAft>
                      </a:pPr>
                      <a:r>
                        <a:rPr lang="en-US" sz="1400" b="1" u="none">
                          <a:effectLst/>
                        </a:rPr>
                        <a:t>Estimate</a:t>
                      </a:r>
                      <a:endParaRPr lang="it-IT" sz="1600" b="1"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95% CI</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1784357947"/>
                  </a:ext>
                </a:extLst>
              </a:tr>
              <a:tr h="554886">
                <a:tc>
                  <a:txBody>
                    <a:bodyPr/>
                    <a:lstStyle/>
                    <a:p>
                      <a:pPr algn="l">
                        <a:lnSpc>
                          <a:spcPct val="100000"/>
                        </a:lnSpc>
                        <a:spcBef>
                          <a:spcPts val="0"/>
                        </a:spcBef>
                        <a:spcAft>
                          <a:spcPts val="0"/>
                        </a:spcAft>
                      </a:pPr>
                      <a:r>
                        <a:rPr lang="en-US" sz="1400" u="none" dirty="0" err="1">
                          <a:effectLst/>
                        </a:rPr>
                        <a:t>Sénsibilité</a:t>
                      </a:r>
                      <a:r>
                        <a:rPr lang="en-US" sz="1400" u="none" dirty="0">
                          <a:effectLst/>
                        </a:rPr>
                        <a:t> </a:t>
                      </a:r>
                      <a:r>
                        <a:rPr lang="en-US" sz="1400" u="none" dirty="0" smtClean="0">
                          <a:effectLst/>
                        </a:rPr>
                        <a:t>(rappel)</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dirty="0">
                          <a:effectLst/>
                        </a:rPr>
                        <a:t>0.82</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dirty="0">
                          <a:effectLst/>
                        </a:rPr>
                        <a:t>0.68, 0.92</a:t>
                      </a:r>
                      <a:endParaRPr lang="it-IT" sz="1600" b="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3799900218"/>
                  </a:ext>
                </a:extLst>
              </a:tr>
              <a:tr h="554886">
                <a:tc>
                  <a:txBody>
                    <a:bodyPr/>
                    <a:lstStyle/>
                    <a:p>
                      <a:pPr algn="l">
                        <a:lnSpc>
                          <a:spcPct val="100000"/>
                        </a:lnSpc>
                        <a:spcBef>
                          <a:spcPts val="0"/>
                        </a:spcBef>
                        <a:spcAft>
                          <a:spcPts val="0"/>
                        </a:spcAft>
                      </a:pPr>
                      <a:r>
                        <a:rPr lang="en-US" sz="1400" u="none" dirty="0" err="1">
                          <a:effectLst/>
                        </a:rPr>
                        <a:t>Spécificité</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1" u="none" dirty="0">
                          <a:effectLst/>
                        </a:rPr>
                        <a:t>0.98</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0.95, 0.99</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73201112"/>
                  </a:ext>
                </a:extLst>
              </a:tr>
              <a:tr h="554886">
                <a:tc>
                  <a:txBody>
                    <a:bodyPr/>
                    <a:lstStyle/>
                    <a:p>
                      <a:pPr algn="l">
                        <a:lnSpc>
                          <a:spcPct val="100000"/>
                        </a:lnSpc>
                        <a:spcBef>
                          <a:spcPts val="0"/>
                        </a:spcBef>
                        <a:spcAft>
                          <a:spcPts val="0"/>
                        </a:spcAft>
                      </a:pPr>
                      <a:r>
                        <a:rPr lang="en-US" sz="1400" u="none" dirty="0">
                          <a:effectLst/>
                        </a:rPr>
                        <a:t>PPV (</a:t>
                      </a:r>
                      <a:r>
                        <a:rPr lang="en-US" sz="1400" u="none" dirty="0" err="1" smtClean="0">
                          <a:effectLst/>
                        </a:rPr>
                        <a:t>précision</a:t>
                      </a:r>
                      <a:r>
                        <a:rPr lang="en-US" sz="1400" u="none" dirty="0">
                          <a:effectLst/>
                        </a:rPr>
                        <a:t>)</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a:effectLst/>
                        </a:rPr>
                        <a:t>0.86</a:t>
                      </a:r>
                      <a:endParaRPr lang="it-IT" sz="1600" b="1"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0.72, 0.95</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941258339"/>
                  </a:ext>
                </a:extLst>
              </a:tr>
              <a:tr h="554886">
                <a:tc>
                  <a:txBody>
                    <a:bodyPr/>
                    <a:lstStyle/>
                    <a:p>
                      <a:pPr algn="l">
                        <a:lnSpc>
                          <a:spcPct val="100000"/>
                        </a:lnSpc>
                        <a:spcBef>
                          <a:spcPts val="0"/>
                        </a:spcBef>
                        <a:spcAft>
                          <a:spcPts val="0"/>
                        </a:spcAft>
                      </a:pPr>
                      <a:r>
                        <a:rPr lang="en-US" sz="1400" u="none" dirty="0">
                          <a:effectLst/>
                        </a:rPr>
                        <a:t>NPV</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1" u="none" dirty="0">
                          <a:effectLst/>
                        </a:rPr>
                        <a:t>0.97</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a:effectLst/>
                        </a:rPr>
                        <a:t>0.94, 0.99</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1290148494"/>
                  </a:ext>
                </a:extLst>
              </a:tr>
              <a:tr h="554886">
                <a:tc>
                  <a:txBody>
                    <a:bodyPr/>
                    <a:lstStyle/>
                    <a:p>
                      <a:pPr algn="l">
                        <a:lnSpc>
                          <a:spcPct val="100000"/>
                        </a:lnSpc>
                        <a:spcBef>
                          <a:spcPts val="0"/>
                        </a:spcBef>
                        <a:spcAft>
                          <a:spcPts val="0"/>
                        </a:spcAft>
                      </a:pPr>
                      <a:r>
                        <a:rPr lang="en-US" sz="1400" u="none" dirty="0">
                          <a:effectLst/>
                        </a:rPr>
                        <a:t>Proportion </a:t>
                      </a:r>
                      <a:r>
                        <a:rPr lang="en-US" sz="1400" u="none" dirty="0" err="1">
                          <a:effectLst/>
                        </a:rPr>
                        <a:t>correctement</a:t>
                      </a:r>
                      <a:r>
                        <a:rPr lang="en-US" sz="1400" u="none" dirty="0">
                          <a:effectLst/>
                        </a:rPr>
                        <a:t> </a:t>
                      </a:r>
                      <a:r>
                        <a:rPr lang="en-US" sz="1400" u="none" dirty="0" err="1">
                          <a:effectLst/>
                        </a:rPr>
                        <a:t>classé</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1" u="none" dirty="0">
                          <a:effectLst/>
                        </a:rPr>
                        <a:t>0.95</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0" u="none" dirty="0">
                          <a:effectLst/>
                        </a:rPr>
                        <a:t>0.92, 0.97</a:t>
                      </a:r>
                      <a:endParaRPr lang="it-IT" sz="1600" b="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4158317698"/>
                  </a:ext>
                </a:extLst>
              </a:tr>
              <a:tr h="554886">
                <a:tc>
                  <a:txBody>
                    <a:bodyPr/>
                    <a:lstStyle/>
                    <a:p>
                      <a:pPr algn="l">
                        <a:lnSpc>
                          <a:spcPct val="100000"/>
                        </a:lnSpc>
                        <a:spcBef>
                          <a:spcPts val="0"/>
                        </a:spcBef>
                        <a:spcAft>
                          <a:spcPts val="0"/>
                        </a:spcAft>
                      </a:pPr>
                      <a:r>
                        <a:rPr lang="en-US" sz="1400" u="none" dirty="0">
                          <a:effectLst/>
                        </a:rPr>
                        <a:t>F1-score</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dirty="0">
                          <a:effectLst/>
                        </a:rPr>
                        <a:t>0.841</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0" u="none">
                          <a:effectLst/>
                        </a:rPr>
                        <a:t> </a:t>
                      </a:r>
                      <a:endParaRPr lang="it-IT" sz="1600" b="0" u="none">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27454919"/>
                  </a:ext>
                </a:extLst>
              </a:tr>
              <a:tr h="554886">
                <a:tc>
                  <a:txBody>
                    <a:bodyPr/>
                    <a:lstStyle/>
                    <a:p>
                      <a:pPr algn="l">
                        <a:lnSpc>
                          <a:spcPct val="100000"/>
                        </a:lnSpc>
                        <a:spcBef>
                          <a:spcPts val="0"/>
                        </a:spcBef>
                        <a:spcAft>
                          <a:spcPts val="0"/>
                        </a:spcAft>
                      </a:pPr>
                      <a:r>
                        <a:rPr lang="en-US" sz="1400" u="none" dirty="0">
                          <a:effectLst/>
                        </a:rPr>
                        <a:t>Matthews coefficient correlation</a:t>
                      </a:r>
                      <a:endParaRPr lang="it-IT" sz="160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u="none" dirty="0">
                          <a:effectLst/>
                        </a:rPr>
                        <a:t>0.814</a:t>
                      </a:r>
                      <a:endParaRPr lang="it-IT" sz="1600" b="1"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b="0" u="none" dirty="0">
                          <a:effectLst/>
                        </a:rPr>
                        <a:t> </a:t>
                      </a:r>
                      <a:endParaRPr lang="it-IT" sz="1600" b="0" u="none"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99495683"/>
                  </a:ext>
                </a:extLst>
              </a:tr>
            </a:tbl>
          </a:graphicData>
        </a:graphic>
      </p:graphicFrame>
      <p:pic>
        <p:nvPicPr>
          <p:cNvPr id="6" name="Segnaposto contenuto 4" descr="Cronometro">
            <a:extLst>
              <a:ext uri="{FF2B5EF4-FFF2-40B4-BE49-F238E27FC236}">
                <a16:creationId xmlns:a16="http://schemas.microsoft.com/office/drawing/2014/main" id="{95D30E8B-AA74-FFCA-3762-34B1E6D4F00D}"/>
              </a:ext>
            </a:extLst>
          </p:cNvPr>
          <p:cNvPicPr>
            <a:picLocks noGrp="1" noChangeAspect="1"/>
          </p:cNvPicPr>
          <p:nvPr>
            <p:ph idx="1"/>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468564" y="5061131"/>
            <a:ext cx="565317" cy="565317"/>
          </a:xfrm>
        </p:spPr>
      </p:pic>
      <p:pic>
        <p:nvPicPr>
          <p:cNvPr id="9" name="Elemento grafico 8" descr="Monete">
            <a:extLst>
              <a:ext uri="{FF2B5EF4-FFF2-40B4-BE49-F238E27FC236}">
                <a16:creationId xmlns:a16="http://schemas.microsoft.com/office/drawing/2014/main" id="{78959A47-9BAE-E285-1ACA-4755AD5ADC4E}"/>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471906" y="5626448"/>
            <a:ext cx="561975" cy="561975"/>
          </a:xfrm>
          <a:prstGeom prst="rect">
            <a:avLst/>
          </a:prstGeom>
        </p:spPr>
      </p:pic>
    </p:spTree>
    <p:extLst>
      <p:ext uri="{BB962C8B-B14F-4D97-AF65-F5344CB8AC3E}">
        <p14:creationId xmlns:p14="http://schemas.microsoft.com/office/powerpoint/2010/main" val="310243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fr-BE" dirty="0">
                <a:latin typeface="Roboto Medium" panose="02000000000000000000" pitchFamily="2" charset="0"/>
                <a:ea typeface="Roboto Medium" panose="02000000000000000000" pitchFamily="2" charset="0"/>
              </a:rPr>
              <a:t>Discussion</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164143607"/>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32B2D0C5-0221-3503-1339-31CCA6F75F2D}"/>
              </a:ext>
            </a:extLst>
          </p:cNvPr>
          <p:cNvSpPr txBox="1"/>
          <p:nvPr/>
        </p:nvSpPr>
        <p:spPr>
          <a:xfrm>
            <a:off x="534894" y="1828643"/>
            <a:ext cx="5561106" cy="4801314"/>
          </a:xfrm>
          <a:prstGeom prst="rect">
            <a:avLst/>
          </a:prstGeom>
          <a:noFill/>
        </p:spPr>
        <p:txBody>
          <a:bodyPr wrap="square">
            <a:spAutoFit/>
          </a:bodyPr>
          <a:lstStyle/>
          <a:p>
            <a:pPr algn="l">
              <a:lnSpc>
                <a:spcPct val="150000"/>
              </a:lnSpc>
            </a:pPr>
            <a:r>
              <a:rPr lang="fr-FR" sz="2000" b="1" i="0" dirty="0">
                <a:effectLst/>
                <a:latin typeface="Söhne"/>
              </a:rPr>
              <a:t>Points Forts</a:t>
            </a:r>
          </a:p>
          <a:p>
            <a:pPr marL="285750" indent="-285750" algn="l">
              <a:lnSpc>
                <a:spcPct val="150000"/>
              </a:lnSpc>
              <a:buFont typeface="Arial" panose="020B0604020202020204" pitchFamily="34" charset="0"/>
              <a:buChar char="•"/>
            </a:pPr>
            <a:r>
              <a:rPr lang="fr-FR" i="0" dirty="0">
                <a:effectLst/>
                <a:latin typeface="Söhne"/>
              </a:rPr>
              <a:t>Bonne performance globale</a:t>
            </a:r>
          </a:p>
          <a:p>
            <a:pPr marL="285750" indent="-285750" algn="l">
              <a:lnSpc>
                <a:spcPct val="150000"/>
              </a:lnSpc>
              <a:buFont typeface="Arial" panose="020B0604020202020204" pitchFamily="34" charset="0"/>
              <a:buChar char="•"/>
            </a:pPr>
            <a:r>
              <a:rPr lang="fr-FR" b="1" i="0" dirty="0">
                <a:effectLst/>
                <a:latin typeface="Söhne"/>
              </a:rPr>
              <a:t> 	</a:t>
            </a:r>
            <a:r>
              <a:rPr lang="fr-FR" b="1" i="0" dirty="0" smtClean="0">
                <a:effectLst/>
                <a:latin typeface="Söhne"/>
              </a:rPr>
              <a:t>- </a:t>
            </a:r>
            <a:r>
              <a:rPr lang="fr-FR" b="0" i="0" dirty="0" smtClean="0">
                <a:effectLst/>
                <a:latin typeface="Söhne"/>
              </a:rPr>
              <a:t>64,5</a:t>
            </a:r>
            <a:r>
              <a:rPr lang="fr-FR" b="0" i="0" dirty="0">
                <a:effectLst/>
                <a:latin typeface="Söhne"/>
              </a:rPr>
              <a:t>% 		</a:t>
            </a:r>
          </a:p>
          <a:p>
            <a:pPr marL="285750" indent="-285750" algn="l">
              <a:lnSpc>
                <a:spcPct val="150000"/>
              </a:lnSpc>
              <a:buFont typeface="Arial" panose="020B0604020202020204" pitchFamily="34" charset="0"/>
              <a:buChar char="•"/>
            </a:pPr>
            <a:r>
              <a:rPr lang="fr-FR" b="0" i="0" dirty="0">
                <a:effectLst/>
                <a:latin typeface="Söhne"/>
              </a:rPr>
              <a:t>	</a:t>
            </a:r>
            <a:r>
              <a:rPr lang="fr-FR" b="1" i="0" dirty="0" smtClean="0">
                <a:effectLst/>
                <a:latin typeface="Söhne"/>
              </a:rPr>
              <a:t>- </a:t>
            </a:r>
            <a:r>
              <a:rPr lang="fr-FR" b="0" i="0" dirty="0" smtClean="0">
                <a:effectLst/>
                <a:latin typeface="Söhne"/>
              </a:rPr>
              <a:t>2090</a:t>
            </a:r>
            <a:r>
              <a:rPr lang="fr-FR" b="0" i="0" dirty="0">
                <a:effectLst/>
                <a:latin typeface="Söhne"/>
              </a:rPr>
              <a:t>€ / an / infirmier dédié</a:t>
            </a:r>
          </a:p>
          <a:p>
            <a:pPr marL="285750" indent="-285750" algn="l">
              <a:lnSpc>
                <a:spcPct val="150000"/>
              </a:lnSpc>
              <a:buFont typeface="Arial" panose="020B0604020202020204" pitchFamily="34" charset="0"/>
              <a:buChar char="•"/>
            </a:pPr>
            <a:r>
              <a:rPr lang="fr-FR" b="0" i="0" dirty="0">
                <a:effectLst/>
                <a:latin typeface="Söhne"/>
              </a:rPr>
              <a:t>Surveillance élargie à toutes les UM</a:t>
            </a:r>
          </a:p>
          <a:p>
            <a:pPr marL="285750" indent="-285750">
              <a:lnSpc>
                <a:spcPct val="150000"/>
              </a:lnSpc>
              <a:buFont typeface="Arial" panose="020B0604020202020204" pitchFamily="34" charset="0"/>
              <a:buChar char="•"/>
            </a:pPr>
            <a:r>
              <a:rPr lang="fr-FR" b="0" i="0" dirty="0">
                <a:effectLst/>
                <a:latin typeface="Söhne"/>
              </a:rPr>
              <a:t>Facilement adaptable à d’autres contextes</a:t>
            </a:r>
          </a:p>
          <a:p>
            <a:pPr marL="285750" indent="-285750">
              <a:lnSpc>
                <a:spcPct val="150000"/>
              </a:lnSpc>
              <a:buFont typeface="Arial" panose="020B0604020202020204" pitchFamily="34" charset="0"/>
              <a:buChar char="•"/>
            </a:pPr>
            <a:r>
              <a:rPr lang="fr-FR" sz="2000" b="1" dirty="0">
                <a:latin typeface="Söhne"/>
              </a:rPr>
              <a:t>↑</a:t>
            </a:r>
            <a:r>
              <a:rPr lang="fr-FR" dirty="0">
                <a:latin typeface="Söhne"/>
              </a:rPr>
              <a:t> </a:t>
            </a:r>
            <a:r>
              <a:rPr lang="fr-FR" dirty="0" err="1">
                <a:latin typeface="Söhne"/>
              </a:rPr>
              <a:t>QoL</a:t>
            </a:r>
            <a:r>
              <a:rPr lang="fr-FR" dirty="0">
                <a:latin typeface="Söhne"/>
              </a:rPr>
              <a:t> : </a:t>
            </a:r>
            <a:endParaRPr lang="fr-FR" dirty="0" smtClean="0">
              <a:latin typeface="Söhne"/>
            </a:endParaRPr>
          </a:p>
          <a:p>
            <a:pPr marL="742950" lvl="1" indent="-285750">
              <a:lnSpc>
                <a:spcPct val="150000"/>
              </a:lnSpc>
              <a:buFont typeface="Courier New" panose="02070309020205020404" pitchFamily="49" charset="0"/>
              <a:buChar char="o"/>
            </a:pPr>
            <a:r>
              <a:rPr lang="fr-FR" dirty="0" smtClean="0">
                <a:latin typeface="Söhne"/>
              </a:rPr>
              <a:t>NO déplacement</a:t>
            </a:r>
          </a:p>
          <a:p>
            <a:pPr marL="742950" lvl="1" indent="-285750">
              <a:lnSpc>
                <a:spcPct val="150000"/>
              </a:lnSpc>
              <a:buFont typeface="Courier New" panose="02070309020205020404" pitchFamily="49" charset="0"/>
              <a:buChar char="o"/>
            </a:pPr>
            <a:r>
              <a:rPr lang="fr-FR" dirty="0" smtClean="0">
                <a:latin typeface="Söhne"/>
              </a:rPr>
              <a:t>NO dépendance </a:t>
            </a:r>
            <a:r>
              <a:rPr lang="fr-FR" dirty="0">
                <a:latin typeface="Söhne"/>
              </a:rPr>
              <a:t>des </a:t>
            </a:r>
            <a:r>
              <a:rPr lang="fr-FR" dirty="0" smtClean="0">
                <a:latin typeface="Söhne"/>
              </a:rPr>
              <a:t>autres</a:t>
            </a:r>
          </a:p>
          <a:p>
            <a:pPr marL="285750" indent="-285750">
              <a:lnSpc>
                <a:spcPct val="150000"/>
              </a:lnSpc>
              <a:buFont typeface="Arial" panose="020B0604020202020204" pitchFamily="34" charset="0"/>
              <a:buChar char="•"/>
            </a:pPr>
            <a:r>
              <a:rPr lang="fr-FR" sz="2000" b="1" dirty="0" smtClean="0">
                <a:latin typeface="Söhne"/>
              </a:rPr>
              <a:t>↑</a:t>
            </a:r>
            <a:r>
              <a:rPr lang="fr-FR" dirty="0" smtClean="0">
                <a:latin typeface="Söhne"/>
              </a:rPr>
              <a:t> </a:t>
            </a:r>
            <a:r>
              <a:rPr lang="fr-FR" dirty="0">
                <a:latin typeface="Söhne"/>
              </a:rPr>
              <a:t>transparence </a:t>
            </a:r>
            <a:endParaRPr lang="fr-FR" dirty="0" smtClean="0">
              <a:latin typeface="Söhne"/>
            </a:endParaRPr>
          </a:p>
          <a:p>
            <a:pPr marL="285750" indent="-285750">
              <a:lnSpc>
                <a:spcPct val="150000"/>
              </a:lnSpc>
              <a:buFont typeface="Arial" panose="020B0604020202020204" pitchFamily="34" charset="0"/>
              <a:buChar char="•"/>
            </a:pPr>
            <a:endParaRPr lang="fr-FR" b="0" i="0" dirty="0">
              <a:effectLst/>
              <a:latin typeface="Söhne"/>
            </a:endParaRPr>
          </a:p>
        </p:txBody>
      </p:sp>
      <p:pic>
        <p:nvPicPr>
          <p:cNvPr id="4" name="Segnaposto contenuto 4" descr="Cronometro">
            <a:extLst>
              <a:ext uri="{FF2B5EF4-FFF2-40B4-BE49-F238E27FC236}">
                <a16:creationId xmlns:a16="http://schemas.microsoft.com/office/drawing/2014/main" id="{FE214D64-E35E-7A00-825B-C25774E8B461}"/>
              </a:ext>
            </a:extLst>
          </p:cNvPr>
          <p:cNvPicPr>
            <a:picLocks noGrp="1" noChangeAspect="1"/>
          </p:cNvPicPr>
          <p:nvPr>
            <p:ph idx="1"/>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99834" y="2743277"/>
            <a:ext cx="469900" cy="469900"/>
          </a:xfrm>
        </p:spPr>
      </p:pic>
      <p:pic>
        <p:nvPicPr>
          <p:cNvPr id="6" name="Elemento grafico 5" descr="Monete">
            <a:extLst>
              <a:ext uri="{FF2B5EF4-FFF2-40B4-BE49-F238E27FC236}">
                <a16:creationId xmlns:a16="http://schemas.microsoft.com/office/drawing/2014/main" id="{6D761A88-E484-5200-754C-E0EFEEC00209}"/>
              </a:ext>
            </a:extLst>
          </p:cNvPr>
          <p:cNvPicPr>
            <a:picLocks noChangeAspect="1"/>
          </p:cNvPicPr>
          <p:nvPr/>
        </p:nvPicPr>
        <p:blipFill>
          <a:blip r:embed="rId10" cstate="hq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899834" y="3164128"/>
            <a:ext cx="469900" cy="469900"/>
          </a:xfrm>
          <a:prstGeom prst="rect">
            <a:avLst/>
          </a:prstGeom>
        </p:spPr>
      </p:pic>
      <p:sp>
        <p:nvSpPr>
          <p:cNvPr id="9" name="CasellaDiTesto 8">
            <a:extLst>
              <a:ext uri="{FF2B5EF4-FFF2-40B4-BE49-F238E27FC236}">
                <a16:creationId xmlns:a16="http://schemas.microsoft.com/office/drawing/2014/main" id="{A2E1F166-4AA8-DE4D-3E51-E0106A52DA53}"/>
              </a:ext>
            </a:extLst>
          </p:cNvPr>
          <p:cNvSpPr txBox="1"/>
          <p:nvPr/>
        </p:nvSpPr>
        <p:spPr>
          <a:xfrm>
            <a:off x="5758329" y="1583196"/>
            <a:ext cx="6130365" cy="3631763"/>
          </a:xfrm>
          <a:prstGeom prst="rect">
            <a:avLst/>
          </a:prstGeom>
          <a:noFill/>
        </p:spPr>
        <p:txBody>
          <a:bodyPr wrap="square">
            <a:spAutoFit/>
          </a:bodyPr>
          <a:lstStyle/>
          <a:p>
            <a:pPr algn="l">
              <a:lnSpc>
                <a:spcPct val="250000"/>
              </a:lnSpc>
            </a:pPr>
            <a:r>
              <a:rPr lang="fr-FR" sz="2000" b="1" i="0" dirty="0">
                <a:effectLst/>
                <a:latin typeface="Söhne"/>
              </a:rPr>
              <a:t>Limitations</a:t>
            </a:r>
            <a:endParaRPr lang="fr-FR" b="1" i="0" dirty="0">
              <a:effectLst/>
              <a:latin typeface="Söhne"/>
            </a:endParaRPr>
          </a:p>
          <a:p>
            <a:pPr marL="285750" indent="-285750" algn="l">
              <a:lnSpc>
                <a:spcPct val="250000"/>
              </a:lnSpc>
              <a:buFont typeface="Arial" panose="020B0604020202020204" pitchFamily="34" charset="0"/>
              <a:buChar char="•"/>
            </a:pPr>
            <a:r>
              <a:rPr lang="fr-FR" dirty="0">
                <a:latin typeface="Söhne"/>
              </a:rPr>
              <a:t>T</a:t>
            </a:r>
            <a:r>
              <a:rPr lang="fr-FR" b="0" i="0" dirty="0" smtClean="0">
                <a:effectLst/>
                <a:latin typeface="Söhne"/>
              </a:rPr>
              <a:t>erminologie </a:t>
            </a:r>
            <a:r>
              <a:rPr lang="fr-FR" b="0" i="0" dirty="0">
                <a:effectLst/>
                <a:latin typeface="Söhne"/>
              </a:rPr>
              <a:t>clinique vague </a:t>
            </a:r>
            <a:r>
              <a:rPr lang="fr-FR" b="0" i="0" dirty="0">
                <a:effectLst/>
                <a:latin typeface="Söhne"/>
                <a:sym typeface="Wingdings" panose="05000000000000000000" pitchFamily="2" charset="2"/>
              </a:rPr>
              <a:t> impacte sur la sensibilité</a:t>
            </a:r>
            <a:endParaRPr lang="fr-FR" b="0" i="0" dirty="0">
              <a:effectLst/>
              <a:latin typeface="Söhne"/>
            </a:endParaRPr>
          </a:p>
          <a:p>
            <a:pPr marL="285750" indent="-285750" algn="l">
              <a:lnSpc>
                <a:spcPct val="250000"/>
              </a:lnSpc>
              <a:buFont typeface="Arial" panose="020B0604020202020204" pitchFamily="34" charset="0"/>
              <a:buChar char="•"/>
            </a:pPr>
            <a:r>
              <a:rPr lang="fr-FR" b="0" i="0" dirty="0" smtClean="0">
                <a:effectLst/>
                <a:latin typeface="Söhne"/>
              </a:rPr>
              <a:t>NO </a:t>
            </a:r>
            <a:r>
              <a:rPr lang="fr-FR" dirty="0" smtClean="0">
                <a:effectLst/>
                <a:latin typeface="Söhne"/>
              </a:rPr>
              <a:t>Gold </a:t>
            </a:r>
            <a:r>
              <a:rPr lang="fr-FR" dirty="0">
                <a:effectLst/>
                <a:latin typeface="Söhne"/>
              </a:rPr>
              <a:t>Standard</a:t>
            </a:r>
          </a:p>
          <a:p>
            <a:pPr marL="285750" indent="-285750" algn="l">
              <a:lnSpc>
                <a:spcPct val="250000"/>
              </a:lnSpc>
              <a:buFont typeface="Arial" panose="020B0604020202020204" pitchFamily="34" charset="0"/>
              <a:buChar char="•"/>
            </a:pPr>
            <a:r>
              <a:rPr lang="fr-FR" dirty="0">
                <a:latin typeface="Söhne"/>
              </a:rPr>
              <a:t>Limité aux données informatisées</a:t>
            </a:r>
            <a:endParaRPr lang="fr-FR" b="0" i="0" dirty="0">
              <a:effectLst/>
              <a:latin typeface="Söhne"/>
            </a:endParaRPr>
          </a:p>
          <a:p>
            <a:pPr marL="285750" indent="-285750" algn="l">
              <a:lnSpc>
                <a:spcPct val="250000"/>
              </a:lnSpc>
              <a:buFont typeface="Arial" panose="020B0604020202020204" pitchFamily="34" charset="0"/>
              <a:buChar char="•"/>
            </a:pPr>
            <a:r>
              <a:rPr lang="fr-FR" dirty="0">
                <a:latin typeface="Söhne"/>
              </a:rPr>
              <a:t>Absence de lien avec la médecine de ville / autres H</a:t>
            </a:r>
            <a:endParaRPr lang="fr-FR" b="0" i="0" dirty="0">
              <a:effectLst/>
              <a:latin typeface="Söhne"/>
            </a:endParaRPr>
          </a:p>
        </p:txBody>
      </p:sp>
    </p:spTree>
    <p:extLst>
      <p:ext uri="{BB962C8B-B14F-4D97-AF65-F5344CB8AC3E}">
        <p14:creationId xmlns:p14="http://schemas.microsoft.com/office/powerpoint/2010/main" val="317458311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155</TotalTime>
  <Words>1947</Words>
  <Application>Microsoft Office PowerPoint</Application>
  <PresentationFormat>Grand écran</PresentationFormat>
  <Paragraphs>237</Paragraphs>
  <Slides>10</Slides>
  <Notes>10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10</vt:i4>
      </vt:variant>
    </vt:vector>
  </HeadingPairs>
  <TitlesOfParts>
    <vt:vector size="22" baseType="lpstr">
      <vt:lpstr>Arial</vt:lpstr>
      <vt:lpstr>Calibri</vt:lpstr>
      <vt:lpstr>Calibri Light</vt:lpstr>
      <vt:lpstr>Courier New</vt:lpstr>
      <vt:lpstr>KaTeX_Main</vt:lpstr>
      <vt:lpstr>Roboto</vt:lpstr>
      <vt:lpstr>Roboto Black</vt:lpstr>
      <vt:lpstr>Roboto Medium</vt:lpstr>
      <vt:lpstr>Söhne</vt:lpstr>
      <vt:lpstr>Times New Roman</vt:lpstr>
      <vt:lpstr>Wingdings</vt:lpstr>
      <vt:lpstr>Tema di Office</vt:lpstr>
      <vt:lpstr>DÉTECTION SEMI-AUTOMATISÉE DES INFECTIONS DU SITE OPERATOIRE DANS LA CHIRURGIE DU RACHIS:</vt:lpstr>
      <vt:lpstr>Infections du Site Operatoire (ISO)</vt:lpstr>
      <vt:lpstr>Surveillance ISO du rachis</vt:lpstr>
      <vt:lpstr>Objectifs</vt:lpstr>
      <vt:lpstr>Présentation PowerPoint</vt:lpstr>
      <vt:lpstr>En pratique: </vt:lpstr>
      <vt:lpstr>Critères d’inclusion</vt:lpstr>
      <vt:lpstr>Résultats</vt:lpstr>
      <vt:lpstr>Discussion</vt:lpstr>
      <vt:lpstr>Conclusions et directions futures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SEMI-AUTOMATISÉE DES INFECTIONS POST-OPÉRATOIRES :</dc:title>
  <dc:creator>Francesco Monti</dc:creator>
  <cp:lastModifiedBy>MONTI, Francesco</cp:lastModifiedBy>
  <cp:revision>32</cp:revision>
  <dcterms:created xsi:type="dcterms:W3CDTF">2023-09-23T08:14:16Z</dcterms:created>
  <dcterms:modified xsi:type="dcterms:W3CDTF">2023-09-26T11:47:23Z</dcterms:modified>
</cp:coreProperties>
</file>