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7" r:id="rId3"/>
    <p:sldId id="284" r:id="rId4"/>
    <p:sldId id="375" r:id="rId5"/>
    <p:sldId id="400" r:id="rId6"/>
    <p:sldId id="326" r:id="rId7"/>
    <p:sldId id="378" r:id="rId8"/>
    <p:sldId id="401" r:id="rId9"/>
    <p:sldId id="365" r:id="rId10"/>
    <p:sldId id="367" r:id="rId11"/>
    <p:sldId id="368" r:id="rId12"/>
    <p:sldId id="369" r:id="rId13"/>
    <p:sldId id="403" r:id="rId14"/>
    <p:sldId id="402" r:id="rId15"/>
    <p:sldId id="405" r:id="rId16"/>
    <p:sldId id="395"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17C9A962-1614-4024-990A-A431F3C59509}">
          <p14:sldIdLst>
            <p14:sldId id="256"/>
            <p14:sldId id="277"/>
            <p14:sldId id="284"/>
            <p14:sldId id="375"/>
            <p14:sldId id="400"/>
            <p14:sldId id="326"/>
            <p14:sldId id="378"/>
            <p14:sldId id="401"/>
            <p14:sldId id="365"/>
            <p14:sldId id="367"/>
            <p14:sldId id="368"/>
            <p14:sldId id="369"/>
            <p14:sldId id="403"/>
            <p14:sldId id="402"/>
            <p14:sldId id="405"/>
            <p14:sldId id="3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é GILLIBERT" initials="AG"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6F7E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Style foncé 2 - Accentuation 3/Accentuation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6270" autoAdjust="0"/>
  </p:normalViewPr>
  <p:slideViewPr>
    <p:cSldViewPr>
      <p:cViewPr varScale="1">
        <p:scale>
          <a:sx n="115" d="100"/>
          <a:sy n="115" d="100"/>
        </p:scale>
        <p:origin x="163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A1786-4899-4E6A-8EA3-9B201824278C}" type="datetimeFigureOut">
              <a:rPr lang="fr-FR" smtClean="0"/>
              <a:t>25/06/2021</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5A1BE-08B3-43EF-AE27-DD54AD9A369B}" type="slidenum">
              <a:rPr lang="fr-FR" smtClean="0"/>
              <a:t>‹N°›</a:t>
            </a:fld>
            <a:endParaRPr lang="fr-FR"/>
          </a:p>
        </p:txBody>
      </p:sp>
    </p:spTree>
    <p:extLst>
      <p:ext uri="{BB962C8B-B14F-4D97-AF65-F5344CB8AC3E}">
        <p14:creationId xmlns:p14="http://schemas.microsoft.com/office/powerpoint/2010/main" val="1430574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065A1BE-08B3-43EF-AE27-DD54AD9A369B}" type="slidenum">
              <a:rPr lang="fr-FR" smtClean="0"/>
              <a:t>1</a:t>
            </a:fld>
            <a:endParaRPr lang="fr-FR"/>
          </a:p>
        </p:txBody>
      </p:sp>
    </p:spTree>
    <p:extLst>
      <p:ext uri="{BB962C8B-B14F-4D97-AF65-F5344CB8AC3E}">
        <p14:creationId xmlns:p14="http://schemas.microsoft.com/office/powerpoint/2010/main" val="3689508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065A1BE-08B3-43EF-AE27-DD54AD9A369B}" type="slidenum">
              <a:rPr lang="fr-FR" smtClean="0"/>
              <a:t>2</a:t>
            </a:fld>
            <a:endParaRPr lang="fr-FR"/>
          </a:p>
        </p:txBody>
      </p:sp>
    </p:spTree>
    <p:extLst>
      <p:ext uri="{BB962C8B-B14F-4D97-AF65-F5344CB8AC3E}">
        <p14:creationId xmlns:p14="http://schemas.microsoft.com/office/powerpoint/2010/main" val="893121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065A1BE-08B3-43EF-AE27-DD54AD9A369B}" type="slidenum">
              <a:rPr lang="fr-FR" smtClean="0"/>
              <a:t>3</a:t>
            </a:fld>
            <a:endParaRPr lang="fr-FR"/>
          </a:p>
        </p:txBody>
      </p:sp>
    </p:spTree>
    <p:extLst>
      <p:ext uri="{BB962C8B-B14F-4D97-AF65-F5344CB8AC3E}">
        <p14:creationId xmlns:p14="http://schemas.microsoft.com/office/powerpoint/2010/main" val="2378463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065A1BE-08B3-43EF-AE27-DD54AD9A369B}" type="slidenum">
              <a:rPr lang="fr-FR" smtClean="0"/>
              <a:t>4</a:t>
            </a:fld>
            <a:endParaRPr lang="fr-FR"/>
          </a:p>
        </p:txBody>
      </p:sp>
    </p:spTree>
    <p:extLst>
      <p:ext uri="{BB962C8B-B14F-4D97-AF65-F5344CB8AC3E}">
        <p14:creationId xmlns:p14="http://schemas.microsoft.com/office/powerpoint/2010/main" val="1257245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065A1BE-08B3-43EF-AE27-DD54AD9A369B}" type="slidenum">
              <a:rPr lang="fr-FR" smtClean="0"/>
              <a:t>5</a:t>
            </a:fld>
            <a:endParaRPr lang="fr-FR"/>
          </a:p>
        </p:txBody>
      </p:sp>
    </p:spTree>
    <p:extLst>
      <p:ext uri="{BB962C8B-B14F-4D97-AF65-F5344CB8AC3E}">
        <p14:creationId xmlns:p14="http://schemas.microsoft.com/office/powerpoint/2010/main" val="3985002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065A1BE-08B3-43EF-AE27-DD54AD9A369B}" type="slidenum">
              <a:rPr lang="fr-FR" smtClean="0"/>
              <a:t>6</a:t>
            </a:fld>
            <a:endParaRPr lang="fr-FR"/>
          </a:p>
        </p:txBody>
      </p:sp>
    </p:spTree>
    <p:extLst>
      <p:ext uri="{BB962C8B-B14F-4D97-AF65-F5344CB8AC3E}">
        <p14:creationId xmlns:p14="http://schemas.microsoft.com/office/powerpoint/2010/main" val="909394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065A1BE-08B3-43EF-AE27-DD54AD9A369B}" type="slidenum">
              <a:rPr lang="fr-FR" smtClean="0"/>
              <a:t>7</a:t>
            </a:fld>
            <a:endParaRPr lang="fr-FR"/>
          </a:p>
        </p:txBody>
      </p:sp>
    </p:spTree>
    <p:extLst>
      <p:ext uri="{BB962C8B-B14F-4D97-AF65-F5344CB8AC3E}">
        <p14:creationId xmlns:p14="http://schemas.microsoft.com/office/powerpoint/2010/main" val="2386483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37B7C3E0-0ED6-4C6B-A523-1544642989B5}" type="datetimeFigureOut">
              <a:rPr lang="fr-FR" smtClean="0"/>
              <a:pPr/>
              <a:t>25/06/2021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CC743B4-4CC1-4284-8B48-B9FE2AD6B8E1}"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7B7C3E0-0ED6-4C6B-A523-1544642989B5}" type="datetimeFigureOut">
              <a:rPr lang="fr-FR" smtClean="0"/>
              <a:pPr/>
              <a:t>25/06/2021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CC743B4-4CC1-4284-8B48-B9FE2AD6B8E1}"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7B7C3E0-0ED6-4C6B-A523-1544642989B5}" type="datetimeFigureOut">
              <a:rPr lang="fr-FR" smtClean="0"/>
              <a:pPr/>
              <a:t>25/06/2021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CC743B4-4CC1-4284-8B48-B9FE2AD6B8E1}" type="slidenum">
              <a:rPr lang="fr-FR" smtClean="0"/>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Rectangle 4"/>
          <p:cNvSpPr>
            <a:spLocks noGrp="1" noChangeArrowheads="1"/>
          </p:cNvSpPr>
          <p:nvPr>
            <p:ph type="dt" sz="half" idx="10"/>
          </p:nvPr>
        </p:nvSpPr>
        <p:spPr>
          <a:ln/>
        </p:spPr>
        <p:txBody>
          <a:bodyPr/>
          <a:lstStyle>
            <a:lvl1pPr>
              <a:defRPr/>
            </a:lvl1pPr>
          </a:lstStyle>
          <a:p>
            <a:pPr>
              <a:defRPr/>
            </a:pPr>
            <a:r>
              <a:rPr lang="fr-FR"/>
              <a:t>2011 - CISMeF - Rouen University Hospital</a:t>
            </a: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Espace réservé du numéro de diapositive 19"/>
          <p:cNvSpPr>
            <a:spLocks noGrp="1"/>
          </p:cNvSpPr>
          <p:nvPr>
            <p:ph type="sldNum" sz="quarter" idx="12"/>
          </p:nvPr>
        </p:nvSpPr>
        <p:spPr/>
        <p:txBody>
          <a:bodyPr/>
          <a:lstStyle>
            <a:lvl1pPr>
              <a:defRPr/>
            </a:lvl1pPr>
          </a:lstStyle>
          <a:p>
            <a:pPr>
              <a:defRPr/>
            </a:pPr>
            <a:fld id="{AEE11B27-E8CB-4D07-883D-FD1AD3A5773C}" type="slidenum">
              <a:rPr lang="fr-FR"/>
              <a:pPr>
                <a:defRPr/>
              </a:pPr>
              <a:t>‹N°›</a:t>
            </a:fld>
            <a:endParaRPr lang="fr-FR"/>
          </a:p>
        </p:txBody>
      </p:sp>
    </p:spTree>
    <p:extLst>
      <p:ext uri="{BB962C8B-B14F-4D97-AF65-F5344CB8AC3E}">
        <p14:creationId xmlns:p14="http://schemas.microsoft.com/office/powerpoint/2010/main" val="376561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7B7C3E0-0ED6-4C6B-A523-1544642989B5}" type="datetimeFigureOut">
              <a:rPr lang="fr-FR" smtClean="0"/>
              <a:pPr/>
              <a:t>25/06/2021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CC743B4-4CC1-4284-8B48-B9FE2AD6B8E1}"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37B7C3E0-0ED6-4C6B-A523-1544642989B5}" type="datetimeFigureOut">
              <a:rPr lang="fr-FR" smtClean="0"/>
              <a:pPr/>
              <a:t>25/06/2021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CC743B4-4CC1-4284-8B48-B9FE2AD6B8E1}"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7B7C3E0-0ED6-4C6B-A523-1544642989B5}" type="datetimeFigureOut">
              <a:rPr lang="fr-FR" smtClean="0"/>
              <a:pPr/>
              <a:t>25/06/2021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CC743B4-4CC1-4284-8B48-B9FE2AD6B8E1}"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37B7C3E0-0ED6-4C6B-A523-1544642989B5}" type="datetimeFigureOut">
              <a:rPr lang="fr-FR" smtClean="0"/>
              <a:pPr/>
              <a:t>25/06/2021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CC743B4-4CC1-4284-8B48-B9FE2AD6B8E1}"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37B7C3E0-0ED6-4C6B-A523-1544642989B5}" type="datetimeFigureOut">
              <a:rPr lang="fr-FR" smtClean="0"/>
              <a:pPr/>
              <a:t>25/06/2021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CC743B4-4CC1-4284-8B48-B9FE2AD6B8E1}"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7B7C3E0-0ED6-4C6B-A523-1544642989B5}" type="datetimeFigureOut">
              <a:rPr lang="fr-FR" smtClean="0"/>
              <a:pPr/>
              <a:t>25/06/2021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CC743B4-4CC1-4284-8B48-B9FE2AD6B8E1}"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37B7C3E0-0ED6-4C6B-A523-1544642989B5}" type="datetimeFigureOut">
              <a:rPr lang="fr-FR" smtClean="0"/>
              <a:pPr/>
              <a:t>25/06/2021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CC743B4-4CC1-4284-8B48-B9FE2AD6B8E1}"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37B7C3E0-0ED6-4C6B-A523-1544642989B5}" type="datetimeFigureOut">
              <a:rPr lang="fr-FR" smtClean="0"/>
              <a:pPr/>
              <a:t>25/06/2021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CC743B4-4CC1-4284-8B48-B9FE2AD6B8E1}"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7C3E0-0ED6-4C6B-A523-1544642989B5}" type="datetimeFigureOut">
              <a:rPr lang="fr-FR" smtClean="0"/>
              <a:pPr/>
              <a:t>25/06/2021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743B4-4CC1-4284-8B48-B9FE2AD6B8E1}"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mailto:stefan.darmoni@chu-rouen.fr" TargetMode="External"/><Relationship Id="rId2" Type="http://schemas.openxmlformats.org/officeDocument/2006/relationships/hyperlink" Target="mailto:julien.grosjean@chu-rouen.f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692697"/>
            <a:ext cx="7772400" cy="2016223"/>
          </a:xfrm>
        </p:spPr>
        <p:txBody>
          <a:bodyPr>
            <a:normAutofit fontScale="90000"/>
          </a:bodyPr>
          <a:lstStyle/>
          <a:p>
            <a:r>
              <a:rPr lang="fr-FR" b="1" dirty="0">
                <a:effectLst>
                  <a:outerShdw blurRad="38100" dist="38100" dir="2700000" algn="tl">
                    <a:srgbClr val="000000">
                      <a:alpha val="43137"/>
                    </a:srgbClr>
                  </a:outerShdw>
                </a:effectLst>
              </a:rPr>
              <a:t>EDSaN</a:t>
            </a:r>
            <a:br>
              <a:rPr lang="fr-FR" b="1" dirty="0">
                <a:effectLst>
                  <a:outerShdw blurRad="38100" dist="38100" dir="2700000" algn="tl">
                    <a:srgbClr val="000000">
                      <a:alpha val="43137"/>
                    </a:srgbClr>
                  </a:outerShdw>
                </a:effectLst>
              </a:rPr>
            </a:br>
            <a:r>
              <a:rPr lang="fr-FR" b="1" dirty="0">
                <a:effectLst>
                  <a:outerShdw blurRad="38100" dist="38100" dir="2700000" algn="tl">
                    <a:srgbClr val="000000">
                      <a:alpha val="43137"/>
                    </a:srgbClr>
                  </a:outerShdw>
                </a:effectLst>
              </a:rPr>
              <a:t>Entrepôt de données de santé </a:t>
            </a:r>
            <a:br>
              <a:rPr lang="fr-FR" b="1" dirty="0">
                <a:effectLst>
                  <a:outerShdw blurRad="38100" dist="38100" dir="2700000" algn="tl">
                    <a:srgbClr val="000000">
                      <a:alpha val="43137"/>
                    </a:srgbClr>
                  </a:outerShdw>
                </a:effectLst>
              </a:rPr>
            </a:br>
            <a:r>
              <a:rPr lang="fr-FR" b="1" dirty="0">
                <a:effectLst>
                  <a:outerShdw blurRad="38100" dist="38100" dir="2700000" algn="tl">
                    <a:srgbClr val="000000">
                      <a:alpha val="43137"/>
                    </a:srgbClr>
                  </a:outerShdw>
                </a:effectLst>
              </a:rPr>
              <a:t>du CHU de Rouen Normandie</a:t>
            </a:r>
          </a:p>
        </p:txBody>
      </p:sp>
      <p:sp>
        <p:nvSpPr>
          <p:cNvPr id="3" name="Sous-titre 2"/>
          <p:cNvSpPr>
            <a:spLocks noGrp="1"/>
          </p:cNvSpPr>
          <p:nvPr>
            <p:ph type="subTitle" idx="1"/>
          </p:nvPr>
        </p:nvSpPr>
        <p:spPr>
          <a:xfrm>
            <a:off x="179512" y="4005064"/>
            <a:ext cx="8712968" cy="2232248"/>
          </a:xfrm>
        </p:spPr>
        <p:txBody>
          <a:bodyPr>
            <a:normAutofit fontScale="70000" lnSpcReduction="20000"/>
          </a:bodyPr>
          <a:lstStyle/>
          <a:p>
            <a:pPr>
              <a:tabLst>
                <a:tab pos="4665663" algn="l"/>
              </a:tabLst>
            </a:pPr>
            <a:r>
              <a:rPr lang="fr-FR" sz="2400" b="1" dirty="0">
                <a:solidFill>
                  <a:schemeClr val="tx1"/>
                </a:solidFill>
              </a:rPr>
              <a:t>Exemple d’application pour la Filière Fracture du CHU de Rouen (Dr N. Sens, Pr O. </a:t>
            </a:r>
            <a:r>
              <a:rPr lang="fr-FR" sz="2400" b="1" dirty="0" err="1">
                <a:solidFill>
                  <a:schemeClr val="tx1"/>
                </a:solidFill>
              </a:rPr>
              <a:t>Vittecoq</a:t>
            </a:r>
            <a:r>
              <a:rPr lang="fr-FR" sz="2400" b="1" dirty="0">
                <a:solidFill>
                  <a:schemeClr val="tx1"/>
                </a:solidFill>
              </a:rPr>
              <a:t>)</a:t>
            </a:r>
          </a:p>
          <a:p>
            <a:pPr>
              <a:tabLst>
                <a:tab pos="4665663" algn="l"/>
              </a:tabLst>
            </a:pPr>
            <a:r>
              <a:rPr lang="fr-FR" sz="2400" b="1" dirty="0">
                <a:solidFill>
                  <a:schemeClr val="tx1"/>
                </a:solidFill>
              </a:rPr>
              <a:t>Juin 2021</a:t>
            </a:r>
          </a:p>
          <a:p>
            <a:pPr>
              <a:tabLst>
                <a:tab pos="4665663" algn="l"/>
              </a:tabLst>
            </a:pPr>
            <a:endParaRPr lang="fr-FR" sz="2400" dirty="0">
              <a:solidFill>
                <a:schemeClr val="tx1"/>
              </a:solidFill>
            </a:endParaRPr>
          </a:p>
          <a:p>
            <a:pPr>
              <a:tabLst>
                <a:tab pos="4665663" algn="l"/>
              </a:tabLst>
            </a:pPr>
            <a:r>
              <a:rPr lang="fr-FR" sz="2400" dirty="0">
                <a:solidFill>
                  <a:schemeClr val="tx1"/>
                </a:solidFill>
              </a:rPr>
              <a:t>Dr J. Grosjean &amp; Pr S. J. </a:t>
            </a:r>
            <a:r>
              <a:rPr lang="fr-FR" sz="2400" dirty="0" err="1">
                <a:solidFill>
                  <a:schemeClr val="tx1"/>
                </a:solidFill>
              </a:rPr>
              <a:t>Darmoni</a:t>
            </a:r>
            <a:endParaRPr lang="fr-FR" sz="2400" dirty="0">
              <a:solidFill>
                <a:schemeClr val="tx1"/>
              </a:solidFill>
            </a:endParaRPr>
          </a:p>
          <a:p>
            <a:pPr>
              <a:tabLst>
                <a:tab pos="4665663" algn="l"/>
              </a:tabLst>
            </a:pPr>
            <a:endParaRPr lang="fr-FR" sz="2400" dirty="0">
              <a:solidFill>
                <a:schemeClr val="tx1"/>
              </a:solidFill>
            </a:endParaRPr>
          </a:p>
          <a:p>
            <a:pPr>
              <a:tabLst>
                <a:tab pos="4665663" algn="l"/>
              </a:tabLst>
            </a:pPr>
            <a:r>
              <a:rPr lang="fr-FR" sz="2300" i="1" dirty="0"/>
              <a:t>Département d’Informatique et d’Information Médicales, CHU de Rouen</a:t>
            </a:r>
          </a:p>
          <a:p>
            <a:pPr>
              <a:tabLst>
                <a:tab pos="4665663" algn="l"/>
              </a:tabLst>
            </a:pPr>
            <a:r>
              <a:rPr lang="fr-FR" sz="2300" i="1" dirty="0"/>
              <a:t>LIMICS U1142 INSERM</a:t>
            </a:r>
          </a:p>
          <a:p>
            <a:pPr>
              <a:tabLst>
                <a:tab pos="4665663" algn="l"/>
              </a:tabLst>
            </a:pPr>
            <a:endParaRPr lang="fr-FR" sz="2300" dirty="0"/>
          </a:p>
          <a:p>
            <a:pPr>
              <a:tabLst>
                <a:tab pos="4665663" algn="l"/>
              </a:tabLst>
            </a:pPr>
            <a:endParaRPr lang="fr-FR" sz="2300" dirty="0"/>
          </a:p>
        </p:txBody>
      </p:sp>
      <p:pic>
        <p:nvPicPr>
          <p:cNvPr id="4" name="Image 3"/>
          <p:cNvPicPr>
            <a:picLocks noChangeAspect="1"/>
          </p:cNvPicPr>
          <p:nvPr/>
        </p:nvPicPr>
        <p:blipFill>
          <a:blip r:embed="rId3" cstate="print">
            <a:lum bright="4000"/>
            <a:extLst>
              <a:ext uri="{28A0092B-C50C-407E-A947-70E740481C1C}">
                <a14:useLocalDpi xmlns:a14="http://schemas.microsoft.com/office/drawing/2010/main" val="0"/>
              </a:ext>
            </a:extLst>
          </a:blip>
          <a:stretch>
            <a:fillRect/>
          </a:stretch>
        </p:blipFill>
        <p:spPr>
          <a:xfrm>
            <a:off x="3491880" y="2634836"/>
            <a:ext cx="2357897" cy="1187676"/>
          </a:xfrm>
          <a:prstGeom prst="rect">
            <a:avLst/>
          </a:prstGeom>
          <a:solidFill>
            <a:schemeClr val="bg2"/>
          </a:solidFill>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60992" y="5785630"/>
            <a:ext cx="2790540" cy="903362"/>
          </a:xfrm>
          <a:prstGeom prst="rect">
            <a:avLst/>
          </a:prstGeom>
          <a:solidFill>
            <a:schemeClr val="bg2"/>
          </a:solidFill>
        </p:spPr>
      </p:pic>
      <p:pic>
        <p:nvPicPr>
          <p:cNvPr id="6" name="Picture 2" descr="H:\logos\logo_D2IM.png">
            <a:extLst>
              <a:ext uri="{FF2B5EF4-FFF2-40B4-BE49-F238E27FC236}">
                <a16:creationId xmlns:a16="http://schemas.microsoft.com/office/drawing/2014/main" id="{F74D1503-5A55-44E6-A96A-C51205A4F7E0}"/>
              </a:ext>
            </a:extLst>
          </p:cNvPr>
          <p:cNvPicPr>
            <a:picLocks noChangeAspect="1" noChangeArrowheads="1"/>
          </p:cNvPicPr>
          <p:nvPr/>
        </p:nvPicPr>
        <p:blipFill>
          <a:blip r:embed="rId5" cstate="print"/>
          <a:srcRect/>
          <a:stretch>
            <a:fillRect/>
          </a:stretch>
        </p:blipFill>
        <p:spPr bwMode="auto">
          <a:xfrm>
            <a:off x="827584" y="5933708"/>
            <a:ext cx="1224136" cy="60720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BCE156A4-DA10-48FE-ABEC-BD86D154005E}"/>
              </a:ext>
            </a:extLst>
          </p:cNvPr>
          <p:cNvPicPr>
            <a:picLocks noChangeAspect="1"/>
          </p:cNvPicPr>
          <p:nvPr/>
        </p:nvPicPr>
        <p:blipFill>
          <a:blip r:embed="rId2"/>
          <a:stretch>
            <a:fillRect/>
          </a:stretch>
        </p:blipFill>
        <p:spPr>
          <a:xfrm>
            <a:off x="0" y="438930"/>
            <a:ext cx="9144000" cy="5980140"/>
          </a:xfrm>
          <a:prstGeom prst="rect">
            <a:avLst/>
          </a:prstGeom>
        </p:spPr>
      </p:pic>
      <p:sp>
        <p:nvSpPr>
          <p:cNvPr id="4" name="Bulle narrative : rectangle à coins arrondis 3">
            <a:extLst>
              <a:ext uri="{FF2B5EF4-FFF2-40B4-BE49-F238E27FC236}">
                <a16:creationId xmlns:a16="http://schemas.microsoft.com/office/drawing/2014/main" id="{89C16631-3A4A-46A8-BDB9-BD66B21FABA3}"/>
              </a:ext>
            </a:extLst>
          </p:cNvPr>
          <p:cNvSpPr/>
          <p:nvPr/>
        </p:nvSpPr>
        <p:spPr>
          <a:xfrm>
            <a:off x="4427984" y="332656"/>
            <a:ext cx="2304256" cy="936104"/>
          </a:xfrm>
          <a:prstGeom prst="wedgeRoundRectCallout">
            <a:avLst>
              <a:gd name="adj1" fmla="val -116663"/>
              <a:gd name="adj2" fmla="val 54759"/>
              <a:gd name="adj3" fmla="val 16667"/>
            </a:avLst>
          </a:prstGeom>
          <a:solidFill>
            <a:schemeClr val="accent1">
              <a:lumMod val="40000"/>
              <a:lumOff val="60000"/>
              <a:alpha val="26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 Segmentation » du document</a:t>
            </a:r>
          </a:p>
        </p:txBody>
      </p:sp>
      <p:sp>
        <p:nvSpPr>
          <p:cNvPr id="5" name="Bulle narrative : rectangle à coins arrondis 4">
            <a:extLst>
              <a:ext uri="{FF2B5EF4-FFF2-40B4-BE49-F238E27FC236}">
                <a16:creationId xmlns:a16="http://schemas.microsoft.com/office/drawing/2014/main" id="{D797B161-53C0-4FFA-A66B-7F3E9ECA85D3}"/>
              </a:ext>
            </a:extLst>
          </p:cNvPr>
          <p:cNvSpPr/>
          <p:nvPr/>
        </p:nvSpPr>
        <p:spPr>
          <a:xfrm>
            <a:off x="5076056" y="2348881"/>
            <a:ext cx="2952328" cy="792088"/>
          </a:xfrm>
          <a:prstGeom prst="wedgeRoundRectCallout">
            <a:avLst>
              <a:gd name="adj1" fmla="val -120383"/>
              <a:gd name="adj2" fmla="val -58185"/>
              <a:gd name="adj3" fmla="val 16667"/>
            </a:avLst>
          </a:prstGeom>
          <a:solidFill>
            <a:schemeClr val="accent1">
              <a:lumMod val="40000"/>
              <a:lumOff val="60000"/>
              <a:alpha val="26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Détection des antécédents familiaux</a:t>
            </a:r>
          </a:p>
        </p:txBody>
      </p:sp>
    </p:spTree>
    <p:extLst>
      <p:ext uri="{BB962C8B-B14F-4D97-AF65-F5344CB8AC3E}">
        <p14:creationId xmlns:p14="http://schemas.microsoft.com/office/powerpoint/2010/main" val="354385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10FBDED-1B31-4D66-A4E3-7197FF36A8E4}"/>
              </a:ext>
            </a:extLst>
          </p:cNvPr>
          <p:cNvPicPr>
            <a:picLocks noChangeAspect="1"/>
          </p:cNvPicPr>
          <p:nvPr/>
        </p:nvPicPr>
        <p:blipFill>
          <a:blip r:embed="rId2"/>
          <a:stretch>
            <a:fillRect/>
          </a:stretch>
        </p:blipFill>
        <p:spPr>
          <a:xfrm>
            <a:off x="0" y="1124744"/>
            <a:ext cx="9144000" cy="5069941"/>
          </a:xfrm>
          <a:prstGeom prst="rect">
            <a:avLst/>
          </a:prstGeom>
        </p:spPr>
      </p:pic>
      <p:sp>
        <p:nvSpPr>
          <p:cNvPr id="4" name="Bulle narrative : rectangle à coins arrondis 3">
            <a:extLst>
              <a:ext uri="{FF2B5EF4-FFF2-40B4-BE49-F238E27FC236}">
                <a16:creationId xmlns:a16="http://schemas.microsoft.com/office/drawing/2014/main" id="{8BEB7EE0-B515-4700-B35D-B59736AD8E2F}"/>
              </a:ext>
            </a:extLst>
          </p:cNvPr>
          <p:cNvSpPr/>
          <p:nvPr/>
        </p:nvSpPr>
        <p:spPr>
          <a:xfrm>
            <a:off x="395536" y="303275"/>
            <a:ext cx="2304256" cy="720080"/>
          </a:xfrm>
          <a:prstGeom prst="wedgeRoundRectCallout">
            <a:avLst>
              <a:gd name="adj1" fmla="val -20406"/>
              <a:gd name="adj2" fmla="val 119923"/>
              <a:gd name="adj3" fmla="val 16667"/>
            </a:avLst>
          </a:prstGeom>
          <a:solidFill>
            <a:schemeClr val="accent1">
              <a:lumMod val="40000"/>
              <a:lumOff val="60000"/>
              <a:alpha val="26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Différents bilans</a:t>
            </a:r>
          </a:p>
        </p:txBody>
      </p:sp>
      <p:sp>
        <p:nvSpPr>
          <p:cNvPr id="5" name="Bulle narrative : rectangle à coins arrondis 4">
            <a:extLst>
              <a:ext uri="{FF2B5EF4-FFF2-40B4-BE49-F238E27FC236}">
                <a16:creationId xmlns:a16="http://schemas.microsoft.com/office/drawing/2014/main" id="{4AF172DD-9724-44C0-AFE1-66DCB16413E5}"/>
              </a:ext>
            </a:extLst>
          </p:cNvPr>
          <p:cNvSpPr/>
          <p:nvPr/>
        </p:nvSpPr>
        <p:spPr>
          <a:xfrm>
            <a:off x="6300192" y="4653136"/>
            <a:ext cx="2304256" cy="720080"/>
          </a:xfrm>
          <a:prstGeom prst="wedgeRoundRectCallout">
            <a:avLst>
              <a:gd name="adj1" fmla="val -57609"/>
              <a:gd name="adj2" fmla="val -89075"/>
              <a:gd name="adj3" fmla="val 16667"/>
            </a:avLst>
          </a:prstGeom>
          <a:solidFill>
            <a:schemeClr val="accent1">
              <a:lumMod val="40000"/>
              <a:lumOff val="60000"/>
              <a:alpha val="26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Population</a:t>
            </a:r>
          </a:p>
        </p:txBody>
      </p:sp>
    </p:spTree>
    <p:extLst>
      <p:ext uri="{BB962C8B-B14F-4D97-AF65-F5344CB8AC3E}">
        <p14:creationId xmlns:p14="http://schemas.microsoft.com/office/powerpoint/2010/main" val="1141078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65CB6303-B99F-4F42-BBEC-AA3DEF4A96AD}"/>
              </a:ext>
            </a:extLst>
          </p:cNvPr>
          <p:cNvPicPr>
            <a:picLocks noChangeAspect="1"/>
          </p:cNvPicPr>
          <p:nvPr/>
        </p:nvPicPr>
        <p:blipFill>
          <a:blip r:embed="rId2"/>
          <a:stretch>
            <a:fillRect/>
          </a:stretch>
        </p:blipFill>
        <p:spPr>
          <a:xfrm>
            <a:off x="357758" y="3612450"/>
            <a:ext cx="8246690" cy="3242102"/>
          </a:xfrm>
          <a:prstGeom prst="rect">
            <a:avLst/>
          </a:prstGeom>
        </p:spPr>
      </p:pic>
      <p:pic>
        <p:nvPicPr>
          <p:cNvPr id="4" name="Image 3">
            <a:extLst>
              <a:ext uri="{FF2B5EF4-FFF2-40B4-BE49-F238E27FC236}">
                <a16:creationId xmlns:a16="http://schemas.microsoft.com/office/drawing/2014/main" id="{CE980694-3811-4C17-8076-92E59A82C987}"/>
              </a:ext>
            </a:extLst>
          </p:cNvPr>
          <p:cNvPicPr>
            <a:picLocks noChangeAspect="1"/>
          </p:cNvPicPr>
          <p:nvPr/>
        </p:nvPicPr>
        <p:blipFill>
          <a:blip r:embed="rId3"/>
          <a:stretch>
            <a:fillRect/>
          </a:stretch>
        </p:blipFill>
        <p:spPr>
          <a:xfrm>
            <a:off x="395536" y="3448"/>
            <a:ext cx="7859216" cy="3929608"/>
          </a:xfrm>
          <a:prstGeom prst="rect">
            <a:avLst/>
          </a:prstGeom>
        </p:spPr>
      </p:pic>
      <p:sp>
        <p:nvSpPr>
          <p:cNvPr id="6" name="Bulle narrative : rectangle à coins arrondis 5">
            <a:extLst>
              <a:ext uri="{FF2B5EF4-FFF2-40B4-BE49-F238E27FC236}">
                <a16:creationId xmlns:a16="http://schemas.microsoft.com/office/drawing/2014/main" id="{EB17908F-6296-4094-9049-CCC8FCE12196}"/>
              </a:ext>
            </a:extLst>
          </p:cNvPr>
          <p:cNvSpPr/>
          <p:nvPr/>
        </p:nvSpPr>
        <p:spPr>
          <a:xfrm>
            <a:off x="6444208" y="1955279"/>
            <a:ext cx="2304256" cy="720080"/>
          </a:xfrm>
          <a:prstGeom prst="wedgeRoundRectCallout">
            <a:avLst>
              <a:gd name="adj1" fmla="val -57609"/>
              <a:gd name="adj2" fmla="val -89075"/>
              <a:gd name="adj3" fmla="val 16667"/>
            </a:avLst>
          </a:prstGeom>
          <a:solidFill>
            <a:schemeClr val="accent1">
              <a:lumMod val="40000"/>
              <a:lumOff val="60000"/>
              <a:alpha val="26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tx1"/>
                </a:solidFill>
              </a:rPr>
              <a:t>Dates documents</a:t>
            </a:r>
          </a:p>
        </p:txBody>
      </p:sp>
      <p:sp>
        <p:nvSpPr>
          <p:cNvPr id="7" name="Bulle narrative : rectangle à coins arrondis 6">
            <a:extLst>
              <a:ext uri="{FF2B5EF4-FFF2-40B4-BE49-F238E27FC236}">
                <a16:creationId xmlns:a16="http://schemas.microsoft.com/office/drawing/2014/main" id="{73DD73A2-A7EB-4584-B28B-74ADC5FC80E0}"/>
              </a:ext>
            </a:extLst>
          </p:cNvPr>
          <p:cNvSpPr/>
          <p:nvPr/>
        </p:nvSpPr>
        <p:spPr>
          <a:xfrm>
            <a:off x="3275856" y="5517232"/>
            <a:ext cx="2664296" cy="936104"/>
          </a:xfrm>
          <a:prstGeom prst="wedgeRoundRectCallout">
            <a:avLst>
              <a:gd name="adj1" fmla="val -57609"/>
              <a:gd name="adj2" fmla="val -89075"/>
              <a:gd name="adj3" fmla="val 16667"/>
            </a:avLst>
          </a:prstGeom>
          <a:solidFill>
            <a:schemeClr val="accent1">
              <a:lumMod val="40000"/>
              <a:lumOff val="60000"/>
              <a:alpha val="26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Répartition dans les unités médicales / services</a:t>
            </a:r>
          </a:p>
        </p:txBody>
      </p:sp>
    </p:spTree>
    <p:extLst>
      <p:ext uri="{BB962C8B-B14F-4D97-AF65-F5344CB8AC3E}">
        <p14:creationId xmlns:p14="http://schemas.microsoft.com/office/powerpoint/2010/main" val="1080401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334AA7-EC49-41AC-BC39-1292EDBC18AA}"/>
              </a:ext>
            </a:extLst>
          </p:cNvPr>
          <p:cNvSpPr>
            <a:spLocks noGrp="1"/>
          </p:cNvSpPr>
          <p:nvPr>
            <p:ph type="title"/>
          </p:nvPr>
        </p:nvSpPr>
        <p:spPr>
          <a:xfrm>
            <a:off x="457200" y="2204864"/>
            <a:ext cx="8229600" cy="1143000"/>
          </a:xfrm>
        </p:spPr>
        <p:txBody>
          <a:bodyPr>
            <a:normAutofit/>
          </a:bodyPr>
          <a:lstStyle/>
          <a:p>
            <a:r>
              <a:rPr lang="fr-FR" dirty="0"/>
              <a:t>Filière Fracture du CHU de Rouen</a:t>
            </a:r>
          </a:p>
        </p:txBody>
      </p:sp>
    </p:spTree>
    <p:extLst>
      <p:ext uri="{BB962C8B-B14F-4D97-AF65-F5344CB8AC3E}">
        <p14:creationId xmlns:p14="http://schemas.microsoft.com/office/powerpoint/2010/main" val="3688217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0004A125-E441-4C5F-A9DF-145D90617B76}"/>
              </a:ext>
            </a:extLst>
          </p:cNvPr>
          <p:cNvSpPr>
            <a:spLocks noGrp="1"/>
          </p:cNvSpPr>
          <p:nvPr>
            <p:ph type="title"/>
          </p:nvPr>
        </p:nvSpPr>
        <p:spPr>
          <a:xfrm>
            <a:off x="457200" y="44624"/>
            <a:ext cx="8229600" cy="1143000"/>
          </a:xfrm>
        </p:spPr>
        <p:txBody>
          <a:bodyPr>
            <a:normAutofit/>
          </a:bodyPr>
          <a:lstStyle/>
          <a:p>
            <a:r>
              <a:rPr lang="fr-FR" sz="3600" dirty="0">
                <a:effectLst>
                  <a:outerShdw blurRad="38100" dist="38100" dir="2700000" algn="tl">
                    <a:srgbClr val="000000">
                      <a:alpha val="43137"/>
                    </a:srgbClr>
                  </a:outerShdw>
                </a:effectLst>
              </a:rPr>
              <a:t>Méthodologie</a:t>
            </a:r>
            <a:endParaRPr lang="fr-FR" sz="2000" dirty="0">
              <a:effectLst>
                <a:outerShdw blurRad="38100" dist="38100" dir="2700000" algn="tl">
                  <a:srgbClr val="000000">
                    <a:alpha val="43137"/>
                  </a:srgbClr>
                </a:outerShdw>
              </a:effectLst>
            </a:endParaRPr>
          </a:p>
        </p:txBody>
      </p:sp>
      <p:sp>
        <p:nvSpPr>
          <p:cNvPr id="4" name="Espace réservé du contenu 2">
            <a:extLst>
              <a:ext uri="{FF2B5EF4-FFF2-40B4-BE49-F238E27FC236}">
                <a16:creationId xmlns:a16="http://schemas.microsoft.com/office/drawing/2014/main" id="{1283AB42-3980-45CD-BE30-4394F842DDCA}"/>
              </a:ext>
            </a:extLst>
          </p:cNvPr>
          <p:cNvSpPr txBox="1">
            <a:spLocks/>
          </p:cNvSpPr>
          <p:nvPr/>
        </p:nvSpPr>
        <p:spPr>
          <a:xfrm>
            <a:off x="457200" y="1052736"/>
            <a:ext cx="8507288" cy="568863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fr-FR" sz="2400" dirty="0"/>
              <a:t>Utilisation de la puissance et de « l’exhaustivité » d’un EDS pour identifier des patients à inclure potentiellement</a:t>
            </a:r>
          </a:p>
          <a:p>
            <a:pPr algn="just"/>
            <a:endParaRPr lang="fr-FR" sz="2400" dirty="0"/>
          </a:p>
          <a:p>
            <a:pPr algn="just"/>
            <a:r>
              <a:rPr lang="fr-FR" sz="2400" dirty="0"/>
              <a:t>Critères d’inclusion : </a:t>
            </a:r>
          </a:p>
          <a:p>
            <a:pPr lvl="1" algn="just">
              <a:buFont typeface="Wingdings" panose="05000000000000000000" pitchFamily="2" charset="2"/>
              <a:buChar char="Ø"/>
            </a:pPr>
            <a:r>
              <a:rPr lang="fr-FR" sz="2000" dirty="0"/>
              <a:t>services : Urgences, Orthopédie, Gériatrie, SSR, Neurochirurgie, Institut Régional du rachis, Radiodiagnostic &amp; Imagerie Médicale</a:t>
            </a:r>
          </a:p>
          <a:p>
            <a:pPr lvl="1" algn="just">
              <a:buFont typeface="Wingdings" panose="05000000000000000000" pitchFamily="2" charset="2"/>
              <a:buChar char="Ø"/>
            </a:pPr>
            <a:r>
              <a:rPr lang="fr-FR" sz="2000" dirty="0"/>
              <a:t>&gt; 50 ans</a:t>
            </a:r>
          </a:p>
          <a:p>
            <a:pPr lvl="1" algn="just">
              <a:buFont typeface="Wingdings" panose="05000000000000000000" pitchFamily="2" charset="2"/>
              <a:buChar char="Ø"/>
            </a:pPr>
            <a:r>
              <a:rPr lang="fr-FR" sz="2000" dirty="0"/>
              <a:t>fractures caractéristiques</a:t>
            </a:r>
          </a:p>
          <a:p>
            <a:pPr algn="just"/>
            <a:r>
              <a:rPr lang="fr-FR" sz="2400" dirty="0"/>
              <a:t>Critères d’exclusion : </a:t>
            </a:r>
          </a:p>
          <a:p>
            <a:pPr lvl="1" algn="just">
              <a:buFont typeface="Wingdings" panose="05000000000000000000" pitchFamily="2" charset="2"/>
              <a:buChar char="Ø"/>
            </a:pPr>
            <a:r>
              <a:rPr lang="fr-FR" sz="2000" dirty="0"/>
              <a:t>services : rhumatologie, service SOS mains</a:t>
            </a:r>
          </a:p>
          <a:p>
            <a:pPr lvl="1" algn="just">
              <a:buFont typeface="Wingdings" panose="05000000000000000000" pitchFamily="2" charset="2"/>
              <a:buChar char="Ø"/>
            </a:pPr>
            <a:r>
              <a:rPr lang="fr-FR" sz="2000" dirty="0"/>
              <a:t>fractures traumatiques type AVP, chutes... et fractures selon certains sites anatomiques</a:t>
            </a:r>
          </a:p>
          <a:p>
            <a:pPr lvl="1" algn="just">
              <a:buFont typeface="Wingdings" panose="05000000000000000000" pitchFamily="2" charset="2"/>
              <a:buChar char="Ø"/>
            </a:pPr>
            <a:r>
              <a:rPr lang="fr-FR" sz="2000" dirty="0"/>
              <a:t>anciennes fractures seules (antécédents)</a:t>
            </a:r>
          </a:p>
          <a:p>
            <a:pPr lvl="1" algn="just"/>
            <a:endParaRPr lang="fr-FR" sz="2000" dirty="0"/>
          </a:p>
          <a:p>
            <a:pPr lvl="1" algn="just"/>
            <a:endParaRPr lang="fr-FR" sz="2000" dirty="0"/>
          </a:p>
          <a:p>
            <a:pPr algn="just"/>
            <a:endParaRPr lang="fr-FR" sz="2400" dirty="0"/>
          </a:p>
        </p:txBody>
      </p:sp>
    </p:spTree>
    <p:extLst>
      <p:ext uri="{BB962C8B-B14F-4D97-AF65-F5344CB8AC3E}">
        <p14:creationId xmlns:p14="http://schemas.microsoft.com/office/powerpoint/2010/main" val="931354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0004A125-E441-4C5F-A9DF-145D90617B76}"/>
              </a:ext>
            </a:extLst>
          </p:cNvPr>
          <p:cNvSpPr>
            <a:spLocks noGrp="1"/>
          </p:cNvSpPr>
          <p:nvPr>
            <p:ph type="title"/>
          </p:nvPr>
        </p:nvSpPr>
        <p:spPr>
          <a:xfrm>
            <a:off x="457200" y="44624"/>
            <a:ext cx="8229600" cy="1143000"/>
          </a:xfrm>
        </p:spPr>
        <p:txBody>
          <a:bodyPr>
            <a:normAutofit/>
          </a:bodyPr>
          <a:lstStyle/>
          <a:p>
            <a:r>
              <a:rPr lang="fr-FR" sz="3600" dirty="0">
                <a:effectLst>
                  <a:outerShdw blurRad="38100" dist="38100" dir="2700000" algn="tl">
                    <a:srgbClr val="000000">
                      <a:alpha val="43137"/>
                    </a:srgbClr>
                  </a:outerShdw>
                </a:effectLst>
              </a:rPr>
              <a:t>Méthodologie et premiers résultats</a:t>
            </a:r>
            <a:endParaRPr lang="fr-FR" sz="2000" dirty="0">
              <a:effectLst>
                <a:outerShdw blurRad="38100" dist="38100" dir="2700000" algn="tl">
                  <a:srgbClr val="000000">
                    <a:alpha val="43137"/>
                  </a:srgbClr>
                </a:outerShdw>
              </a:effectLst>
            </a:endParaRPr>
          </a:p>
        </p:txBody>
      </p:sp>
      <p:sp>
        <p:nvSpPr>
          <p:cNvPr id="4" name="Espace réservé du contenu 2">
            <a:extLst>
              <a:ext uri="{FF2B5EF4-FFF2-40B4-BE49-F238E27FC236}">
                <a16:creationId xmlns:a16="http://schemas.microsoft.com/office/drawing/2014/main" id="{1283AB42-3980-45CD-BE30-4394F842DDCA}"/>
              </a:ext>
            </a:extLst>
          </p:cNvPr>
          <p:cNvSpPr txBox="1">
            <a:spLocks/>
          </p:cNvSpPr>
          <p:nvPr/>
        </p:nvSpPr>
        <p:spPr>
          <a:xfrm>
            <a:off x="457200" y="1052736"/>
            <a:ext cx="8507288" cy="547260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endParaRPr lang="fr-FR" sz="2000" dirty="0"/>
          </a:p>
          <a:p>
            <a:pPr algn="just"/>
            <a:endParaRPr lang="fr-FR" sz="2400" dirty="0"/>
          </a:p>
        </p:txBody>
      </p:sp>
      <p:sp>
        <p:nvSpPr>
          <p:cNvPr id="5" name="ZoneTexte 4">
            <a:extLst>
              <a:ext uri="{FF2B5EF4-FFF2-40B4-BE49-F238E27FC236}">
                <a16:creationId xmlns:a16="http://schemas.microsoft.com/office/drawing/2014/main" id="{A5ED65CD-76CA-4829-B950-91CD8351B932}"/>
              </a:ext>
            </a:extLst>
          </p:cNvPr>
          <p:cNvSpPr txBox="1"/>
          <p:nvPr/>
        </p:nvSpPr>
        <p:spPr>
          <a:xfrm>
            <a:off x="251520" y="1187625"/>
            <a:ext cx="8507288" cy="5293757"/>
          </a:xfrm>
          <a:prstGeom prst="rect">
            <a:avLst/>
          </a:prstGeom>
          <a:noFill/>
        </p:spPr>
        <p:txBody>
          <a:bodyPr wrap="square" rtlCol="0">
            <a:spAutoFit/>
          </a:bodyPr>
          <a:lstStyle/>
          <a:p>
            <a:pPr marL="342900" indent="-342900" algn="just">
              <a:buFont typeface="Arial" panose="020B0604020202020204" pitchFamily="34" charset="0"/>
              <a:buChar char="•"/>
            </a:pPr>
            <a:r>
              <a:rPr lang="fr-FR" sz="2400" dirty="0"/>
              <a:t>Élaboration d’une requête à effectuer automatiquement et périodiquement sur les textes médicaux produits pendant et à la suite de la prise en charge (comptes-rendus)</a:t>
            </a:r>
          </a:p>
          <a:p>
            <a:pPr marL="342900" indent="-342900" algn="just">
              <a:buFont typeface="Arial" panose="020B0604020202020204" pitchFamily="34" charset="0"/>
              <a:buChar char="•"/>
            </a:pPr>
            <a:endParaRPr lang="fr-FR" sz="2400" dirty="0"/>
          </a:p>
          <a:p>
            <a:pPr marL="342900" indent="-342900" algn="just">
              <a:buFont typeface="Arial" panose="020B0604020202020204" pitchFamily="34" charset="0"/>
              <a:buChar char="•"/>
            </a:pPr>
            <a:r>
              <a:rPr lang="fr-FR" sz="2400" dirty="0"/>
              <a:t>L’outil propose une liste de dossiers à évaluer manuellement :</a:t>
            </a:r>
          </a:p>
          <a:p>
            <a:pPr marL="800100" lvl="1" indent="-342900" algn="just">
              <a:buFont typeface="Wingdings" panose="05000000000000000000" pitchFamily="2" charset="2"/>
              <a:buChar char="Ø"/>
            </a:pPr>
            <a:r>
              <a:rPr lang="fr-FR" sz="2000" dirty="0"/>
              <a:t>si pertinent : inclusion dans la filière + contact patient</a:t>
            </a:r>
          </a:p>
          <a:p>
            <a:pPr marL="800100" lvl="1" indent="-342900" algn="just">
              <a:buFont typeface="Wingdings" panose="05000000000000000000" pitchFamily="2" charset="2"/>
              <a:buChar char="Ø"/>
            </a:pPr>
            <a:r>
              <a:rPr lang="fr-FR" sz="2000" dirty="0"/>
              <a:t>si non pertinent : retour éventuel sur la requête pour l’affiner à la prochaine itération</a:t>
            </a:r>
          </a:p>
          <a:p>
            <a:pPr marL="800100" lvl="1" indent="-342900" algn="just">
              <a:buFont typeface="Arial" panose="020B0604020202020204" pitchFamily="34" charset="0"/>
              <a:buChar char="•"/>
            </a:pPr>
            <a:endParaRPr lang="fr-FR" sz="2000" dirty="0"/>
          </a:p>
          <a:p>
            <a:pPr marL="342900" indent="-342900" algn="just">
              <a:buFont typeface="Arial" panose="020B0604020202020204" pitchFamily="34" charset="0"/>
              <a:buChar char="•"/>
            </a:pPr>
            <a:r>
              <a:rPr lang="fr-FR" sz="2400" dirty="0"/>
              <a:t>Premier test : sur 186 dossiers détectés (rétrospectif sur 2020-début 2021), 162 OK, 23 non pertinents soit 87% d’exactitude</a:t>
            </a:r>
          </a:p>
          <a:p>
            <a:pPr marL="342900" indent="-342900" algn="just">
              <a:buFont typeface="Arial" panose="020B0604020202020204" pitchFamily="34" charset="0"/>
              <a:buChar char="•"/>
            </a:pPr>
            <a:endParaRPr lang="fr-FR" sz="2400" dirty="0"/>
          </a:p>
          <a:p>
            <a:pPr marL="342900" indent="-342900" algn="just">
              <a:buFont typeface="Arial" panose="020B0604020202020204" pitchFamily="34" charset="0"/>
              <a:buChar char="•"/>
            </a:pPr>
            <a:r>
              <a:rPr lang="fr-FR" sz="2400" dirty="0"/>
              <a:t>Second test en cours d’évaluation</a:t>
            </a:r>
          </a:p>
          <a:p>
            <a:pPr marL="342900" indent="-342900" algn="just">
              <a:buFont typeface="Arial" panose="020B0604020202020204" pitchFamily="34" charset="0"/>
              <a:buChar char="•"/>
            </a:pPr>
            <a:endParaRPr lang="fr-FR" sz="2400" dirty="0"/>
          </a:p>
          <a:p>
            <a:endParaRPr lang="fr-FR" dirty="0"/>
          </a:p>
        </p:txBody>
      </p:sp>
    </p:spTree>
    <p:extLst>
      <p:ext uri="{BB962C8B-B14F-4D97-AF65-F5344CB8AC3E}">
        <p14:creationId xmlns:p14="http://schemas.microsoft.com/office/powerpoint/2010/main" val="1857572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57B4D1-0D24-4231-9D66-BC5BC656F1D6}"/>
              </a:ext>
            </a:extLst>
          </p:cNvPr>
          <p:cNvSpPr>
            <a:spLocks noGrp="1"/>
          </p:cNvSpPr>
          <p:nvPr>
            <p:ph type="title"/>
          </p:nvPr>
        </p:nvSpPr>
        <p:spPr/>
        <p:txBody>
          <a:bodyPr/>
          <a:lstStyle/>
          <a:p>
            <a:r>
              <a:rPr lang="fr-FR" dirty="0"/>
              <a:t>Plus d’informations :</a:t>
            </a:r>
          </a:p>
        </p:txBody>
      </p:sp>
      <p:sp>
        <p:nvSpPr>
          <p:cNvPr id="3" name="Espace réservé du contenu 2">
            <a:extLst>
              <a:ext uri="{FF2B5EF4-FFF2-40B4-BE49-F238E27FC236}">
                <a16:creationId xmlns:a16="http://schemas.microsoft.com/office/drawing/2014/main" id="{93815C0F-4BC6-4BE7-9E1E-6DD5624D727D}"/>
              </a:ext>
            </a:extLst>
          </p:cNvPr>
          <p:cNvSpPr>
            <a:spLocks noGrp="1"/>
          </p:cNvSpPr>
          <p:nvPr>
            <p:ph idx="1"/>
          </p:nvPr>
        </p:nvSpPr>
        <p:spPr>
          <a:xfrm>
            <a:off x="457200" y="1600201"/>
            <a:ext cx="8229600" cy="892696"/>
          </a:xfrm>
        </p:spPr>
        <p:txBody>
          <a:bodyPr>
            <a:normAutofit fontScale="85000" lnSpcReduction="20000"/>
          </a:bodyPr>
          <a:lstStyle/>
          <a:p>
            <a:pPr marL="0" indent="0" algn="ctr">
              <a:buNone/>
            </a:pPr>
            <a:r>
              <a:rPr lang="fr-FR" dirty="0">
                <a:hlinkClick r:id="rId2"/>
              </a:rPr>
              <a:t>julien.grosjean@chu-rouen.fr</a:t>
            </a:r>
            <a:endParaRPr lang="fr-FR" dirty="0"/>
          </a:p>
          <a:p>
            <a:pPr marL="0" indent="0" algn="ctr">
              <a:buNone/>
            </a:pPr>
            <a:r>
              <a:rPr lang="fr-FR" dirty="0">
                <a:hlinkClick r:id="rId3"/>
              </a:rPr>
              <a:t>stefan.darmoni@chu-rouen.fr</a:t>
            </a:r>
            <a:endParaRPr lang="fr-FR" dirty="0"/>
          </a:p>
          <a:p>
            <a:pPr marL="0" indent="0" algn="ctr">
              <a:buNone/>
            </a:pPr>
            <a:endParaRPr lang="fr-FR" dirty="0"/>
          </a:p>
          <a:p>
            <a:pPr marL="0" indent="0">
              <a:buNone/>
            </a:pPr>
            <a:endParaRPr lang="fr-FR" dirty="0"/>
          </a:p>
        </p:txBody>
      </p:sp>
    </p:spTree>
    <p:extLst>
      <p:ext uri="{BB962C8B-B14F-4D97-AF65-F5344CB8AC3E}">
        <p14:creationId xmlns:p14="http://schemas.microsoft.com/office/powerpoint/2010/main" val="136621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a:effectLst>
                  <a:outerShdw blurRad="38100" dist="38100" dir="2700000" algn="tl">
                    <a:srgbClr val="000000">
                      <a:alpha val="43137"/>
                    </a:srgbClr>
                  </a:outerShdw>
                </a:effectLst>
              </a:rPr>
              <a:t>EDS - Qu’est ce que c’est</a:t>
            </a:r>
          </a:p>
        </p:txBody>
      </p:sp>
      <p:sp>
        <p:nvSpPr>
          <p:cNvPr id="3" name="Espace réservé du contenu 2"/>
          <p:cNvSpPr>
            <a:spLocks noGrp="1"/>
          </p:cNvSpPr>
          <p:nvPr>
            <p:ph idx="1"/>
          </p:nvPr>
        </p:nvSpPr>
        <p:spPr/>
        <p:txBody>
          <a:bodyPr>
            <a:normAutofit fontScale="77500" lnSpcReduction="20000"/>
          </a:bodyPr>
          <a:lstStyle/>
          <a:p>
            <a:r>
              <a:rPr lang="fr-FR" dirty="0"/>
              <a:t>Les Entrepôts de Données de Santé (EDS) sont des outils informatiques permettant la collection, l’intégration puis le traitement des données de santé provenant d’un grand nombre de sources d’information clinique (dossier patient informatisé, système d’information des laboratoires et d’imagerie, prescription informatisée, dossier infirmier…).</a:t>
            </a:r>
          </a:p>
          <a:p>
            <a:pPr marL="0" indent="0">
              <a:buNone/>
            </a:pPr>
            <a:r>
              <a:rPr lang="fr-FR" dirty="0"/>
              <a:t> </a:t>
            </a:r>
          </a:p>
          <a:p>
            <a:pPr algn="just"/>
            <a:r>
              <a:rPr lang="fr-FR" dirty="0"/>
              <a:t>Agrégation d’un </a:t>
            </a:r>
            <a:r>
              <a:rPr lang="fr-FR" b="1" dirty="0"/>
              <a:t>maximum</a:t>
            </a:r>
            <a:r>
              <a:rPr lang="fr-FR" dirty="0"/>
              <a:t> d’informations disponibles sur les patients quelle que soit l’application source</a:t>
            </a:r>
          </a:p>
          <a:p>
            <a:endParaRPr lang="fr-FR" dirty="0"/>
          </a:p>
          <a:p>
            <a:pPr algn="just">
              <a:buNone/>
            </a:pPr>
            <a:r>
              <a:rPr lang="fr-FR" dirty="0">
                <a:sym typeface="Wingdings" pitchFamily="2" charset="2"/>
              </a:rPr>
              <a:t> Permet de croiser ces informations et donc de sélectionner finement des patients/données</a:t>
            </a:r>
            <a:endParaRPr lang="fr-FR" dirty="0"/>
          </a:p>
          <a:p>
            <a:endParaRPr lang="fr-FR" dirty="0"/>
          </a:p>
        </p:txBody>
      </p:sp>
    </p:spTree>
    <p:extLst>
      <p:ext uri="{BB962C8B-B14F-4D97-AF65-F5344CB8AC3E}">
        <p14:creationId xmlns:p14="http://schemas.microsoft.com/office/powerpoint/2010/main" val="3467607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a:effectLst>
                  <a:outerShdw blurRad="38100" dist="38100" dir="2700000" algn="tl">
                    <a:srgbClr val="000000">
                      <a:alpha val="43137"/>
                    </a:srgbClr>
                  </a:outerShdw>
                </a:effectLst>
              </a:rPr>
              <a:t>Principaux objectifs des EDS</a:t>
            </a:r>
          </a:p>
        </p:txBody>
      </p:sp>
      <p:sp>
        <p:nvSpPr>
          <p:cNvPr id="3" name="Espace réservé du contenu 2"/>
          <p:cNvSpPr>
            <a:spLocks noGrp="1"/>
          </p:cNvSpPr>
          <p:nvPr>
            <p:ph idx="1"/>
          </p:nvPr>
        </p:nvSpPr>
        <p:spPr>
          <a:xfrm>
            <a:off x="457200" y="1600200"/>
            <a:ext cx="8507288" cy="5141168"/>
          </a:xfrm>
        </p:spPr>
        <p:txBody>
          <a:bodyPr>
            <a:normAutofit/>
          </a:bodyPr>
          <a:lstStyle/>
          <a:p>
            <a:pPr lvl="0" algn="just"/>
            <a:r>
              <a:rPr lang="fr-FR" sz="2400" dirty="0"/>
              <a:t>Améliorer la recherche interventionnelle grâce aux études de faisabilité d’essais cliniques et l’optimisation des inclusions (</a:t>
            </a:r>
            <a:r>
              <a:rPr lang="fr-FR" sz="2400" i="1" dirty="0"/>
              <a:t>pré-screening</a:t>
            </a:r>
            <a:r>
              <a:rPr lang="fr-FR" sz="2400" dirty="0"/>
              <a:t>)</a:t>
            </a:r>
          </a:p>
          <a:p>
            <a:pPr lvl="0" algn="just"/>
            <a:r>
              <a:rPr lang="fr-FR" sz="2400" dirty="0"/>
              <a:t>Créer et maintenir des registres et cohortes  afin d’optimiser la recherche non interventionnelle sur données épidémiologiques</a:t>
            </a:r>
          </a:p>
          <a:p>
            <a:pPr lvl="0" algn="just"/>
            <a:endParaRPr lang="fr-FR" sz="2400" dirty="0"/>
          </a:p>
          <a:p>
            <a:pPr lvl="0" algn="just"/>
            <a:r>
              <a:rPr lang="fr-FR" sz="2400" dirty="0"/>
              <a:t>Outils de détection d’événements liés à la vigilance (par exemples, les infections nosocomiales, pharmacovigilance…)</a:t>
            </a:r>
          </a:p>
          <a:p>
            <a:pPr lvl="0" algn="just"/>
            <a:r>
              <a:rPr lang="fr-FR" sz="2400" dirty="0"/>
              <a:t>Créer des files actives de patients (prévention)</a:t>
            </a:r>
          </a:p>
          <a:p>
            <a:r>
              <a:rPr lang="fr-FR" sz="2400" dirty="0"/>
              <a:t>...</a:t>
            </a:r>
          </a:p>
        </p:txBody>
      </p:sp>
    </p:spTree>
    <p:extLst>
      <p:ext uri="{BB962C8B-B14F-4D97-AF65-F5344CB8AC3E}">
        <p14:creationId xmlns:p14="http://schemas.microsoft.com/office/powerpoint/2010/main" val="342173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EEB6AE-F07E-4605-BB9D-4F55F6CFE691}"/>
              </a:ext>
            </a:extLst>
          </p:cNvPr>
          <p:cNvSpPr>
            <a:spLocks noGrp="1"/>
          </p:cNvSpPr>
          <p:nvPr>
            <p:ph type="title"/>
          </p:nvPr>
        </p:nvSpPr>
        <p:spPr>
          <a:xfrm>
            <a:off x="457200" y="-99392"/>
            <a:ext cx="8229600" cy="1143000"/>
          </a:xfrm>
        </p:spPr>
        <p:txBody>
          <a:bodyPr>
            <a:normAutofit/>
          </a:bodyPr>
          <a:lstStyle/>
          <a:p>
            <a:r>
              <a:rPr lang="fr-FR" sz="4000" dirty="0">
                <a:effectLst>
                  <a:outerShdw blurRad="38100" dist="38100" dir="2700000" algn="tl">
                    <a:srgbClr val="000000">
                      <a:alpha val="43137"/>
                    </a:srgbClr>
                  </a:outerShdw>
                </a:effectLst>
              </a:rPr>
              <a:t>EDS Rouen</a:t>
            </a:r>
          </a:p>
        </p:txBody>
      </p:sp>
      <p:sp>
        <p:nvSpPr>
          <p:cNvPr id="3" name="Espace réservé du contenu 2">
            <a:extLst>
              <a:ext uri="{FF2B5EF4-FFF2-40B4-BE49-F238E27FC236}">
                <a16:creationId xmlns:a16="http://schemas.microsoft.com/office/drawing/2014/main" id="{0521CDBE-16B4-4A3E-988F-2E97B26FA100}"/>
              </a:ext>
            </a:extLst>
          </p:cNvPr>
          <p:cNvSpPr txBox="1">
            <a:spLocks/>
          </p:cNvSpPr>
          <p:nvPr/>
        </p:nvSpPr>
        <p:spPr>
          <a:xfrm>
            <a:off x="465650" y="836712"/>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2800" b="1" dirty="0"/>
              <a:t>EDSaN (Entrepôt de Données de Santé Normand)</a:t>
            </a:r>
          </a:p>
          <a:p>
            <a:endParaRPr lang="fr-FR" sz="2800" dirty="0"/>
          </a:p>
          <a:p>
            <a:r>
              <a:rPr lang="fr-FR" sz="2800" dirty="0"/>
              <a:t>Projet diligenté par la Direction Générale du CHU en octobre 2017</a:t>
            </a:r>
          </a:p>
          <a:p>
            <a:r>
              <a:rPr lang="fr-FR" sz="2800" dirty="0"/>
              <a:t>Accord CNIL : octobre 2020</a:t>
            </a:r>
          </a:p>
          <a:p>
            <a:pPr lvl="1"/>
            <a:r>
              <a:rPr lang="fr-FR" sz="2400" dirty="0"/>
              <a:t>Les données sont anonymisées/pseudonymisées</a:t>
            </a:r>
          </a:p>
          <a:p>
            <a:pPr lvl="1"/>
            <a:r>
              <a:rPr lang="fr-FR" sz="2400" dirty="0"/>
              <a:t>Accès contrôlés aux seuls membres du CHU de Rouen (+Comité Scientifique et Éthique)</a:t>
            </a:r>
          </a:p>
          <a:p>
            <a:r>
              <a:rPr lang="fr-FR" sz="2800" dirty="0"/>
              <a:t>Solution « maison » : entièrement développée au CHU de Rouen par le D2IM</a:t>
            </a:r>
          </a:p>
          <a:p>
            <a:endParaRPr lang="fr-FR" sz="2200" dirty="0"/>
          </a:p>
          <a:p>
            <a:pPr marL="0" indent="0">
              <a:buNone/>
            </a:pPr>
            <a:r>
              <a:rPr lang="fr-FR" sz="1600" dirty="0"/>
              <a:t>Thibaut </a:t>
            </a:r>
            <a:r>
              <a:rPr lang="fr-FR" sz="1600" dirty="0" err="1"/>
              <a:t>Pressat-Laffouilhère</a:t>
            </a:r>
            <a:r>
              <a:rPr lang="fr-FR" sz="1600" dirty="0"/>
              <a:t>, Pierre Balayé, Badisse Dahamna, Romain Lelong, Kévin Billey, </a:t>
            </a:r>
            <a:r>
              <a:rPr lang="fr-FR" sz="1600" dirty="0" err="1"/>
              <a:t>Stéfan</a:t>
            </a:r>
            <a:r>
              <a:rPr lang="fr-FR" sz="1600" dirty="0"/>
              <a:t> J. Darmoni &amp; Julien Grosjean. Evaluation of </a:t>
            </a:r>
            <a:r>
              <a:rPr lang="fr-FR" sz="1600" dirty="0" err="1"/>
              <a:t>Doc’EDS</a:t>
            </a:r>
            <a:r>
              <a:rPr lang="fr-FR" sz="1600" dirty="0"/>
              <a:t>: A French </a:t>
            </a:r>
            <a:r>
              <a:rPr lang="fr-FR" sz="1600" dirty="0" err="1"/>
              <a:t>Semantic</a:t>
            </a:r>
            <a:r>
              <a:rPr lang="fr-FR" sz="1600" dirty="0"/>
              <a:t> </a:t>
            </a:r>
            <a:r>
              <a:rPr lang="fr-FR" sz="1600" dirty="0" err="1"/>
              <a:t>Search</a:t>
            </a:r>
            <a:r>
              <a:rPr lang="fr-FR" sz="1600" dirty="0"/>
              <a:t> Tool to </a:t>
            </a:r>
            <a:r>
              <a:rPr lang="fr-FR" sz="1600" dirty="0" err="1"/>
              <a:t>Query</a:t>
            </a:r>
            <a:r>
              <a:rPr lang="fr-FR" sz="1600" dirty="0"/>
              <a:t> </a:t>
            </a:r>
            <a:r>
              <a:rPr lang="fr-FR" sz="1600" dirty="0" err="1"/>
              <a:t>Health</a:t>
            </a:r>
            <a:r>
              <a:rPr lang="fr-FR" sz="1600" dirty="0"/>
              <a:t> Documents </a:t>
            </a:r>
            <a:r>
              <a:rPr lang="fr-FR" sz="1600" dirty="0" err="1"/>
              <a:t>from</a:t>
            </a:r>
            <a:r>
              <a:rPr lang="fr-FR" sz="1600" dirty="0"/>
              <a:t> A </a:t>
            </a:r>
            <a:r>
              <a:rPr lang="fr-FR" sz="1600" dirty="0" err="1"/>
              <a:t>Clinical</a:t>
            </a:r>
            <a:r>
              <a:rPr lang="fr-FR" sz="1600" dirty="0"/>
              <a:t> Data Warehouse, 15 </a:t>
            </a:r>
            <a:r>
              <a:rPr lang="fr-FR" sz="1600" dirty="0" err="1"/>
              <a:t>September</a:t>
            </a:r>
            <a:r>
              <a:rPr lang="fr-FR" sz="1600" dirty="0"/>
              <a:t> 2020, PREPRINT (Version 1) </a:t>
            </a:r>
            <a:r>
              <a:rPr lang="fr-FR" sz="1600" dirty="0" err="1"/>
              <a:t>available</a:t>
            </a:r>
            <a:r>
              <a:rPr lang="fr-FR" sz="1600" dirty="0"/>
              <a:t> at </a:t>
            </a:r>
            <a:r>
              <a:rPr lang="fr-FR" sz="1600" dirty="0" err="1"/>
              <a:t>Research</a:t>
            </a:r>
            <a:r>
              <a:rPr lang="fr-FR" sz="1600" dirty="0"/>
              <a:t> Square [+https://doi.org/10.21203/rs.3.rs-59497/v1+]</a:t>
            </a:r>
          </a:p>
          <a:p>
            <a:endParaRPr lang="fr-FR" dirty="0"/>
          </a:p>
        </p:txBody>
      </p:sp>
    </p:spTree>
    <p:extLst>
      <p:ext uri="{BB962C8B-B14F-4D97-AF65-F5344CB8AC3E}">
        <p14:creationId xmlns:p14="http://schemas.microsoft.com/office/powerpoint/2010/main" val="147855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285690"/>
            <a:ext cx="8229600" cy="692696"/>
          </a:xfrm>
        </p:spPr>
        <p:txBody>
          <a:bodyPr>
            <a:normAutofit/>
          </a:bodyPr>
          <a:lstStyle/>
          <a:p>
            <a:r>
              <a:rPr lang="fr-FR" sz="3600" dirty="0">
                <a:effectLst>
                  <a:outerShdw blurRad="38100" dist="38100" dir="2700000" algn="tl">
                    <a:srgbClr val="000000">
                      <a:alpha val="43137"/>
                    </a:srgbClr>
                  </a:outerShdw>
                </a:effectLst>
              </a:rPr>
              <a:t>EDSaN au CHU de Rouen</a:t>
            </a:r>
            <a:endParaRPr lang="fr-FR" sz="2000" dirty="0">
              <a:effectLst>
                <a:outerShdw blurRad="38100" dist="38100" dir="2700000" algn="tl">
                  <a:srgbClr val="000000">
                    <a:alpha val="43137"/>
                  </a:srgbClr>
                </a:outerShdw>
              </a:effectLst>
            </a:endParaRPr>
          </a:p>
        </p:txBody>
      </p:sp>
      <p:graphicFrame>
        <p:nvGraphicFramePr>
          <p:cNvPr id="5" name="Tableau 5">
            <a:extLst>
              <a:ext uri="{FF2B5EF4-FFF2-40B4-BE49-F238E27FC236}">
                <a16:creationId xmlns:a16="http://schemas.microsoft.com/office/drawing/2014/main" id="{1A9B3240-D131-4647-8650-1382327EF81F}"/>
              </a:ext>
            </a:extLst>
          </p:cNvPr>
          <p:cNvGraphicFramePr>
            <a:graphicFrameLocks noGrp="1"/>
          </p:cNvGraphicFramePr>
          <p:nvPr>
            <p:extLst>
              <p:ext uri="{D42A27DB-BD31-4B8C-83A1-F6EECF244321}">
                <p14:modId xmlns:p14="http://schemas.microsoft.com/office/powerpoint/2010/main" val="3649551474"/>
              </p:ext>
            </p:extLst>
          </p:nvPr>
        </p:nvGraphicFramePr>
        <p:xfrm>
          <a:off x="611560" y="1945432"/>
          <a:ext cx="7416824" cy="2595880"/>
        </p:xfrm>
        <a:graphic>
          <a:graphicData uri="http://schemas.openxmlformats.org/drawingml/2006/table">
            <a:tbl>
              <a:tblPr firstRow="1" bandRow="1">
                <a:tableStyleId>{22838BEF-8BB2-4498-84A7-C5851F593DF1}</a:tableStyleId>
              </a:tblPr>
              <a:tblGrid>
                <a:gridCol w="5688632">
                  <a:extLst>
                    <a:ext uri="{9D8B030D-6E8A-4147-A177-3AD203B41FA5}">
                      <a16:colId xmlns:a16="http://schemas.microsoft.com/office/drawing/2014/main" val="26308011"/>
                    </a:ext>
                  </a:extLst>
                </a:gridCol>
                <a:gridCol w="1728192">
                  <a:extLst>
                    <a:ext uri="{9D8B030D-6E8A-4147-A177-3AD203B41FA5}">
                      <a16:colId xmlns:a16="http://schemas.microsoft.com/office/drawing/2014/main" val="3949907004"/>
                    </a:ext>
                  </a:extLst>
                </a:gridCol>
              </a:tblGrid>
              <a:tr h="370840">
                <a:tc>
                  <a:txBody>
                    <a:bodyPr/>
                    <a:lstStyle/>
                    <a:p>
                      <a:r>
                        <a:rPr lang="fr-FR" b="0" dirty="0"/>
                        <a:t>Patients</a:t>
                      </a:r>
                    </a:p>
                  </a:txBody>
                  <a:tcPr>
                    <a:solidFill>
                      <a:schemeClr val="tx2">
                        <a:lumMod val="20000"/>
                        <a:lumOff val="80000"/>
                      </a:schemeClr>
                    </a:solidFill>
                  </a:tcPr>
                </a:tc>
                <a:tc>
                  <a:txBody>
                    <a:bodyPr/>
                    <a:lstStyle/>
                    <a:p>
                      <a:r>
                        <a:rPr lang="fr-FR" b="0" dirty="0"/>
                        <a:t>2 millions</a:t>
                      </a:r>
                    </a:p>
                  </a:txBody>
                  <a:tcPr>
                    <a:solidFill>
                      <a:schemeClr val="tx2">
                        <a:lumMod val="20000"/>
                        <a:lumOff val="80000"/>
                      </a:schemeClr>
                    </a:solidFill>
                  </a:tcPr>
                </a:tc>
                <a:extLst>
                  <a:ext uri="{0D108BD9-81ED-4DB2-BD59-A6C34878D82A}">
                    <a16:rowId xmlns:a16="http://schemas.microsoft.com/office/drawing/2014/main" val="966574476"/>
                  </a:ext>
                </a:extLst>
              </a:tr>
              <a:tr h="370840">
                <a:tc>
                  <a:txBody>
                    <a:bodyPr/>
                    <a:lstStyle/>
                    <a:p>
                      <a:r>
                        <a:rPr lang="fr-FR" dirty="0"/>
                        <a:t>Séjours (hospitalisations, séances, consultations)</a:t>
                      </a:r>
                    </a:p>
                  </a:txBody>
                  <a:tcPr>
                    <a:solidFill>
                      <a:schemeClr val="tx2">
                        <a:lumMod val="20000"/>
                        <a:lumOff val="80000"/>
                      </a:schemeClr>
                    </a:solidFill>
                  </a:tcPr>
                </a:tc>
                <a:tc>
                  <a:txBody>
                    <a:bodyPr/>
                    <a:lstStyle/>
                    <a:p>
                      <a:r>
                        <a:rPr lang="fr-FR" dirty="0"/>
                        <a:t>14 millions</a:t>
                      </a:r>
                    </a:p>
                  </a:txBody>
                  <a:tcPr>
                    <a:solidFill>
                      <a:schemeClr val="tx2">
                        <a:lumMod val="20000"/>
                        <a:lumOff val="80000"/>
                      </a:schemeClr>
                    </a:solidFill>
                  </a:tcPr>
                </a:tc>
                <a:extLst>
                  <a:ext uri="{0D108BD9-81ED-4DB2-BD59-A6C34878D82A}">
                    <a16:rowId xmlns:a16="http://schemas.microsoft.com/office/drawing/2014/main" val="2233969157"/>
                  </a:ext>
                </a:extLst>
              </a:tr>
              <a:tr h="370840">
                <a:tc>
                  <a:txBody>
                    <a:bodyPr/>
                    <a:lstStyle/>
                    <a:p>
                      <a:r>
                        <a:rPr lang="fr-FR" dirty="0"/>
                        <a:t>Documents (CR, notes infirmières, lettres, ordonnances, ...)</a:t>
                      </a:r>
                    </a:p>
                  </a:txBody>
                  <a:tcPr>
                    <a:solidFill>
                      <a:schemeClr val="tx2">
                        <a:lumMod val="20000"/>
                        <a:lumOff val="80000"/>
                      </a:schemeClr>
                    </a:solidFill>
                  </a:tcPr>
                </a:tc>
                <a:tc>
                  <a:txBody>
                    <a:bodyPr/>
                    <a:lstStyle/>
                    <a:p>
                      <a:r>
                        <a:rPr lang="fr-FR" dirty="0"/>
                        <a:t>19,5 millions</a:t>
                      </a:r>
                    </a:p>
                  </a:txBody>
                  <a:tcPr>
                    <a:solidFill>
                      <a:schemeClr val="tx2">
                        <a:lumMod val="20000"/>
                        <a:lumOff val="80000"/>
                      </a:schemeClr>
                    </a:solidFill>
                  </a:tcPr>
                </a:tc>
                <a:extLst>
                  <a:ext uri="{0D108BD9-81ED-4DB2-BD59-A6C34878D82A}">
                    <a16:rowId xmlns:a16="http://schemas.microsoft.com/office/drawing/2014/main" val="3493701293"/>
                  </a:ext>
                </a:extLst>
              </a:tr>
              <a:tr h="370840">
                <a:tc>
                  <a:txBody>
                    <a:bodyPr/>
                    <a:lstStyle/>
                    <a:p>
                      <a:r>
                        <a:rPr lang="fr-FR" dirty="0"/>
                        <a:t>Administrations médicamenteuses (en hospitalisation)</a:t>
                      </a:r>
                    </a:p>
                  </a:txBody>
                  <a:tcPr>
                    <a:solidFill>
                      <a:schemeClr val="tx2">
                        <a:lumMod val="20000"/>
                        <a:lumOff val="80000"/>
                      </a:schemeClr>
                    </a:solidFill>
                  </a:tcPr>
                </a:tc>
                <a:tc>
                  <a:txBody>
                    <a:bodyPr/>
                    <a:lstStyle/>
                    <a:p>
                      <a:r>
                        <a:rPr lang="fr-FR" dirty="0"/>
                        <a:t>1,4 millions</a:t>
                      </a:r>
                    </a:p>
                  </a:txBody>
                  <a:tcPr>
                    <a:solidFill>
                      <a:schemeClr val="tx2">
                        <a:lumMod val="20000"/>
                        <a:lumOff val="80000"/>
                      </a:schemeClr>
                    </a:solidFill>
                  </a:tcPr>
                </a:tc>
                <a:extLst>
                  <a:ext uri="{0D108BD9-81ED-4DB2-BD59-A6C34878D82A}">
                    <a16:rowId xmlns:a16="http://schemas.microsoft.com/office/drawing/2014/main" val="3988176548"/>
                  </a:ext>
                </a:extLst>
              </a:tr>
              <a:tr h="370840">
                <a:tc>
                  <a:txBody>
                    <a:bodyPr/>
                    <a:lstStyle/>
                    <a:p>
                      <a:r>
                        <a:rPr lang="fr-FR" dirty="0"/>
                        <a:t>Résultats de biologie (hématologie, biochimie, ...)</a:t>
                      </a:r>
                    </a:p>
                  </a:txBody>
                  <a:tcPr>
                    <a:solidFill>
                      <a:schemeClr val="tx2">
                        <a:lumMod val="20000"/>
                        <a:lumOff val="80000"/>
                      </a:schemeClr>
                    </a:solidFill>
                  </a:tcPr>
                </a:tc>
                <a:tc>
                  <a:txBody>
                    <a:bodyPr/>
                    <a:lstStyle/>
                    <a:p>
                      <a:r>
                        <a:rPr lang="fr-FR" dirty="0"/>
                        <a:t>169 millions</a:t>
                      </a:r>
                    </a:p>
                  </a:txBody>
                  <a:tcPr>
                    <a:solidFill>
                      <a:schemeClr val="tx2">
                        <a:lumMod val="20000"/>
                        <a:lumOff val="80000"/>
                      </a:schemeClr>
                    </a:solidFill>
                  </a:tcPr>
                </a:tc>
                <a:extLst>
                  <a:ext uri="{0D108BD9-81ED-4DB2-BD59-A6C34878D82A}">
                    <a16:rowId xmlns:a16="http://schemas.microsoft.com/office/drawing/2014/main" val="2140027573"/>
                  </a:ext>
                </a:extLst>
              </a:tr>
              <a:tr h="370840">
                <a:tc>
                  <a:txBody>
                    <a:bodyPr/>
                    <a:lstStyle/>
                    <a:p>
                      <a:r>
                        <a:rPr lang="fr-FR" dirty="0"/>
                        <a:t>Diagnostics (CIM-10)</a:t>
                      </a:r>
                    </a:p>
                  </a:txBody>
                  <a:tcPr>
                    <a:solidFill>
                      <a:schemeClr val="accent1">
                        <a:lumMod val="60000"/>
                        <a:lumOff val="40000"/>
                      </a:schemeClr>
                    </a:solidFill>
                  </a:tcPr>
                </a:tc>
                <a:tc>
                  <a:txBody>
                    <a:bodyPr/>
                    <a:lstStyle/>
                    <a:p>
                      <a:r>
                        <a:rPr lang="fr-FR" dirty="0"/>
                        <a:t>10,7 millions</a:t>
                      </a:r>
                    </a:p>
                  </a:txBody>
                  <a:tcPr>
                    <a:solidFill>
                      <a:schemeClr val="accent1">
                        <a:lumMod val="60000"/>
                        <a:lumOff val="40000"/>
                      </a:schemeClr>
                    </a:solidFill>
                  </a:tcPr>
                </a:tc>
                <a:extLst>
                  <a:ext uri="{0D108BD9-81ED-4DB2-BD59-A6C34878D82A}">
                    <a16:rowId xmlns:a16="http://schemas.microsoft.com/office/drawing/2014/main" val="199741018"/>
                  </a:ext>
                </a:extLst>
              </a:tr>
              <a:tr h="370840">
                <a:tc>
                  <a:txBody>
                    <a:bodyPr/>
                    <a:lstStyle/>
                    <a:p>
                      <a:r>
                        <a:rPr lang="fr-FR" dirty="0"/>
                        <a:t>Actes (imagerie, chirurgie, ...) (CCAM)</a:t>
                      </a:r>
                    </a:p>
                  </a:txBody>
                  <a:tcPr>
                    <a:solidFill>
                      <a:schemeClr val="accent1">
                        <a:lumMod val="60000"/>
                        <a:lumOff val="40000"/>
                      </a:schemeClr>
                    </a:solidFill>
                  </a:tcPr>
                </a:tc>
                <a:tc>
                  <a:txBody>
                    <a:bodyPr/>
                    <a:lstStyle/>
                    <a:p>
                      <a:r>
                        <a:rPr lang="fr-FR" dirty="0"/>
                        <a:t>9,5 millions</a:t>
                      </a:r>
                    </a:p>
                  </a:txBody>
                  <a:tcPr>
                    <a:solidFill>
                      <a:schemeClr val="accent1">
                        <a:lumMod val="60000"/>
                        <a:lumOff val="40000"/>
                      </a:schemeClr>
                    </a:solidFill>
                  </a:tcPr>
                </a:tc>
                <a:extLst>
                  <a:ext uri="{0D108BD9-81ED-4DB2-BD59-A6C34878D82A}">
                    <a16:rowId xmlns:a16="http://schemas.microsoft.com/office/drawing/2014/main" val="1264444937"/>
                  </a:ext>
                </a:extLst>
              </a:tr>
            </a:tbl>
          </a:graphicData>
        </a:graphic>
      </p:graphicFrame>
      <p:sp>
        <p:nvSpPr>
          <p:cNvPr id="7" name="Espace réservé du contenu 2">
            <a:extLst>
              <a:ext uri="{FF2B5EF4-FFF2-40B4-BE49-F238E27FC236}">
                <a16:creationId xmlns:a16="http://schemas.microsoft.com/office/drawing/2014/main" id="{6A5B426E-8589-4599-9E18-7B4D76E5F522}"/>
              </a:ext>
            </a:extLst>
          </p:cNvPr>
          <p:cNvSpPr>
            <a:spLocks noGrp="1"/>
          </p:cNvSpPr>
          <p:nvPr>
            <p:ph idx="1"/>
          </p:nvPr>
        </p:nvSpPr>
        <p:spPr>
          <a:xfrm>
            <a:off x="457200" y="1268760"/>
            <a:ext cx="8507288" cy="532656"/>
          </a:xfrm>
        </p:spPr>
        <p:txBody>
          <a:bodyPr>
            <a:normAutofit/>
          </a:bodyPr>
          <a:lstStyle/>
          <a:p>
            <a:pPr lvl="0" algn="just"/>
            <a:r>
              <a:rPr lang="fr-FR" sz="2400" dirty="0"/>
              <a:t>Volumétrie</a:t>
            </a:r>
          </a:p>
        </p:txBody>
      </p:sp>
      <p:sp>
        <p:nvSpPr>
          <p:cNvPr id="8" name="Espace réservé du contenu 2">
            <a:extLst>
              <a:ext uri="{FF2B5EF4-FFF2-40B4-BE49-F238E27FC236}">
                <a16:creationId xmlns:a16="http://schemas.microsoft.com/office/drawing/2014/main" id="{0B972132-EF9C-42B9-8ADF-BFA69F2AB931}"/>
              </a:ext>
            </a:extLst>
          </p:cNvPr>
          <p:cNvSpPr txBox="1">
            <a:spLocks/>
          </p:cNvSpPr>
          <p:nvPr/>
        </p:nvSpPr>
        <p:spPr>
          <a:xfrm>
            <a:off x="395536" y="5257800"/>
            <a:ext cx="8507288" cy="13255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fr-FR" sz="2400" dirty="0"/>
              <a:t>Antériorité : patients venus au moins une fois au CHU de Rouen les 20 dernières années</a:t>
            </a:r>
          </a:p>
        </p:txBody>
      </p:sp>
    </p:spTree>
    <p:extLst>
      <p:ext uri="{BB962C8B-B14F-4D97-AF65-F5344CB8AC3E}">
        <p14:creationId xmlns:p14="http://schemas.microsoft.com/office/powerpoint/2010/main" val="1861830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Espace réservé du contenu 2">
            <a:extLst>
              <a:ext uri="{FF2B5EF4-FFF2-40B4-BE49-F238E27FC236}">
                <a16:creationId xmlns:a16="http://schemas.microsoft.com/office/drawing/2014/main" id="{96779BEF-3C10-4902-860F-77A88EE74D50}"/>
              </a:ext>
            </a:extLst>
          </p:cNvPr>
          <p:cNvSpPr txBox="1">
            <a:spLocks/>
          </p:cNvSpPr>
          <p:nvPr/>
        </p:nvSpPr>
        <p:spPr>
          <a:xfrm>
            <a:off x="467544" y="908720"/>
            <a:ext cx="8507288" cy="5141168"/>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fr-FR" sz="2400" dirty="0">
                <a:solidFill>
                  <a:schemeClr val="tx1"/>
                </a:solidFill>
              </a:rPr>
              <a:t>Ce qu’on y trouve :</a:t>
            </a:r>
          </a:p>
          <a:p>
            <a:pPr marL="800100" lvl="1" indent="-342900" algn="just">
              <a:buFont typeface="Wingdings" panose="05000000000000000000" pitchFamily="2" charset="2"/>
              <a:buChar char="ü"/>
            </a:pPr>
            <a:r>
              <a:rPr lang="fr-FR" sz="2000" dirty="0">
                <a:solidFill>
                  <a:schemeClr val="tx1"/>
                </a:solidFill>
              </a:rPr>
              <a:t>	documents (CR </a:t>
            </a:r>
            <a:r>
              <a:rPr lang="fr-FR" sz="2000" dirty="0" err="1">
                <a:solidFill>
                  <a:schemeClr val="tx1"/>
                </a:solidFill>
              </a:rPr>
              <a:t>hospit</a:t>
            </a:r>
            <a:r>
              <a:rPr lang="fr-FR" sz="2000" dirty="0">
                <a:solidFill>
                  <a:schemeClr val="tx1"/>
                </a:solidFill>
              </a:rPr>
              <a:t>, imagerie, intervention, anapath, lettres, transmissions ciblées, ordonnances, etc.)</a:t>
            </a:r>
          </a:p>
          <a:p>
            <a:pPr marL="800100" lvl="1" indent="-342900" algn="just">
              <a:buFont typeface="Wingdings" panose="05000000000000000000" pitchFamily="2" charset="2"/>
              <a:buChar char="ü"/>
            </a:pPr>
            <a:r>
              <a:rPr lang="fr-FR" sz="2000" dirty="0">
                <a:solidFill>
                  <a:schemeClr val="tx1"/>
                </a:solidFill>
              </a:rPr>
              <a:t>	la biologie (hémato, biochimie, etc.)</a:t>
            </a:r>
          </a:p>
          <a:p>
            <a:pPr marL="800100" lvl="1" indent="-342900" algn="just">
              <a:buFont typeface="Wingdings" panose="05000000000000000000" pitchFamily="2" charset="2"/>
              <a:buChar char="ü"/>
            </a:pPr>
            <a:r>
              <a:rPr lang="fr-FR" sz="2000" dirty="0">
                <a:solidFill>
                  <a:schemeClr val="tx1"/>
                </a:solidFill>
              </a:rPr>
              <a:t>	la virologie</a:t>
            </a:r>
          </a:p>
          <a:p>
            <a:pPr marL="800100" lvl="1" indent="-342900" algn="just">
              <a:buFont typeface="Wingdings" panose="05000000000000000000" pitchFamily="2" charset="2"/>
              <a:buChar char="ü"/>
            </a:pPr>
            <a:r>
              <a:rPr lang="fr-FR" sz="2000" dirty="0">
                <a:solidFill>
                  <a:schemeClr val="tx1"/>
                </a:solidFill>
              </a:rPr>
              <a:t>	les codes diagnostics et d’actes (PMSI)</a:t>
            </a:r>
          </a:p>
          <a:p>
            <a:pPr marL="800100" lvl="1" indent="-342900" algn="just">
              <a:buFont typeface="Wingdings" panose="05000000000000000000" pitchFamily="2" charset="2"/>
              <a:buChar char="ü"/>
            </a:pPr>
            <a:r>
              <a:rPr lang="fr-FR" sz="2000" dirty="0">
                <a:solidFill>
                  <a:schemeClr val="tx1"/>
                </a:solidFill>
              </a:rPr>
              <a:t>	la prescription/administration à l’hôpital</a:t>
            </a:r>
          </a:p>
          <a:p>
            <a:pPr algn="just"/>
            <a:endParaRPr lang="fr-FR" sz="2400" dirty="0">
              <a:solidFill>
                <a:schemeClr val="tx1"/>
              </a:solidFill>
            </a:endParaRPr>
          </a:p>
          <a:p>
            <a:pPr marL="342900" indent="-342900" algn="just">
              <a:buFont typeface="Arial" panose="020B0604020202020204" pitchFamily="34" charset="0"/>
              <a:buChar char="•"/>
            </a:pPr>
            <a:r>
              <a:rPr lang="fr-FR" sz="2400" dirty="0">
                <a:solidFill>
                  <a:schemeClr val="tx1"/>
                </a:solidFill>
              </a:rPr>
              <a:t>Ce qu’on n’y trouve pas :</a:t>
            </a:r>
          </a:p>
          <a:p>
            <a:pPr marL="800100" lvl="1" indent="-342900" algn="just">
              <a:buFont typeface="Wingdings" panose="05000000000000000000" pitchFamily="2" charset="2"/>
              <a:buChar char="q"/>
            </a:pPr>
            <a:r>
              <a:rPr lang="fr-FR" sz="2000" dirty="0">
                <a:solidFill>
                  <a:schemeClr val="tx1"/>
                </a:solidFill>
              </a:rPr>
              <a:t>les données « brutes » de génétique (/</a:t>
            </a:r>
            <a:r>
              <a:rPr lang="fr-FR" sz="2000" dirty="0" err="1">
                <a:solidFill>
                  <a:schemeClr val="tx1"/>
                </a:solidFill>
              </a:rPr>
              <a:t>omiques</a:t>
            </a:r>
            <a:r>
              <a:rPr lang="fr-FR" sz="2000" dirty="0">
                <a:solidFill>
                  <a:schemeClr val="tx1"/>
                </a:solidFill>
              </a:rPr>
              <a:t>)</a:t>
            </a:r>
          </a:p>
          <a:p>
            <a:pPr marL="800100" lvl="1" indent="-342900" algn="just">
              <a:buFont typeface="Wingdings" panose="05000000000000000000" pitchFamily="2" charset="2"/>
              <a:buChar char="q"/>
            </a:pPr>
            <a:r>
              <a:rPr lang="fr-FR" sz="2000" dirty="0">
                <a:solidFill>
                  <a:schemeClr val="tx1"/>
                </a:solidFill>
              </a:rPr>
              <a:t>les données administratives (rendez-vous...)</a:t>
            </a:r>
          </a:p>
          <a:p>
            <a:pPr marL="800100" lvl="1" indent="-342900" algn="just">
              <a:buFont typeface="Wingdings" panose="05000000000000000000" pitchFamily="2" charset="2"/>
              <a:buChar char="q"/>
            </a:pPr>
            <a:r>
              <a:rPr lang="fr-FR" sz="2000" dirty="0">
                <a:solidFill>
                  <a:schemeClr val="tx1"/>
                </a:solidFill>
              </a:rPr>
              <a:t>les données techniques</a:t>
            </a:r>
          </a:p>
          <a:p>
            <a:pPr marL="800100" lvl="1" indent="-342900" algn="just">
              <a:buFont typeface="Wingdings" panose="05000000000000000000" pitchFamily="2" charset="2"/>
              <a:buChar char="q"/>
            </a:pPr>
            <a:r>
              <a:rPr lang="fr-FR" sz="2000" dirty="0">
                <a:solidFill>
                  <a:schemeClr val="tx1"/>
                </a:solidFill>
              </a:rPr>
              <a:t>le dossier papier...</a:t>
            </a:r>
          </a:p>
          <a:p>
            <a:pPr marL="800100" lvl="1" indent="-342900" algn="just">
              <a:buFont typeface="Wingdings" panose="05000000000000000000" pitchFamily="2" charset="2"/>
              <a:buChar char="q"/>
            </a:pPr>
            <a:endParaRPr lang="fr-FR" sz="2000" dirty="0">
              <a:solidFill>
                <a:schemeClr val="tx1"/>
              </a:solidFill>
            </a:endParaRPr>
          </a:p>
          <a:p>
            <a:pPr marL="342900" indent="-342900" algn="just">
              <a:buFont typeface="Arial" panose="020B0604020202020204" pitchFamily="34" charset="0"/>
              <a:buChar char="•"/>
            </a:pPr>
            <a:r>
              <a:rPr lang="fr-FR" sz="2400" dirty="0">
                <a:solidFill>
                  <a:schemeClr val="tx1"/>
                </a:solidFill>
              </a:rPr>
              <a:t>Ce qu’on y trouvera un jour... (peut-être) :</a:t>
            </a:r>
          </a:p>
          <a:p>
            <a:pPr marL="800100" lvl="1" indent="-342900" algn="just">
              <a:buFont typeface="Wingdings" panose="05000000000000000000" pitchFamily="2" charset="2"/>
              <a:buChar char="q"/>
            </a:pPr>
            <a:r>
              <a:rPr lang="fr-FR" sz="2000" dirty="0">
                <a:solidFill>
                  <a:schemeClr val="tx1"/>
                </a:solidFill>
              </a:rPr>
              <a:t>l’imagerie anonymisée</a:t>
            </a:r>
          </a:p>
          <a:p>
            <a:pPr marL="800100" lvl="1" indent="-342900" algn="just">
              <a:buFont typeface="Wingdings" panose="05000000000000000000" pitchFamily="2" charset="2"/>
              <a:buChar char="q"/>
            </a:pPr>
            <a:r>
              <a:rPr lang="fr-FR" sz="2000" dirty="0">
                <a:solidFill>
                  <a:schemeClr val="tx1"/>
                </a:solidFill>
              </a:rPr>
              <a:t>les données de spécialités dans des logiciels dédiés (ICCA, </a:t>
            </a:r>
            <a:r>
              <a:rPr lang="fr-FR" sz="2000" dirty="0" err="1">
                <a:solidFill>
                  <a:schemeClr val="tx1"/>
                </a:solidFill>
              </a:rPr>
              <a:t>Softalmo</a:t>
            </a:r>
            <a:r>
              <a:rPr lang="fr-FR" sz="2000" dirty="0">
                <a:solidFill>
                  <a:schemeClr val="tx1"/>
                </a:solidFill>
              </a:rPr>
              <a:t>...)</a:t>
            </a:r>
          </a:p>
          <a:p>
            <a:pPr marL="800100" lvl="1" indent="-342900" algn="just">
              <a:buFont typeface="Wingdings" panose="05000000000000000000" pitchFamily="2" charset="2"/>
              <a:buChar char="q"/>
            </a:pPr>
            <a:endParaRPr lang="fr-FR" sz="2000" dirty="0">
              <a:solidFill>
                <a:schemeClr val="tx1"/>
              </a:solidFill>
            </a:endParaRPr>
          </a:p>
          <a:p>
            <a:pPr marL="800100" lvl="1" indent="-342900" algn="just">
              <a:buFontTx/>
              <a:buChar char="-"/>
            </a:pPr>
            <a:endParaRPr lang="fr-FR" sz="2000" dirty="0">
              <a:solidFill>
                <a:schemeClr val="tx1"/>
              </a:solidFill>
            </a:endParaRPr>
          </a:p>
        </p:txBody>
      </p:sp>
      <p:sp>
        <p:nvSpPr>
          <p:cNvPr id="53" name="Titre 1">
            <a:extLst>
              <a:ext uri="{FF2B5EF4-FFF2-40B4-BE49-F238E27FC236}">
                <a16:creationId xmlns:a16="http://schemas.microsoft.com/office/drawing/2014/main" id="{CC6BE2FD-3FA1-4A4B-9B72-C22BBED0C0A0}"/>
              </a:ext>
            </a:extLst>
          </p:cNvPr>
          <p:cNvSpPr txBox="1">
            <a:spLocks/>
          </p:cNvSpPr>
          <p:nvPr/>
        </p:nvSpPr>
        <p:spPr>
          <a:xfrm>
            <a:off x="395536" y="2953"/>
            <a:ext cx="8229600" cy="80515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800" dirty="0">
                <a:effectLst>
                  <a:outerShdw blurRad="38100" dist="38100" dir="2700000" algn="tl">
                    <a:srgbClr val="000000">
                      <a:alpha val="43137"/>
                    </a:srgbClr>
                  </a:outerShdw>
                </a:effectLst>
              </a:rPr>
              <a:t>EDSaN au CHU de Rouen – couverture fonctionnelle</a:t>
            </a:r>
            <a:endParaRPr lang="fr-FR"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77878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à coins arrondis 51"/>
          <p:cNvSpPr/>
          <p:nvPr/>
        </p:nvSpPr>
        <p:spPr>
          <a:xfrm>
            <a:off x="3924300" y="152401"/>
            <a:ext cx="5133780" cy="6638924"/>
          </a:xfrm>
          <a:prstGeom prst="roundRect">
            <a:avLst>
              <a:gd name="adj" fmla="val 6277"/>
            </a:avLst>
          </a:prstGeom>
          <a:solidFill>
            <a:srgbClr val="C1FFD0">
              <a:alpha val="2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1" name="Hexagone 70">
            <a:extLst>
              <a:ext uri="{FF2B5EF4-FFF2-40B4-BE49-F238E27FC236}">
                <a16:creationId xmlns:a16="http://schemas.microsoft.com/office/drawing/2014/main" id="{BDA26A99-8D38-4767-BBF8-9AB4BC2C87EB}"/>
              </a:ext>
            </a:extLst>
          </p:cNvPr>
          <p:cNvSpPr/>
          <p:nvPr/>
        </p:nvSpPr>
        <p:spPr>
          <a:xfrm>
            <a:off x="6606232" y="5618128"/>
            <a:ext cx="1505754" cy="1038604"/>
          </a:xfrm>
          <a:prstGeom prst="hexagon">
            <a:avLst/>
          </a:prstGeom>
          <a:solidFill>
            <a:schemeClr val="accent2">
              <a:lumMod val="40000"/>
              <a:lumOff val="60000"/>
              <a:alpha val="60000"/>
            </a:schemeClr>
          </a:solid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tx1"/>
                </a:solidFill>
              </a:rPr>
              <a:t>Traitement et apports sémantiques</a:t>
            </a:r>
          </a:p>
        </p:txBody>
      </p:sp>
      <p:sp>
        <p:nvSpPr>
          <p:cNvPr id="8" name="Rectangle : coins arrondis 7">
            <a:extLst>
              <a:ext uri="{FF2B5EF4-FFF2-40B4-BE49-F238E27FC236}">
                <a16:creationId xmlns:a16="http://schemas.microsoft.com/office/drawing/2014/main" id="{1FBF5D5D-4807-47A7-9E0B-E0A000D6BA1E}"/>
              </a:ext>
            </a:extLst>
          </p:cNvPr>
          <p:cNvSpPr/>
          <p:nvPr/>
        </p:nvSpPr>
        <p:spPr>
          <a:xfrm>
            <a:off x="179512" y="260648"/>
            <a:ext cx="1992264" cy="6406852"/>
          </a:xfrm>
          <a:prstGeom prst="roundRect">
            <a:avLst/>
          </a:prstGeom>
          <a:solidFill>
            <a:schemeClr val="bg2">
              <a:lumMod val="75000"/>
              <a:alpha val="25000"/>
            </a:schemeClr>
          </a:solidFill>
          <a:ln w="63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fr-FR" dirty="0">
              <a:solidFill>
                <a:schemeClr val="tx1"/>
              </a:solidFill>
            </a:endParaRPr>
          </a:p>
        </p:txBody>
      </p:sp>
      <p:sp>
        <p:nvSpPr>
          <p:cNvPr id="2" name="Organigramme : Disque magnétique 1">
            <a:extLst>
              <a:ext uri="{FF2B5EF4-FFF2-40B4-BE49-F238E27FC236}">
                <a16:creationId xmlns:a16="http://schemas.microsoft.com/office/drawing/2014/main" id="{74C9C794-BA2D-4D16-98CD-3DACEAFDEFAA}"/>
              </a:ext>
            </a:extLst>
          </p:cNvPr>
          <p:cNvSpPr/>
          <p:nvPr/>
        </p:nvSpPr>
        <p:spPr>
          <a:xfrm>
            <a:off x="323528" y="1077888"/>
            <a:ext cx="720080" cy="648072"/>
          </a:xfrm>
          <a:prstGeom prst="flowChartMagneticDisk">
            <a:avLst/>
          </a:prstGeom>
          <a:solidFill>
            <a:schemeClr val="bg2">
              <a:lumMod val="75000"/>
            </a:schemeClr>
          </a:solidFill>
          <a:ln w="63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Organigramme : Disque magnétique 2">
            <a:extLst>
              <a:ext uri="{FF2B5EF4-FFF2-40B4-BE49-F238E27FC236}">
                <a16:creationId xmlns:a16="http://schemas.microsoft.com/office/drawing/2014/main" id="{F3CBEBD7-E697-450A-AC86-B37E832B05F1}"/>
              </a:ext>
            </a:extLst>
          </p:cNvPr>
          <p:cNvSpPr/>
          <p:nvPr/>
        </p:nvSpPr>
        <p:spPr>
          <a:xfrm>
            <a:off x="323528" y="2012504"/>
            <a:ext cx="720080" cy="648072"/>
          </a:xfrm>
          <a:prstGeom prst="flowChartMagneticDisk">
            <a:avLst/>
          </a:prstGeom>
          <a:solidFill>
            <a:schemeClr val="bg2">
              <a:lumMod val="75000"/>
            </a:schemeClr>
          </a:solidFill>
          <a:ln w="63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Organigramme : Disque magnétique 3">
            <a:extLst>
              <a:ext uri="{FF2B5EF4-FFF2-40B4-BE49-F238E27FC236}">
                <a16:creationId xmlns:a16="http://schemas.microsoft.com/office/drawing/2014/main" id="{352D69DF-07E2-4551-A23D-3DEE1DDB6F98}"/>
              </a:ext>
            </a:extLst>
          </p:cNvPr>
          <p:cNvSpPr/>
          <p:nvPr/>
        </p:nvSpPr>
        <p:spPr>
          <a:xfrm>
            <a:off x="323528" y="2947120"/>
            <a:ext cx="720080" cy="648072"/>
          </a:xfrm>
          <a:prstGeom prst="flowChartMagneticDisk">
            <a:avLst/>
          </a:prstGeom>
          <a:solidFill>
            <a:schemeClr val="bg2">
              <a:lumMod val="75000"/>
            </a:schemeClr>
          </a:solidFill>
          <a:ln w="63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Organigramme : Disque magnétique 4">
            <a:extLst>
              <a:ext uri="{FF2B5EF4-FFF2-40B4-BE49-F238E27FC236}">
                <a16:creationId xmlns:a16="http://schemas.microsoft.com/office/drawing/2014/main" id="{B58DA887-7276-492D-A0A6-D455F573BCFE}"/>
              </a:ext>
            </a:extLst>
          </p:cNvPr>
          <p:cNvSpPr/>
          <p:nvPr/>
        </p:nvSpPr>
        <p:spPr>
          <a:xfrm>
            <a:off x="323528" y="3881736"/>
            <a:ext cx="720080" cy="648072"/>
          </a:xfrm>
          <a:prstGeom prst="flowChartMagneticDisk">
            <a:avLst/>
          </a:prstGeom>
          <a:solidFill>
            <a:schemeClr val="bg2">
              <a:lumMod val="75000"/>
            </a:schemeClr>
          </a:solidFill>
          <a:ln w="63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Organigramme : Disque magnétique 6">
            <a:extLst>
              <a:ext uri="{FF2B5EF4-FFF2-40B4-BE49-F238E27FC236}">
                <a16:creationId xmlns:a16="http://schemas.microsoft.com/office/drawing/2014/main" id="{2D091D3E-C0A5-4DB7-8515-CCAC4216B695}"/>
              </a:ext>
            </a:extLst>
          </p:cNvPr>
          <p:cNvSpPr/>
          <p:nvPr/>
        </p:nvSpPr>
        <p:spPr>
          <a:xfrm>
            <a:off x="323528" y="5750968"/>
            <a:ext cx="720080" cy="648072"/>
          </a:xfrm>
          <a:prstGeom prst="flowChartMagneticDisk">
            <a:avLst/>
          </a:prstGeom>
          <a:solidFill>
            <a:schemeClr val="bg2">
              <a:lumMod val="75000"/>
            </a:schemeClr>
          </a:solidFill>
          <a:ln w="63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97582DE1-4A36-4C1A-AC1F-00A199CD5F98}"/>
              </a:ext>
            </a:extLst>
          </p:cNvPr>
          <p:cNvSpPr txBox="1"/>
          <p:nvPr/>
        </p:nvSpPr>
        <p:spPr>
          <a:xfrm>
            <a:off x="1124481" y="1221904"/>
            <a:ext cx="916465" cy="307777"/>
          </a:xfrm>
          <a:prstGeom prst="rect">
            <a:avLst/>
          </a:prstGeom>
          <a:noFill/>
        </p:spPr>
        <p:txBody>
          <a:bodyPr wrap="square" rtlCol="0">
            <a:spAutoFit/>
          </a:bodyPr>
          <a:lstStyle/>
          <a:p>
            <a:r>
              <a:rPr lang="fr-FR" sz="1400" dirty="0"/>
              <a:t>DPI</a:t>
            </a:r>
          </a:p>
        </p:txBody>
      </p:sp>
      <p:sp>
        <p:nvSpPr>
          <p:cNvPr id="10" name="ZoneTexte 9">
            <a:extLst>
              <a:ext uri="{FF2B5EF4-FFF2-40B4-BE49-F238E27FC236}">
                <a16:creationId xmlns:a16="http://schemas.microsoft.com/office/drawing/2014/main" id="{3C8260F0-766A-478E-9434-774A5328E254}"/>
              </a:ext>
            </a:extLst>
          </p:cNvPr>
          <p:cNvSpPr txBox="1"/>
          <p:nvPr/>
        </p:nvSpPr>
        <p:spPr>
          <a:xfrm>
            <a:off x="1142043" y="2189974"/>
            <a:ext cx="916465" cy="523220"/>
          </a:xfrm>
          <a:prstGeom prst="rect">
            <a:avLst/>
          </a:prstGeom>
          <a:noFill/>
        </p:spPr>
        <p:txBody>
          <a:bodyPr wrap="square" rtlCol="0">
            <a:spAutoFit/>
          </a:bodyPr>
          <a:lstStyle/>
          <a:p>
            <a:r>
              <a:rPr lang="fr-FR" sz="1400" dirty="0"/>
              <a:t>Imagerie</a:t>
            </a:r>
          </a:p>
        </p:txBody>
      </p:sp>
      <p:sp>
        <p:nvSpPr>
          <p:cNvPr id="11" name="ZoneTexte 10">
            <a:extLst>
              <a:ext uri="{FF2B5EF4-FFF2-40B4-BE49-F238E27FC236}">
                <a16:creationId xmlns:a16="http://schemas.microsoft.com/office/drawing/2014/main" id="{7B214BC1-AFAD-4F57-ACEA-C63714007BE7}"/>
              </a:ext>
            </a:extLst>
          </p:cNvPr>
          <p:cNvSpPr txBox="1"/>
          <p:nvPr/>
        </p:nvSpPr>
        <p:spPr>
          <a:xfrm>
            <a:off x="1142043" y="3058823"/>
            <a:ext cx="916465" cy="307777"/>
          </a:xfrm>
          <a:prstGeom prst="rect">
            <a:avLst/>
          </a:prstGeom>
          <a:noFill/>
        </p:spPr>
        <p:txBody>
          <a:bodyPr wrap="square" rtlCol="0">
            <a:spAutoFit/>
          </a:bodyPr>
          <a:lstStyle/>
          <a:p>
            <a:r>
              <a:rPr lang="fr-FR" sz="1400" dirty="0"/>
              <a:t>PMSI</a:t>
            </a:r>
          </a:p>
        </p:txBody>
      </p:sp>
      <p:sp>
        <p:nvSpPr>
          <p:cNvPr id="12" name="ZoneTexte 11">
            <a:extLst>
              <a:ext uri="{FF2B5EF4-FFF2-40B4-BE49-F238E27FC236}">
                <a16:creationId xmlns:a16="http://schemas.microsoft.com/office/drawing/2014/main" id="{6142DEB8-EC4A-48B2-9EA9-2252D9040F00}"/>
              </a:ext>
            </a:extLst>
          </p:cNvPr>
          <p:cNvSpPr txBox="1"/>
          <p:nvPr/>
        </p:nvSpPr>
        <p:spPr>
          <a:xfrm>
            <a:off x="1195609" y="4021106"/>
            <a:ext cx="916465" cy="523220"/>
          </a:xfrm>
          <a:prstGeom prst="rect">
            <a:avLst/>
          </a:prstGeom>
          <a:noFill/>
        </p:spPr>
        <p:txBody>
          <a:bodyPr wrap="square" rtlCol="0">
            <a:spAutoFit/>
          </a:bodyPr>
          <a:lstStyle/>
          <a:p>
            <a:r>
              <a:rPr lang="fr-FR" sz="1400" dirty="0"/>
              <a:t>Biologie</a:t>
            </a:r>
          </a:p>
        </p:txBody>
      </p:sp>
      <p:sp>
        <p:nvSpPr>
          <p:cNvPr id="13" name="ZoneTexte 12">
            <a:extLst>
              <a:ext uri="{FF2B5EF4-FFF2-40B4-BE49-F238E27FC236}">
                <a16:creationId xmlns:a16="http://schemas.microsoft.com/office/drawing/2014/main" id="{D246F0D9-A947-4BDF-81B1-48167063CC8C}"/>
              </a:ext>
            </a:extLst>
          </p:cNvPr>
          <p:cNvSpPr txBox="1"/>
          <p:nvPr/>
        </p:nvSpPr>
        <p:spPr>
          <a:xfrm>
            <a:off x="1160883" y="4894494"/>
            <a:ext cx="1293271" cy="307777"/>
          </a:xfrm>
          <a:prstGeom prst="rect">
            <a:avLst/>
          </a:prstGeom>
          <a:noFill/>
        </p:spPr>
        <p:txBody>
          <a:bodyPr wrap="square" rtlCol="0">
            <a:spAutoFit/>
          </a:bodyPr>
          <a:lstStyle/>
          <a:p>
            <a:r>
              <a:rPr lang="fr-FR" sz="1400" dirty="0"/>
              <a:t>Documents</a:t>
            </a:r>
          </a:p>
        </p:txBody>
      </p:sp>
      <p:sp>
        <p:nvSpPr>
          <p:cNvPr id="17" name="Organigramme : Multidocument 16">
            <a:extLst>
              <a:ext uri="{FF2B5EF4-FFF2-40B4-BE49-F238E27FC236}">
                <a16:creationId xmlns:a16="http://schemas.microsoft.com/office/drawing/2014/main" id="{273D407D-9B44-4D96-AB7E-4F4D8F68F5AE}"/>
              </a:ext>
            </a:extLst>
          </p:cNvPr>
          <p:cNvSpPr/>
          <p:nvPr/>
        </p:nvSpPr>
        <p:spPr>
          <a:xfrm>
            <a:off x="323528" y="4879432"/>
            <a:ext cx="720080" cy="648072"/>
          </a:xfrm>
          <a:prstGeom prst="flowChartMultidocument">
            <a:avLst/>
          </a:prstGeom>
          <a:solidFill>
            <a:schemeClr val="bg2">
              <a:lumMod val="75000"/>
            </a:schemeClr>
          </a:solidFill>
          <a:ln w="63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avec flèche 18">
            <a:extLst>
              <a:ext uri="{FF2B5EF4-FFF2-40B4-BE49-F238E27FC236}">
                <a16:creationId xmlns:a16="http://schemas.microsoft.com/office/drawing/2014/main" id="{BD90E088-1C0D-4118-A802-1354F1061B50}"/>
              </a:ext>
            </a:extLst>
          </p:cNvPr>
          <p:cNvCxnSpPr>
            <a:cxnSpLocks/>
          </p:cNvCxnSpPr>
          <p:nvPr/>
        </p:nvCxnSpPr>
        <p:spPr>
          <a:xfrm>
            <a:off x="2171776" y="1401924"/>
            <a:ext cx="1752524" cy="1408716"/>
          </a:xfrm>
          <a:prstGeom prst="straightConnector1">
            <a:avLst/>
          </a:prstGeom>
          <a:ln w="2222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57D1580D-DFA8-4D35-BE37-16C630E3347A}"/>
              </a:ext>
            </a:extLst>
          </p:cNvPr>
          <p:cNvCxnSpPr>
            <a:cxnSpLocks/>
          </p:cNvCxnSpPr>
          <p:nvPr/>
        </p:nvCxnSpPr>
        <p:spPr>
          <a:xfrm>
            <a:off x="2171776" y="2336540"/>
            <a:ext cx="1752524" cy="571578"/>
          </a:xfrm>
          <a:prstGeom prst="straightConnector1">
            <a:avLst/>
          </a:prstGeom>
          <a:ln w="2222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257DC0BB-EDA3-4E11-9C56-5E2C5AB40ACF}"/>
              </a:ext>
            </a:extLst>
          </p:cNvPr>
          <p:cNvCxnSpPr>
            <a:cxnSpLocks/>
          </p:cNvCxnSpPr>
          <p:nvPr/>
        </p:nvCxnSpPr>
        <p:spPr>
          <a:xfrm flipV="1">
            <a:off x="2171776" y="3200565"/>
            <a:ext cx="1752524" cy="23822"/>
          </a:xfrm>
          <a:prstGeom prst="straightConnector1">
            <a:avLst/>
          </a:prstGeom>
          <a:ln w="2222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25C8158E-0C7D-4313-BC45-05D81A5E6E4A}"/>
              </a:ext>
            </a:extLst>
          </p:cNvPr>
          <p:cNvCxnSpPr>
            <a:cxnSpLocks/>
            <a:endCxn id="52" idx="1"/>
          </p:cNvCxnSpPr>
          <p:nvPr/>
        </p:nvCxnSpPr>
        <p:spPr>
          <a:xfrm flipV="1">
            <a:off x="2171776" y="3471863"/>
            <a:ext cx="1752524" cy="733912"/>
          </a:xfrm>
          <a:prstGeom prst="straightConnector1">
            <a:avLst/>
          </a:prstGeom>
          <a:ln w="2222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052DD890-68CA-410F-B87A-CDCEBB3E55A7}"/>
              </a:ext>
            </a:extLst>
          </p:cNvPr>
          <p:cNvCxnSpPr>
            <a:cxnSpLocks/>
          </p:cNvCxnSpPr>
          <p:nvPr/>
        </p:nvCxnSpPr>
        <p:spPr>
          <a:xfrm flipV="1">
            <a:off x="2171776" y="3745256"/>
            <a:ext cx="1721612" cy="1287739"/>
          </a:xfrm>
          <a:prstGeom prst="straightConnector1">
            <a:avLst/>
          </a:prstGeom>
          <a:ln w="2222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6A205DC6-2C69-48AA-9F4E-8E9842C48671}"/>
              </a:ext>
            </a:extLst>
          </p:cNvPr>
          <p:cNvCxnSpPr>
            <a:cxnSpLocks/>
          </p:cNvCxnSpPr>
          <p:nvPr/>
        </p:nvCxnSpPr>
        <p:spPr>
          <a:xfrm flipV="1">
            <a:off x="2171776" y="4189513"/>
            <a:ext cx="1752524" cy="1885491"/>
          </a:xfrm>
          <a:prstGeom prst="straightConnector1">
            <a:avLst/>
          </a:prstGeom>
          <a:ln w="2222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 coins arrondis 44">
            <a:extLst>
              <a:ext uri="{FF2B5EF4-FFF2-40B4-BE49-F238E27FC236}">
                <a16:creationId xmlns:a16="http://schemas.microsoft.com/office/drawing/2014/main" id="{E4F5E34F-1D91-4239-AEB0-ADF6B7E085CF}"/>
              </a:ext>
            </a:extLst>
          </p:cNvPr>
          <p:cNvSpPr/>
          <p:nvPr/>
        </p:nvSpPr>
        <p:spPr>
          <a:xfrm>
            <a:off x="2252180" y="782996"/>
            <a:ext cx="1567076" cy="5884503"/>
          </a:xfrm>
          <a:prstGeom prst="roundRect">
            <a:avLst/>
          </a:prstGeom>
          <a:solidFill>
            <a:schemeClr val="accent2">
              <a:lumMod val="40000"/>
              <a:lumOff val="60000"/>
              <a:alpha val="25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fr-FR" dirty="0">
              <a:solidFill>
                <a:schemeClr val="tx1"/>
              </a:solidFill>
            </a:endParaRPr>
          </a:p>
        </p:txBody>
      </p:sp>
      <p:sp>
        <p:nvSpPr>
          <p:cNvPr id="14" name="ZoneTexte 13">
            <a:extLst>
              <a:ext uri="{FF2B5EF4-FFF2-40B4-BE49-F238E27FC236}">
                <a16:creationId xmlns:a16="http://schemas.microsoft.com/office/drawing/2014/main" id="{081FEB41-45C6-4FB7-AFE0-41E857E14D6D}"/>
              </a:ext>
            </a:extLst>
          </p:cNvPr>
          <p:cNvSpPr txBox="1"/>
          <p:nvPr/>
        </p:nvSpPr>
        <p:spPr>
          <a:xfrm>
            <a:off x="1144617" y="5875820"/>
            <a:ext cx="436915" cy="523220"/>
          </a:xfrm>
          <a:prstGeom prst="rect">
            <a:avLst/>
          </a:prstGeom>
          <a:noFill/>
        </p:spPr>
        <p:txBody>
          <a:bodyPr wrap="square" rtlCol="0">
            <a:spAutoFit/>
          </a:bodyPr>
          <a:lstStyle/>
          <a:p>
            <a:r>
              <a:rPr lang="fr-FR" sz="2800" b="1" dirty="0"/>
              <a:t>…</a:t>
            </a:r>
          </a:p>
        </p:txBody>
      </p:sp>
      <p:sp>
        <p:nvSpPr>
          <p:cNvPr id="6" name="ZoneTexte 5"/>
          <p:cNvSpPr txBox="1"/>
          <p:nvPr/>
        </p:nvSpPr>
        <p:spPr>
          <a:xfrm>
            <a:off x="179588" y="224657"/>
            <a:ext cx="1808905" cy="830997"/>
          </a:xfrm>
          <a:prstGeom prst="rect">
            <a:avLst/>
          </a:prstGeom>
          <a:noFill/>
        </p:spPr>
        <p:txBody>
          <a:bodyPr wrap="square" rtlCol="0">
            <a:spAutoFit/>
          </a:bodyPr>
          <a:lstStyle/>
          <a:p>
            <a:pPr algn="ctr"/>
            <a:r>
              <a:rPr lang="fr-FR" sz="1600" dirty="0"/>
              <a:t>Système d’Information Hospitalier</a:t>
            </a:r>
          </a:p>
        </p:txBody>
      </p:sp>
      <p:sp>
        <p:nvSpPr>
          <p:cNvPr id="26" name="ZoneTexte 25"/>
          <p:cNvSpPr txBox="1"/>
          <p:nvPr/>
        </p:nvSpPr>
        <p:spPr>
          <a:xfrm>
            <a:off x="2410124" y="803626"/>
            <a:ext cx="1483264" cy="1415772"/>
          </a:xfrm>
          <a:prstGeom prst="rect">
            <a:avLst/>
          </a:prstGeom>
          <a:noFill/>
        </p:spPr>
        <p:txBody>
          <a:bodyPr wrap="square" rtlCol="0">
            <a:spAutoFit/>
          </a:bodyPr>
          <a:lstStyle/>
          <a:p>
            <a:pPr algn="ctr"/>
            <a:r>
              <a:rPr lang="fr-FR" sz="1600" b="1" dirty="0"/>
              <a:t>Programmes ETL / ELT </a:t>
            </a:r>
            <a:r>
              <a:rPr lang="fr-FR" sz="1200" dirty="0"/>
              <a:t>(</a:t>
            </a:r>
            <a:r>
              <a:rPr lang="fr-FR" sz="1200" i="1" dirty="0" err="1"/>
              <a:t>Extract</a:t>
            </a:r>
            <a:r>
              <a:rPr lang="fr-FR" sz="1200" i="1" dirty="0"/>
              <a:t> </a:t>
            </a:r>
            <a:r>
              <a:rPr lang="fr-FR" sz="1200" i="1" dirty="0" err="1"/>
              <a:t>Transform</a:t>
            </a:r>
            <a:r>
              <a:rPr lang="fr-FR" sz="1200" i="1" dirty="0"/>
              <a:t> </a:t>
            </a:r>
            <a:r>
              <a:rPr lang="fr-FR" sz="1200" i="1" dirty="0" err="1"/>
              <a:t>Load</a:t>
            </a:r>
            <a:r>
              <a:rPr lang="fr-FR" sz="1200" i="1" dirty="0"/>
              <a:t>, </a:t>
            </a:r>
            <a:r>
              <a:rPr lang="fr-FR" sz="1200" i="1" dirty="0" err="1"/>
              <a:t>Extract</a:t>
            </a:r>
            <a:r>
              <a:rPr lang="fr-FR" sz="1200" i="1" dirty="0"/>
              <a:t> </a:t>
            </a:r>
            <a:r>
              <a:rPr lang="fr-FR" sz="1200" i="1" dirty="0" err="1"/>
              <a:t>Load</a:t>
            </a:r>
            <a:r>
              <a:rPr lang="fr-FR" sz="1200" i="1" dirty="0"/>
              <a:t> </a:t>
            </a:r>
            <a:r>
              <a:rPr lang="fr-FR" sz="1200" i="1" dirty="0" err="1"/>
              <a:t>Transform</a:t>
            </a:r>
            <a:r>
              <a:rPr lang="fr-FR" sz="1200" dirty="0"/>
              <a:t>)</a:t>
            </a:r>
          </a:p>
          <a:p>
            <a:endParaRPr lang="fr-FR" dirty="0"/>
          </a:p>
        </p:txBody>
      </p:sp>
      <p:pic>
        <p:nvPicPr>
          <p:cNvPr id="1034" name="Picture 10" descr="Résultat de recherche d'images pour &quot;icone rouages&quot;">
            <a:extLst>
              <a:ext uri="{FF2B5EF4-FFF2-40B4-BE49-F238E27FC236}">
                <a16:creationId xmlns:a16="http://schemas.microsoft.com/office/drawing/2014/main" id="{229F0588-5C36-48FE-ABBD-AFEFB1E3F922}"/>
              </a:ext>
            </a:extLst>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08968" y="5151424"/>
            <a:ext cx="677232" cy="677232"/>
          </a:xfrm>
          <a:prstGeom prst="rect">
            <a:avLst/>
          </a:prstGeom>
          <a:noFill/>
          <a:extLst>
            <a:ext uri="{909E8E84-426E-40DD-AFC4-6F175D3DCCD1}">
              <a14:hiddenFill xmlns:a14="http://schemas.microsoft.com/office/drawing/2010/main">
                <a:solidFill>
                  <a:srgbClr val="FFFFFF"/>
                </a:solidFill>
              </a14:hiddenFill>
            </a:ext>
          </a:extLst>
        </p:spPr>
      </p:pic>
      <p:sp>
        <p:nvSpPr>
          <p:cNvPr id="51" name="ZoneTexte 50"/>
          <p:cNvSpPr txBox="1"/>
          <p:nvPr/>
        </p:nvSpPr>
        <p:spPr>
          <a:xfrm>
            <a:off x="2479136" y="5614671"/>
            <a:ext cx="1483264" cy="523220"/>
          </a:xfrm>
          <a:prstGeom prst="rect">
            <a:avLst/>
          </a:prstGeom>
          <a:noFill/>
        </p:spPr>
        <p:txBody>
          <a:bodyPr wrap="square" rtlCol="0">
            <a:spAutoFit/>
          </a:bodyPr>
          <a:lstStyle/>
          <a:p>
            <a:r>
              <a:rPr lang="fr-FR" sz="1400" dirty="0"/>
              <a:t>Normalisation</a:t>
            </a:r>
          </a:p>
          <a:p>
            <a:r>
              <a:rPr lang="fr-FR" sz="1400" dirty="0"/>
              <a:t>dé-identification</a:t>
            </a:r>
          </a:p>
        </p:txBody>
      </p:sp>
      <p:sp>
        <p:nvSpPr>
          <p:cNvPr id="53" name="Rectangle 52"/>
          <p:cNvSpPr/>
          <p:nvPr/>
        </p:nvSpPr>
        <p:spPr>
          <a:xfrm>
            <a:off x="5548976" y="116632"/>
            <a:ext cx="1622359" cy="707886"/>
          </a:xfrm>
          <a:prstGeom prst="rect">
            <a:avLst/>
          </a:prstGeom>
        </p:spPr>
        <p:txBody>
          <a:bodyPr wrap="square">
            <a:spAutoFit/>
          </a:bodyPr>
          <a:lstStyle/>
          <a:p>
            <a:pPr lvl="0" algn="ctr"/>
            <a:r>
              <a:rPr lang="fr-FR" sz="4000" b="1" dirty="0" err="1">
                <a:effectLst>
                  <a:outerShdw blurRad="38100" dist="38100" dir="2700000" algn="tl">
                    <a:srgbClr val="000000">
                      <a:alpha val="43137"/>
                    </a:srgbClr>
                  </a:outerShdw>
                </a:effectLst>
              </a:rPr>
              <a:t>EDSaN</a:t>
            </a:r>
            <a:endParaRPr lang="fr-FR" sz="4000" b="1" dirty="0">
              <a:effectLst>
                <a:outerShdw blurRad="38100" dist="38100" dir="2700000" algn="tl">
                  <a:srgbClr val="000000">
                    <a:alpha val="43137"/>
                  </a:srgbClr>
                </a:outerShdw>
              </a:effectLst>
            </a:endParaRPr>
          </a:p>
        </p:txBody>
      </p:sp>
      <p:sp>
        <p:nvSpPr>
          <p:cNvPr id="56" name="ZoneTexte 55"/>
          <p:cNvSpPr txBox="1"/>
          <p:nvPr/>
        </p:nvSpPr>
        <p:spPr>
          <a:xfrm>
            <a:off x="8187535" y="6482866"/>
            <a:ext cx="812741" cy="307777"/>
          </a:xfrm>
          <a:prstGeom prst="rect">
            <a:avLst/>
          </a:prstGeom>
          <a:noFill/>
        </p:spPr>
        <p:txBody>
          <a:bodyPr wrap="square" rtlCol="0">
            <a:spAutoFit/>
          </a:bodyPr>
          <a:lstStyle/>
          <a:p>
            <a:r>
              <a:rPr lang="fr-FR" sz="1400" i="1" dirty="0" err="1">
                <a:effectLst>
                  <a:outerShdw blurRad="38100" dist="38100" dir="2700000" algn="tl">
                    <a:srgbClr val="000000">
                      <a:alpha val="43137"/>
                    </a:srgbClr>
                  </a:outerShdw>
                </a:effectLst>
              </a:rPr>
              <a:t>NoSQL</a:t>
            </a:r>
            <a:endParaRPr lang="fr-FR" sz="1400" i="1" dirty="0">
              <a:effectLst>
                <a:outerShdw blurRad="38100" dist="38100" dir="2700000" algn="tl">
                  <a:srgbClr val="000000">
                    <a:alpha val="43137"/>
                  </a:srgbClr>
                </a:outerShdw>
              </a:effectLst>
            </a:endParaRPr>
          </a:p>
        </p:txBody>
      </p:sp>
      <p:sp>
        <p:nvSpPr>
          <p:cNvPr id="36" name="Hexagone 35">
            <a:extLst>
              <a:ext uri="{FF2B5EF4-FFF2-40B4-BE49-F238E27FC236}">
                <a16:creationId xmlns:a16="http://schemas.microsoft.com/office/drawing/2014/main" id="{94C85EBE-63C3-4B07-9A1E-9DAC4C1CED82}"/>
              </a:ext>
            </a:extLst>
          </p:cNvPr>
          <p:cNvSpPr/>
          <p:nvPr/>
        </p:nvSpPr>
        <p:spPr>
          <a:xfrm>
            <a:off x="4919188" y="5626963"/>
            <a:ext cx="1505754" cy="1038604"/>
          </a:xfrm>
          <a:prstGeom prst="hexagon">
            <a:avLst/>
          </a:prstGeom>
          <a:solidFill>
            <a:schemeClr val="accent2">
              <a:lumMod val="40000"/>
              <a:lumOff val="60000"/>
              <a:alpha val="60000"/>
            </a:schemeClr>
          </a:solid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a:solidFill>
                  <a:schemeClr val="tx1"/>
                </a:solidFill>
              </a:rPr>
              <a:t>Traitement automatique</a:t>
            </a:r>
            <a:br>
              <a:rPr lang="fr-FR" sz="1200" b="1" dirty="0">
                <a:solidFill>
                  <a:schemeClr val="tx1"/>
                </a:solidFill>
              </a:rPr>
            </a:br>
            <a:r>
              <a:rPr lang="fr-FR" sz="1200" b="1" dirty="0">
                <a:solidFill>
                  <a:schemeClr val="tx1"/>
                </a:solidFill>
              </a:rPr>
              <a:t>de la langue</a:t>
            </a:r>
          </a:p>
        </p:txBody>
      </p:sp>
      <p:grpSp>
        <p:nvGrpSpPr>
          <p:cNvPr id="37" name="Groupe 36">
            <a:extLst>
              <a:ext uri="{FF2B5EF4-FFF2-40B4-BE49-F238E27FC236}">
                <a16:creationId xmlns:a16="http://schemas.microsoft.com/office/drawing/2014/main" id="{F6887646-8741-46FE-BF8D-B25B686BF456}"/>
              </a:ext>
            </a:extLst>
          </p:cNvPr>
          <p:cNvGrpSpPr/>
          <p:nvPr/>
        </p:nvGrpSpPr>
        <p:grpSpPr>
          <a:xfrm>
            <a:off x="5325599" y="1124745"/>
            <a:ext cx="3685338" cy="1819400"/>
            <a:chOff x="5558144" y="1806670"/>
            <a:chExt cx="3334336" cy="1923503"/>
          </a:xfrm>
        </p:grpSpPr>
        <p:sp>
          <p:nvSpPr>
            <p:cNvPr id="21" name="Rectangle 20">
              <a:extLst>
                <a:ext uri="{FF2B5EF4-FFF2-40B4-BE49-F238E27FC236}">
                  <a16:creationId xmlns:a16="http://schemas.microsoft.com/office/drawing/2014/main" id="{8E15925C-E328-46F1-B9BF-6D0F78A5917B}"/>
                </a:ext>
              </a:extLst>
            </p:cNvPr>
            <p:cNvSpPr/>
            <p:nvPr/>
          </p:nvSpPr>
          <p:spPr>
            <a:xfrm>
              <a:off x="5558144" y="1806670"/>
              <a:ext cx="3334336" cy="1923503"/>
            </a:xfrm>
            <a:prstGeom prst="rect">
              <a:avLst/>
            </a:prstGeom>
            <a:solidFill>
              <a:schemeClr val="accent5">
                <a:lumMod val="75000"/>
                <a:alpha val="25000"/>
              </a:schemeClr>
            </a:solidFill>
            <a:ln w="127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1" name="ZoneTexte 60">
              <a:extLst>
                <a:ext uri="{FF2B5EF4-FFF2-40B4-BE49-F238E27FC236}">
                  <a16:creationId xmlns:a16="http://schemas.microsoft.com/office/drawing/2014/main" id="{61FE7721-3CAD-489B-B677-2DFA915FF64E}"/>
                </a:ext>
              </a:extLst>
            </p:cNvPr>
            <p:cNvSpPr txBox="1"/>
            <p:nvPr/>
          </p:nvSpPr>
          <p:spPr>
            <a:xfrm>
              <a:off x="5605671" y="2317525"/>
              <a:ext cx="1547600" cy="1008699"/>
            </a:xfrm>
            <a:prstGeom prst="rect">
              <a:avLst/>
            </a:prstGeom>
            <a:noFill/>
          </p:spPr>
          <p:txBody>
            <a:bodyPr wrap="square" rtlCol="0">
              <a:spAutoFit/>
            </a:bodyPr>
            <a:lstStyle/>
            <a:p>
              <a:pPr algn="ctr"/>
              <a:r>
                <a:rPr lang="fr-FR" sz="1400" dirty="0"/>
                <a:t>Outil de recherche modulaire</a:t>
              </a:r>
            </a:p>
            <a:p>
              <a:pPr algn="ctr"/>
              <a:r>
                <a:rPr lang="fr-FR" sz="1400" dirty="0"/>
                <a:t>(1 module = 1 type de données)</a:t>
              </a:r>
            </a:p>
          </p:txBody>
        </p:sp>
      </p:grpSp>
      <p:grpSp>
        <p:nvGrpSpPr>
          <p:cNvPr id="38" name="Groupe 37">
            <a:extLst>
              <a:ext uri="{FF2B5EF4-FFF2-40B4-BE49-F238E27FC236}">
                <a16:creationId xmlns:a16="http://schemas.microsoft.com/office/drawing/2014/main" id="{31AA924D-4539-4253-ACBA-1F36BF28818F}"/>
              </a:ext>
            </a:extLst>
          </p:cNvPr>
          <p:cNvGrpSpPr/>
          <p:nvPr/>
        </p:nvGrpSpPr>
        <p:grpSpPr>
          <a:xfrm>
            <a:off x="5298828" y="2996952"/>
            <a:ext cx="3707530" cy="1258035"/>
            <a:chOff x="5300767" y="3474356"/>
            <a:chExt cx="3707530" cy="1258035"/>
          </a:xfrm>
        </p:grpSpPr>
        <p:sp>
          <p:nvSpPr>
            <p:cNvPr id="68" name="Rectangle 67">
              <a:extLst>
                <a:ext uri="{FF2B5EF4-FFF2-40B4-BE49-F238E27FC236}">
                  <a16:creationId xmlns:a16="http://schemas.microsoft.com/office/drawing/2014/main" id="{A5299035-303B-4F14-9516-57BA838D81D8}"/>
                </a:ext>
              </a:extLst>
            </p:cNvPr>
            <p:cNvSpPr/>
            <p:nvPr/>
          </p:nvSpPr>
          <p:spPr>
            <a:xfrm>
              <a:off x="5334830" y="3474356"/>
              <a:ext cx="3673467" cy="1258035"/>
            </a:xfrm>
            <a:prstGeom prst="rect">
              <a:avLst/>
            </a:prstGeom>
            <a:solidFill>
              <a:schemeClr val="accent5">
                <a:lumMod val="75000"/>
                <a:alpha val="25000"/>
              </a:schemeClr>
            </a:solidFill>
            <a:ln w="127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descr="Résultat de recherche d'images pour &quot;application web icon list&quot;">
              <a:extLst>
                <a:ext uri="{FF2B5EF4-FFF2-40B4-BE49-F238E27FC236}">
                  <a16:creationId xmlns:a16="http://schemas.microsoft.com/office/drawing/2014/main" id="{1D28D8C7-E2BE-42FA-B012-C6A387AD6962}"/>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34202" y="3670680"/>
              <a:ext cx="912454" cy="845687"/>
            </a:xfrm>
            <a:prstGeom prst="rect">
              <a:avLst/>
            </a:prstGeom>
            <a:noFill/>
            <a:extLst>
              <a:ext uri="{909E8E84-426E-40DD-AFC4-6F175D3DCCD1}">
                <a14:hiddenFill xmlns:a14="http://schemas.microsoft.com/office/drawing/2010/main">
                  <a:solidFill>
                    <a:srgbClr val="FFFFFF"/>
                  </a:solidFill>
                </a14:hiddenFill>
              </a:ext>
            </a:extLst>
          </p:spPr>
        </p:pic>
        <p:sp>
          <p:nvSpPr>
            <p:cNvPr id="66" name="ZoneTexte 65">
              <a:extLst>
                <a:ext uri="{FF2B5EF4-FFF2-40B4-BE49-F238E27FC236}">
                  <a16:creationId xmlns:a16="http://schemas.microsoft.com/office/drawing/2014/main" id="{08F2542B-7417-44D3-8FE3-6D0330F5DBD7}"/>
                </a:ext>
              </a:extLst>
            </p:cNvPr>
            <p:cNvSpPr txBox="1"/>
            <p:nvPr/>
          </p:nvSpPr>
          <p:spPr>
            <a:xfrm>
              <a:off x="5300767" y="3978412"/>
              <a:ext cx="2433435" cy="523220"/>
            </a:xfrm>
            <a:prstGeom prst="rect">
              <a:avLst/>
            </a:prstGeom>
            <a:noFill/>
          </p:spPr>
          <p:txBody>
            <a:bodyPr wrap="square" rtlCol="0">
              <a:spAutoFit/>
            </a:bodyPr>
            <a:lstStyle/>
            <a:p>
              <a:pPr algn="ctr"/>
              <a:r>
                <a:rPr lang="fr-FR" sz="1400" dirty="0"/>
                <a:t>Outil de sélection et collecte de données</a:t>
              </a:r>
            </a:p>
          </p:txBody>
        </p:sp>
      </p:grpSp>
      <p:grpSp>
        <p:nvGrpSpPr>
          <p:cNvPr id="42" name="Groupe 41">
            <a:extLst>
              <a:ext uri="{FF2B5EF4-FFF2-40B4-BE49-F238E27FC236}">
                <a16:creationId xmlns:a16="http://schemas.microsoft.com/office/drawing/2014/main" id="{6194FED2-24F6-4019-81E4-342CFA7EF918}"/>
              </a:ext>
            </a:extLst>
          </p:cNvPr>
          <p:cNvGrpSpPr/>
          <p:nvPr/>
        </p:nvGrpSpPr>
        <p:grpSpPr>
          <a:xfrm>
            <a:off x="5332891" y="4293096"/>
            <a:ext cx="3675593" cy="1093020"/>
            <a:chOff x="5228944" y="5167242"/>
            <a:chExt cx="3675593" cy="1093020"/>
          </a:xfrm>
        </p:grpSpPr>
        <p:sp>
          <p:nvSpPr>
            <p:cNvPr id="69" name="Rectangle 68">
              <a:extLst>
                <a:ext uri="{FF2B5EF4-FFF2-40B4-BE49-F238E27FC236}">
                  <a16:creationId xmlns:a16="http://schemas.microsoft.com/office/drawing/2014/main" id="{66662C4B-3121-43F1-BC46-617F964C4104}"/>
                </a:ext>
              </a:extLst>
            </p:cNvPr>
            <p:cNvSpPr/>
            <p:nvPr/>
          </p:nvSpPr>
          <p:spPr>
            <a:xfrm>
              <a:off x="5228944" y="5167242"/>
              <a:ext cx="3675593" cy="1093020"/>
            </a:xfrm>
            <a:prstGeom prst="rect">
              <a:avLst/>
            </a:prstGeom>
            <a:solidFill>
              <a:schemeClr val="accent5">
                <a:lumMod val="75000"/>
                <a:alpha val="25000"/>
              </a:schemeClr>
            </a:solidFill>
            <a:ln w="127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8" name="Picture 4" descr="Résultat de recherche d'images pour &quot;application web icon stats&quot;">
              <a:extLst>
                <a:ext uri="{FF2B5EF4-FFF2-40B4-BE49-F238E27FC236}">
                  <a16:creationId xmlns:a16="http://schemas.microsoft.com/office/drawing/2014/main" id="{C0DE9BD3-FB3A-4923-AFCF-223A06D27ED4}"/>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48693" y="5239596"/>
              <a:ext cx="996024" cy="881677"/>
            </a:xfrm>
            <a:prstGeom prst="rect">
              <a:avLst/>
            </a:prstGeom>
            <a:noFill/>
            <a:extLst>
              <a:ext uri="{909E8E84-426E-40DD-AFC4-6F175D3DCCD1}">
                <a14:hiddenFill xmlns:a14="http://schemas.microsoft.com/office/drawing/2010/main">
                  <a:solidFill>
                    <a:srgbClr val="FFFFFF"/>
                  </a:solidFill>
                </a14:hiddenFill>
              </a:ext>
            </a:extLst>
          </p:spPr>
        </p:pic>
        <p:sp>
          <p:nvSpPr>
            <p:cNvPr id="67" name="ZoneTexte 66">
              <a:extLst>
                <a:ext uri="{FF2B5EF4-FFF2-40B4-BE49-F238E27FC236}">
                  <a16:creationId xmlns:a16="http://schemas.microsoft.com/office/drawing/2014/main" id="{5DC49660-12D0-4E63-8D8D-4383C3D3BB64}"/>
                </a:ext>
              </a:extLst>
            </p:cNvPr>
            <p:cNvSpPr txBox="1"/>
            <p:nvPr/>
          </p:nvSpPr>
          <p:spPr>
            <a:xfrm>
              <a:off x="5233853" y="5526547"/>
              <a:ext cx="2433435" cy="523220"/>
            </a:xfrm>
            <a:prstGeom prst="rect">
              <a:avLst/>
            </a:prstGeom>
            <a:noFill/>
          </p:spPr>
          <p:txBody>
            <a:bodyPr wrap="square" rtlCol="0">
              <a:spAutoFit/>
            </a:bodyPr>
            <a:lstStyle/>
            <a:p>
              <a:pPr algn="ctr"/>
              <a:r>
                <a:rPr lang="fr-FR" sz="1400" dirty="0"/>
                <a:t>Outil de pilotage (indicateurs de qualité, activité...)</a:t>
              </a:r>
            </a:p>
          </p:txBody>
        </p:sp>
      </p:grpSp>
      <p:sp>
        <p:nvSpPr>
          <p:cNvPr id="70" name="ZoneTexte 69">
            <a:extLst>
              <a:ext uri="{FF2B5EF4-FFF2-40B4-BE49-F238E27FC236}">
                <a16:creationId xmlns:a16="http://schemas.microsoft.com/office/drawing/2014/main" id="{ADD426E0-0E35-4B7C-B215-DF50753359CA}"/>
              </a:ext>
            </a:extLst>
          </p:cNvPr>
          <p:cNvSpPr txBox="1"/>
          <p:nvPr/>
        </p:nvSpPr>
        <p:spPr>
          <a:xfrm>
            <a:off x="5684410" y="766445"/>
            <a:ext cx="3183938" cy="646331"/>
          </a:xfrm>
          <a:prstGeom prst="rect">
            <a:avLst/>
          </a:prstGeom>
          <a:noFill/>
        </p:spPr>
        <p:txBody>
          <a:bodyPr wrap="square" rtlCol="0">
            <a:spAutoFit/>
          </a:bodyPr>
          <a:lstStyle/>
          <a:p>
            <a:pPr algn="ctr"/>
            <a:r>
              <a:rPr lang="fr-FR" dirty="0"/>
              <a:t>Applications Web / </a:t>
            </a:r>
            <a:r>
              <a:rPr lang="fr-FR" i="1" dirty="0"/>
              <a:t>Datamarts</a:t>
            </a:r>
          </a:p>
          <a:p>
            <a:endParaRPr lang="fr-FR" dirty="0"/>
          </a:p>
        </p:txBody>
      </p:sp>
      <p:pic>
        <p:nvPicPr>
          <p:cNvPr id="1026" name="Picture 2"/>
          <p:cNvPicPr>
            <a:picLocks noChangeAspect="1" noChangeArrowheads="1"/>
          </p:cNvPicPr>
          <p:nvPr/>
        </p:nvPicPr>
        <p:blipFill>
          <a:blip r:embed="rId6">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054488" y="5673067"/>
            <a:ext cx="609241" cy="167541"/>
          </a:xfrm>
          <a:prstGeom prst="rect">
            <a:avLst/>
          </a:prstGeom>
          <a:solidFill>
            <a:schemeClr val="bg1"/>
          </a:solidFill>
          <a:ln>
            <a:noFill/>
          </a:ln>
        </p:spPr>
      </p:pic>
      <p:grpSp>
        <p:nvGrpSpPr>
          <p:cNvPr id="43" name="Groupe 42">
            <a:extLst>
              <a:ext uri="{FF2B5EF4-FFF2-40B4-BE49-F238E27FC236}">
                <a16:creationId xmlns:a16="http://schemas.microsoft.com/office/drawing/2014/main" id="{53C39BD4-A015-4568-84B7-05E2E44AF756}"/>
              </a:ext>
            </a:extLst>
          </p:cNvPr>
          <p:cNvGrpSpPr/>
          <p:nvPr/>
        </p:nvGrpSpPr>
        <p:grpSpPr>
          <a:xfrm>
            <a:off x="4032328" y="2012504"/>
            <a:ext cx="1293271" cy="2971726"/>
            <a:chOff x="4037896" y="177918"/>
            <a:chExt cx="1293271" cy="2971726"/>
          </a:xfrm>
        </p:grpSpPr>
        <p:grpSp>
          <p:nvGrpSpPr>
            <p:cNvPr id="15" name="Groupe 14">
              <a:extLst>
                <a:ext uri="{FF2B5EF4-FFF2-40B4-BE49-F238E27FC236}">
                  <a16:creationId xmlns:a16="http://schemas.microsoft.com/office/drawing/2014/main" id="{7BDB4A22-E868-436E-9E00-BC8F9F8E8C49}"/>
                </a:ext>
              </a:extLst>
            </p:cNvPr>
            <p:cNvGrpSpPr/>
            <p:nvPr/>
          </p:nvGrpSpPr>
          <p:grpSpPr>
            <a:xfrm>
              <a:off x="4037896" y="1899072"/>
              <a:ext cx="1293271" cy="1250572"/>
              <a:chOff x="4285053" y="4211803"/>
              <a:chExt cx="1293271" cy="1250572"/>
            </a:xfrm>
          </p:grpSpPr>
          <p:sp>
            <p:nvSpPr>
              <p:cNvPr id="63" name="ZoneTexte 62">
                <a:extLst>
                  <a:ext uri="{FF2B5EF4-FFF2-40B4-BE49-F238E27FC236}">
                    <a16:creationId xmlns:a16="http://schemas.microsoft.com/office/drawing/2014/main" id="{D246F0D9-A947-4BDF-81B1-48167063CC8C}"/>
                  </a:ext>
                </a:extLst>
              </p:cNvPr>
              <p:cNvSpPr txBox="1"/>
              <p:nvPr/>
            </p:nvSpPr>
            <p:spPr>
              <a:xfrm>
                <a:off x="4285053" y="4939155"/>
                <a:ext cx="1293271" cy="523220"/>
              </a:xfrm>
              <a:prstGeom prst="rect">
                <a:avLst/>
              </a:prstGeom>
              <a:noFill/>
            </p:spPr>
            <p:txBody>
              <a:bodyPr wrap="square" rtlCol="0">
                <a:spAutoFit/>
              </a:bodyPr>
              <a:lstStyle/>
              <a:p>
                <a:pPr algn="ctr"/>
                <a:r>
                  <a:rPr lang="fr-FR" sz="1400" dirty="0"/>
                  <a:t>Données </a:t>
                </a:r>
                <a:br>
                  <a:rPr lang="fr-FR" sz="1400" dirty="0"/>
                </a:br>
                <a:r>
                  <a:rPr lang="fr-FR" sz="1400" dirty="0"/>
                  <a:t>dé-identifiés</a:t>
                </a:r>
              </a:p>
            </p:txBody>
          </p:sp>
          <p:sp>
            <p:nvSpPr>
              <p:cNvPr id="64" name="Organigramme : Multidocument 63">
                <a:extLst>
                  <a:ext uri="{FF2B5EF4-FFF2-40B4-BE49-F238E27FC236}">
                    <a16:creationId xmlns:a16="http://schemas.microsoft.com/office/drawing/2014/main" id="{273D407D-9B44-4D96-AB7E-4F4D8F68F5AE}"/>
                  </a:ext>
                </a:extLst>
              </p:cNvPr>
              <p:cNvSpPr/>
              <p:nvPr/>
            </p:nvSpPr>
            <p:spPr>
              <a:xfrm>
                <a:off x="4572000" y="4211803"/>
                <a:ext cx="720080" cy="648072"/>
              </a:xfrm>
              <a:prstGeom prst="flowChartMultidocument">
                <a:avLst/>
              </a:prstGeom>
              <a:solidFill>
                <a:srgbClr val="92D050"/>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2" name="Organigramme : Multidocument 71">
              <a:extLst>
                <a:ext uri="{FF2B5EF4-FFF2-40B4-BE49-F238E27FC236}">
                  <a16:creationId xmlns:a16="http://schemas.microsoft.com/office/drawing/2014/main" id="{7C6472AB-8E69-40B2-944E-9CAC71F706B0}"/>
                </a:ext>
              </a:extLst>
            </p:cNvPr>
            <p:cNvSpPr/>
            <p:nvPr/>
          </p:nvSpPr>
          <p:spPr>
            <a:xfrm>
              <a:off x="4358906" y="1063729"/>
              <a:ext cx="720080" cy="648072"/>
            </a:xfrm>
            <a:prstGeom prst="flowChartMultidocument">
              <a:avLst/>
            </a:prstGeom>
            <a:solidFill>
              <a:srgbClr val="92D050"/>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Organigramme : Multidocument 73">
              <a:extLst>
                <a:ext uri="{FF2B5EF4-FFF2-40B4-BE49-F238E27FC236}">
                  <a16:creationId xmlns:a16="http://schemas.microsoft.com/office/drawing/2014/main" id="{9B140F55-2448-465A-95FC-E17A2C41A4BB}"/>
                </a:ext>
              </a:extLst>
            </p:cNvPr>
            <p:cNvSpPr/>
            <p:nvPr/>
          </p:nvSpPr>
          <p:spPr>
            <a:xfrm>
              <a:off x="4415787" y="177918"/>
              <a:ext cx="720080" cy="648072"/>
            </a:xfrm>
            <a:prstGeom prst="flowChartMultidocument">
              <a:avLst/>
            </a:prstGeom>
            <a:solidFill>
              <a:srgbClr val="92D050"/>
            </a:solidFill>
            <a:ln w="6350">
              <a:solidFill>
                <a:schemeClr val="bg2">
                  <a:lumMod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4" name="Rectangle : avec coin arrondi 43">
            <a:extLst>
              <a:ext uri="{FF2B5EF4-FFF2-40B4-BE49-F238E27FC236}">
                <a16:creationId xmlns:a16="http://schemas.microsoft.com/office/drawing/2014/main" id="{84E91807-FD9D-4A14-AB83-212D48962A94}"/>
              </a:ext>
            </a:extLst>
          </p:cNvPr>
          <p:cNvSpPr/>
          <p:nvPr/>
        </p:nvSpPr>
        <p:spPr>
          <a:xfrm>
            <a:off x="6955511" y="6292753"/>
            <a:ext cx="811605" cy="448616"/>
          </a:xfrm>
          <a:prstGeom prst="round1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solidFill>
                  <a:schemeClr val="tx1"/>
                </a:solidFill>
              </a:rPr>
              <a:t>ECMT</a:t>
            </a:r>
          </a:p>
        </p:txBody>
      </p:sp>
      <p:sp>
        <p:nvSpPr>
          <p:cNvPr id="76" name="ZoneTexte 75">
            <a:extLst>
              <a:ext uri="{FF2B5EF4-FFF2-40B4-BE49-F238E27FC236}">
                <a16:creationId xmlns:a16="http://schemas.microsoft.com/office/drawing/2014/main" id="{C5B00C8F-B1A2-479E-A7EE-3243D6D5DCB4}"/>
              </a:ext>
            </a:extLst>
          </p:cNvPr>
          <p:cNvSpPr txBox="1"/>
          <p:nvPr/>
        </p:nvSpPr>
        <p:spPr>
          <a:xfrm>
            <a:off x="7171335" y="1149961"/>
            <a:ext cx="1791879" cy="1754326"/>
          </a:xfrm>
          <a:prstGeom prst="rect">
            <a:avLst/>
          </a:prstGeom>
          <a:noFill/>
        </p:spPr>
        <p:txBody>
          <a:bodyPr wrap="square" rtlCol="0">
            <a:spAutoFit/>
          </a:bodyPr>
          <a:lstStyle/>
          <a:p>
            <a:pPr marL="285750" indent="-285750">
              <a:buFont typeface="Wingdings" panose="05000000000000000000" pitchFamily="2" charset="2"/>
              <a:buChar char="ü"/>
            </a:pPr>
            <a:r>
              <a:rPr lang="fr-FR" dirty="0"/>
              <a:t>Documents</a:t>
            </a:r>
          </a:p>
          <a:p>
            <a:pPr marL="285750" indent="-285750">
              <a:buFont typeface="Wingdings" panose="05000000000000000000" pitchFamily="2" charset="2"/>
              <a:buChar char="ü"/>
            </a:pPr>
            <a:r>
              <a:rPr lang="fr-FR" dirty="0"/>
              <a:t>PMSI</a:t>
            </a:r>
          </a:p>
          <a:p>
            <a:pPr marL="285750" indent="-285750">
              <a:buFont typeface="Wingdings" panose="05000000000000000000" pitchFamily="2" charset="2"/>
              <a:buChar char="ü"/>
            </a:pPr>
            <a:r>
              <a:rPr lang="fr-FR" dirty="0"/>
              <a:t>Prescriptions</a:t>
            </a:r>
          </a:p>
          <a:p>
            <a:pPr marL="285750" indent="-285750">
              <a:buFont typeface="Wingdings" panose="05000000000000000000" pitchFamily="2" charset="2"/>
              <a:buChar char="ü"/>
            </a:pPr>
            <a:r>
              <a:rPr lang="fr-FR" dirty="0"/>
              <a:t>Biologie</a:t>
            </a:r>
          </a:p>
          <a:p>
            <a:pPr marL="285750" indent="-285750">
              <a:buFont typeface="Wingdings" panose="05000000000000000000" pitchFamily="2" charset="2"/>
              <a:buChar char="ü"/>
            </a:pPr>
            <a:r>
              <a:rPr lang="fr-FR" dirty="0"/>
              <a:t>Microbiologie</a:t>
            </a:r>
          </a:p>
          <a:p>
            <a:pPr marL="285750" indent="-285750">
              <a:buFont typeface="Wingdings" panose="05000000000000000000" pitchFamily="2" charset="2"/>
              <a:buChar char="ü"/>
            </a:pPr>
            <a:r>
              <a:rPr lang="fr-FR" dirty="0"/>
              <a:t>DM</a:t>
            </a:r>
          </a:p>
        </p:txBody>
      </p:sp>
    </p:spTree>
    <p:extLst>
      <p:ext uri="{BB962C8B-B14F-4D97-AF65-F5344CB8AC3E}">
        <p14:creationId xmlns:p14="http://schemas.microsoft.com/office/powerpoint/2010/main" val="190305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334AA7-EC49-41AC-BC39-1292EDBC18AA}"/>
              </a:ext>
            </a:extLst>
          </p:cNvPr>
          <p:cNvSpPr>
            <a:spLocks noGrp="1"/>
          </p:cNvSpPr>
          <p:nvPr>
            <p:ph type="title"/>
          </p:nvPr>
        </p:nvSpPr>
        <p:spPr>
          <a:xfrm>
            <a:off x="457200" y="2204864"/>
            <a:ext cx="8229600" cy="1143000"/>
          </a:xfrm>
        </p:spPr>
        <p:txBody>
          <a:bodyPr>
            <a:normAutofit fontScale="90000"/>
          </a:bodyPr>
          <a:lstStyle/>
          <a:p>
            <a:r>
              <a:rPr lang="fr-FR" dirty="0"/>
              <a:t>Quelques fonctionnalités innovantes</a:t>
            </a:r>
          </a:p>
        </p:txBody>
      </p:sp>
    </p:spTree>
    <p:extLst>
      <p:ext uri="{BB962C8B-B14F-4D97-AF65-F5344CB8AC3E}">
        <p14:creationId xmlns:p14="http://schemas.microsoft.com/office/powerpoint/2010/main" val="3377748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EF19A0AC-6FCD-48F2-B9EC-799D4BFD4E02}"/>
              </a:ext>
            </a:extLst>
          </p:cNvPr>
          <p:cNvPicPr>
            <a:picLocks noChangeAspect="1"/>
          </p:cNvPicPr>
          <p:nvPr/>
        </p:nvPicPr>
        <p:blipFill>
          <a:blip r:embed="rId2"/>
          <a:stretch>
            <a:fillRect/>
          </a:stretch>
        </p:blipFill>
        <p:spPr>
          <a:xfrm>
            <a:off x="390525" y="171450"/>
            <a:ext cx="8362950" cy="6515100"/>
          </a:xfrm>
          <a:prstGeom prst="rect">
            <a:avLst/>
          </a:prstGeom>
        </p:spPr>
      </p:pic>
      <p:sp>
        <p:nvSpPr>
          <p:cNvPr id="6" name="Bulle narrative : rectangle à coins arrondis 5">
            <a:extLst>
              <a:ext uri="{FF2B5EF4-FFF2-40B4-BE49-F238E27FC236}">
                <a16:creationId xmlns:a16="http://schemas.microsoft.com/office/drawing/2014/main" id="{B748ECB3-5497-4FC6-BDBD-0E96B8FF9D77}"/>
              </a:ext>
            </a:extLst>
          </p:cNvPr>
          <p:cNvSpPr/>
          <p:nvPr/>
        </p:nvSpPr>
        <p:spPr>
          <a:xfrm>
            <a:off x="6156176" y="908720"/>
            <a:ext cx="2304256" cy="936104"/>
          </a:xfrm>
          <a:prstGeom prst="wedgeRoundRectCallout">
            <a:avLst>
              <a:gd name="adj1" fmla="val -74913"/>
              <a:gd name="adj2" fmla="val 130055"/>
              <a:gd name="adj3" fmla="val 16667"/>
            </a:avLst>
          </a:prstGeom>
          <a:solidFill>
            <a:schemeClr val="accent1">
              <a:lumMod val="40000"/>
              <a:lumOff val="60000"/>
              <a:alpha val="26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Anonymisation (patients et médecins)</a:t>
            </a:r>
          </a:p>
        </p:txBody>
      </p:sp>
      <p:sp>
        <p:nvSpPr>
          <p:cNvPr id="7" name="Bulle narrative : rectangle à coins arrondis 6">
            <a:extLst>
              <a:ext uri="{FF2B5EF4-FFF2-40B4-BE49-F238E27FC236}">
                <a16:creationId xmlns:a16="http://schemas.microsoft.com/office/drawing/2014/main" id="{41499353-C067-4B17-BFF2-F3340643351A}"/>
              </a:ext>
            </a:extLst>
          </p:cNvPr>
          <p:cNvSpPr/>
          <p:nvPr/>
        </p:nvSpPr>
        <p:spPr>
          <a:xfrm>
            <a:off x="5724128" y="3185567"/>
            <a:ext cx="2304256" cy="936104"/>
          </a:xfrm>
          <a:prstGeom prst="wedgeRoundRectCallout">
            <a:avLst>
              <a:gd name="adj1" fmla="val -96408"/>
              <a:gd name="adj2" fmla="val -45975"/>
              <a:gd name="adj3" fmla="val 16667"/>
            </a:avLst>
          </a:prstGeom>
          <a:solidFill>
            <a:schemeClr val="accent1">
              <a:lumMod val="40000"/>
              <a:lumOff val="60000"/>
              <a:alpha val="26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Détection des suspicions/hypothèses/doutes/futur</a:t>
            </a:r>
          </a:p>
        </p:txBody>
      </p:sp>
      <p:sp>
        <p:nvSpPr>
          <p:cNvPr id="8" name="Bulle narrative : rectangle à coins arrondis 7">
            <a:extLst>
              <a:ext uri="{FF2B5EF4-FFF2-40B4-BE49-F238E27FC236}">
                <a16:creationId xmlns:a16="http://schemas.microsoft.com/office/drawing/2014/main" id="{8AF346FF-1259-4291-8AF1-4610E5E5111B}"/>
              </a:ext>
            </a:extLst>
          </p:cNvPr>
          <p:cNvSpPr/>
          <p:nvPr/>
        </p:nvSpPr>
        <p:spPr>
          <a:xfrm>
            <a:off x="5831532" y="5138378"/>
            <a:ext cx="2664296" cy="936104"/>
          </a:xfrm>
          <a:prstGeom prst="wedgeRoundRectCallout">
            <a:avLst>
              <a:gd name="adj1" fmla="val 10129"/>
              <a:gd name="adj2" fmla="val -81588"/>
              <a:gd name="adj3" fmla="val 16667"/>
            </a:avLst>
          </a:prstGeom>
          <a:solidFill>
            <a:schemeClr val="accent1">
              <a:lumMod val="40000"/>
              <a:lumOff val="60000"/>
              <a:alpha val="26000"/>
            </a:schemeClr>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Détection des négations/infirmations</a:t>
            </a:r>
          </a:p>
        </p:txBody>
      </p:sp>
    </p:spTree>
    <p:extLst>
      <p:ext uri="{BB962C8B-B14F-4D97-AF65-F5344CB8AC3E}">
        <p14:creationId xmlns:p14="http://schemas.microsoft.com/office/powerpoint/2010/main" val="377978412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39369</TotalTime>
  <Words>873</Words>
  <Application>Microsoft Office PowerPoint</Application>
  <PresentationFormat>Affichage à l'écran (4:3)</PresentationFormat>
  <Paragraphs>135</Paragraphs>
  <Slides>16</Slides>
  <Notes>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Calibri</vt:lpstr>
      <vt:lpstr>Wingdings</vt:lpstr>
      <vt:lpstr>Thème Office</vt:lpstr>
      <vt:lpstr>EDSaN Entrepôt de données de santé  du CHU de Rouen Normandie</vt:lpstr>
      <vt:lpstr>EDS - Qu’est ce que c’est</vt:lpstr>
      <vt:lpstr>Principaux objectifs des EDS</vt:lpstr>
      <vt:lpstr>EDS Rouen</vt:lpstr>
      <vt:lpstr>EDSaN au CHU de Rouen</vt:lpstr>
      <vt:lpstr>Présentation PowerPoint</vt:lpstr>
      <vt:lpstr>Présentation PowerPoint</vt:lpstr>
      <vt:lpstr>Quelques fonctionnalités innovantes</vt:lpstr>
      <vt:lpstr>Présentation PowerPoint</vt:lpstr>
      <vt:lpstr>Présentation PowerPoint</vt:lpstr>
      <vt:lpstr>Présentation PowerPoint</vt:lpstr>
      <vt:lpstr>Présentation PowerPoint</vt:lpstr>
      <vt:lpstr>Filière Fracture du CHU de Rouen</vt:lpstr>
      <vt:lpstr>Méthodologie</vt:lpstr>
      <vt:lpstr>Méthodologie et premiers résultats</vt:lpstr>
      <vt:lpstr>Plus d’informations :</vt:lpstr>
    </vt:vector>
  </TitlesOfParts>
  <Company>CHU de Rouen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Stefan Darmoni</dc:creator>
  <cp:lastModifiedBy>GROSJEAN, Julien</cp:lastModifiedBy>
  <cp:revision>1168</cp:revision>
  <dcterms:created xsi:type="dcterms:W3CDTF">2016-09-27T14:55:33Z</dcterms:created>
  <dcterms:modified xsi:type="dcterms:W3CDTF">2021-06-25T12:37:01Z</dcterms:modified>
</cp:coreProperties>
</file>