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6.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13" r:id="rId1"/>
  </p:sldMasterIdLst>
  <p:notesMasterIdLst>
    <p:notesMasterId r:id="rId13"/>
  </p:notesMasterIdLst>
  <p:sldIdLst>
    <p:sldId id="256" r:id="rId2"/>
    <p:sldId id="266" r:id="rId3"/>
    <p:sldId id="267" r:id="rId4"/>
    <p:sldId id="258" r:id="rId5"/>
    <p:sldId id="269" r:id="rId6"/>
    <p:sldId id="268" r:id="rId7"/>
    <p:sldId id="259" r:id="rId8"/>
    <p:sldId id="262" r:id="rId9"/>
    <p:sldId id="263" r:id="rId10"/>
    <p:sldId id="264" r:id="rId11"/>
    <p:sldId id="270" r:id="rId12"/>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70248" autoAdjust="0"/>
  </p:normalViewPr>
  <p:slideViewPr>
    <p:cSldViewPr snapToGrid="0">
      <p:cViewPr>
        <p:scale>
          <a:sx n="75" d="100"/>
          <a:sy n="75" d="100"/>
        </p:scale>
        <p:origin x="54"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ancesco Monti" userId="67470cde4cd6eefd" providerId="LiveId" clId="{4899108A-1EF9-4A94-8841-C6AB4AA686BC}"/>
    <pc:docChg chg="undo custSel addSld delSld modSld">
      <pc:chgData name="Francesco Monti" userId="67470cde4cd6eefd" providerId="LiveId" clId="{4899108A-1EF9-4A94-8841-C6AB4AA686BC}" dt="2023-09-24T18:03:25.059" v="4016" actId="13926"/>
      <pc:docMkLst>
        <pc:docMk/>
      </pc:docMkLst>
      <pc:sldChg chg="modSp mod">
        <pc:chgData name="Francesco Monti" userId="67470cde4cd6eefd" providerId="LiveId" clId="{4899108A-1EF9-4A94-8841-C6AB4AA686BC}" dt="2023-09-23T20:44:37.334" v="950" actId="2711"/>
        <pc:sldMkLst>
          <pc:docMk/>
          <pc:sldMk cId="3908350374" sldId="256"/>
        </pc:sldMkLst>
        <pc:spChg chg="mod">
          <ac:chgData name="Francesco Monti" userId="67470cde4cd6eefd" providerId="LiveId" clId="{4899108A-1EF9-4A94-8841-C6AB4AA686BC}" dt="2023-09-23T20:44:01.548" v="948" actId="2711"/>
          <ac:spMkLst>
            <pc:docMk/>
            <pc:sldMk cId="3908350374" sldId="256"/>
            <ac:spMk id="2" creationId="{5F923169-75E6-6E4F-F6AB-935E607F0854}"/>
          </ac:spMkLst>
        </pc:spChg>
        <pc:spChg chg="mod">
          <ac:chgData name="Francesco Monti" userId="67470cde4cd6eefd" providerId="LiveId" clId="{4899108A-1EF9-4A94-8841-C6AB4AA686BC}" dt="2023-09-23T20:44:18.036" v="949" actId="2711"/>
          <ac:spMkLst>
            <pc:docMk/>
            <pc:sldMk cId="3908350374" sldId="256"/>
            <ac:spMk id="3" creationId="{5A701494-2466-96D7-4216-A1AC4E3BB033}"/>
          </ac:spMkLst>
        </pc:spChg>
        <pc:spChg chg="mod">
          <ac:chgData name="Francesco Monti" userId="67470cde4cd6eefd" providerId="LiveId" clId="{4899108A-1EF9-4A94-8841-C6AB4AA686BC}" dt="2023-09-23T20:44:37.334" v="950" actId="2711"/>
          <ac:spMkLst>
            <pc:docMk/>
            <pc:sldMk cId="3908350374" sldId="256"/>
            <ac:spMk id="4" creationId="{2D899AEC-06CB-810D-B87D-601BF84E3451}"/>
          </ac:spMkLst>
        </pc:spChg>
      </pc:sldChg>
      <pc:sldChg chg="addSp delSp modSp mod modNotesTx">
        <pc:chgData name="Francesco Monti" userId="67470cde4cd6eefd" providerId="LiveId" clId="{4899108A-1EF9-4A94-8841-C6AB4AA686BC}" dt="2023-09-24T18:03:25.059" v="4016" actId="13926"/>
        <pc:sldMkLst>
          <pc:docMk/>
          <pc:sldMk cId="1441426385" sldId="258"/>
        </pc:sldMkLst>
        <pc:spChg chg="mod">
          <ac:chgData name="Francesco Monti" userId="67470cde4cd6eefd" providerId="LiveId" clId="{4899108A-1EF9-4A94-8841-C6AB4AA686BC}" dt="2023-09-23T20:46:06.895" v="954" actId="2711"/>
          <ac:spMkLst>
            <pc:docMk/>
            <pc:sldMk cId="1441426385" sldId="258"/>
            <ac:spMk id="2" creationId="{F216CF84-2AAB-1A1B-1C82-43BCE81702BA}"/>
          </ac:spMkLst>
        </pc:spChg>
        <pc:spChg chg="add mod">
          <ac:chgData name="Francesco Monti" userId="67470cde4cd6eefd" providerId="LiveId" clId="{4899108A-1EF9-4A94-8841-C6AB4AA686BC}" dt="2023-09-24T18:03:25.059" v="4016" actId="13926"/>
          <ac:spMkLst>
            <pc:docMk/>
            <pc:sldMk cId="1441426385" sldId="258"/>
            <ac:spMk id="4" creationId="{AD5E8A4D-C89B-B500-23B1-B55ED94F6E50}"/>
          </ac:spMkLst>
        </pc:spChg>
        <pc:spChg chg="del mod">
          <ac:chgData name="Francesco Monti" userId="67470cde4cd6eefd" providerId="LiveId" clId="{4899108A-1EF9-4A94-8841-C6AB4AA686BC}" dt="2023-09-23T20:53:45.061" v="1194"/>
          <ac:spMkLst>
            <pc:docMk/>
            <pc:sldMk cId="1441426385" sldId="258"/>
            <ac:spMk id="4" creationId="{BB7177D2-B78D-67E6-4DC2-5B3B62E89A22}"/>
          </ac:spMkLst>
        </pc:spChg>
        <pc:graphicFrameChg chg="mod">
          <ac:chgData name="Francesco Monti" userId="67470cde4cd6eefd" providerId="LiveId" clId="{4899108A-1EF9-4A94-8841-C6AB4AA686BC}" dt="2023-09-24T18:01:34.604" v="3949" actId="207"/>
          <ac:graphicFrameMkLst>
            <pc:docMk/>
            <pc:sldMk cId="1441426385" sldId="258"/>
            <ac:graphicFrameMk id="8" creationId="{4AE8220E-58BC-1CA8-C4D2-6F8919C7FAD0}"/>
          </ac:graphicFrameMkLst>
        </pc:graphicFrameChg>
      </pc:sldChg>
      <pc:sldChg chg="modSp mod">
        <pc:chgData name="Francesco Monti" userId="67470cde4cd6eefd" providerId="LiveId" clId="{4899108A-1EF9-4A94-8841-C6AB4AA686BC}" dt="2023-09-24T13:52:46.447" v="2477" actId="20577"/>
        <pc:sldMkLst>
          <pc:docMk/>
          <pc:sldMk cId="2408406907" sldId="259"/>
        </pc:sldMkLst>
        <pc:spChg chg="mod">
          <ac:chgData name="Francesco Monti" userId="67470cde4cd6eefd" providerId="LiveId" clId="{4899108A-1EF9-4A94-8841-C6AB4AA686BC}" dt="2023-09-23T21:03:32.795" v="1777" actId="20577"/>
          <ac:spMkLst>
            <pc:docMk/>
            <pc:sldMk cId="2408406907" sldId="259"/>
            <ac:spMk id="2" creationId="{F216CF84-2AAB-1A1B-1C82-43BCE81702BA}"/>
          </ac:spMkLst>
        </pc:spChg>
        <pc:spChg chg="mod">
          <ac:chgData name="Francesco Monti" userId="67470cde4cd6eefd" providerId="LiveId" clId="{4899108A-1EF9-4A94-8841-C6AB4AA686BC}" dt="2023-09-24T13:52:46.447" v="2477" actId="20577"/>
          <ac:spMkLst>
            <pc:docMk/>
            <pc:sldMk cId="2408406907" sldId="259"/>
            <ac:spMk id="4" creationId="{584DCA3C-ABC2-1949-4386-2D7BD626C1ED}"/>
          </ac:spMkLst>
        </pc:spChg>
        <pc:graphicFrameChg chg="mod">
          <ac:chgData name="Francesco Monti" userId="67470cde4cd6eefd" providerId="LiveId" clId="{4899108A-1EF9-4A94-8841-C6AB4AA686BC}" dt="2023-09-23T20:49:32.622" v="981" actId="2711"/>
          <ac:graphicFrameMkLst>
            <pc:docMk/>
            <pc:sldMk cId="2408406907" sldId="259"/>
            <ac:graphicFrameMk id="8" creationId="{4AE8220E-58BC-1CA8-C4D2-6F8919C7FAD0}"/>
          </ac:graphicFrameMkLst>
        </pc:graphicFrameChg>
      </pc:sldChg>
      <pc:sldChg chg="modSp mod">
        <pc:chgData name="Francesco Monti" userId="67470cde4cd6eefd" providerId="LiveId" clId="{4899108A-1EF9-4A94-8841-C6AB4AA686BC}" dt="2023-09-23T21:12:14.855" v="2177" actId="6549"/>
        <pc:sldMkLst>
          <pc:docMk/>
          <pc:sldMk cId="1468942581" sldId="260"/>
        </pc:sldMkLst>
        <pc:spChg chg="mod">
          <ac:chgData name="Francesco Monti" userId="67470cde4cd6eefd" providerId="LiveId" clId="{4899108A-1EF9-4A94-8841-C6AB4AA686BC}" dt="2023-09-23T21:03:51.249" v="1778" actId="403"/>
          <ac:spMkLst>
            <pc:docMk/>
            <pc:sldMk cId="1468942581" sldId="260"/>
            <ac:spMk id="2" creationId="{F216CF84-2AAB-1A1B-1C82-43BCE81702BA}"/>
          </ac:spMkLst>
        </pc:spChg>
        <pc:spChg chg="mod">
          <ac:chgData name="Francesco Monti" userId="67470cde4cd6eefd" providerId="LiveId" clId="{4899108A-1EF9-4A94-8841-C6AB4AA686BC}" dt="2023-09-23T21:12:14.855" v="2177" actId="6549"/>
          <ac:spMkLst>
            <pc:docMk/>
            <pc:sldMk cId="1468942581" sldId="260"/>
            <ac:spMk id="20" creationId="{7B84C82E-01CD-5345-CF26-366CF0CA15EA}"/>
          </ac:spMkLst>
        </pc:spChg>
        <pc:graphicFrameChg chg="mod">
          <ac:chgData name="Francesco Monti" userId="67470cde4cd6eefd" providerId="LiveId" clId="{4899108A-1EF9-4A94-8841-C6AB4AA686BC}" dt="2023-09-23T20:49:21.290" v="980" actId="2711"/>
          <ac:graphicFrameMkLst>
            <pc:docMk/>
            <pc:sldMk cId="1468942581" sldId="260"/>
            <ac:graphicFrameMk id="8" creationId="{4AE8220E-58BC-1CA8-C4D2-6F8919C7FAD0}"/>
          </ac:graphicFrameMkLst>
        </pc:graphicFrameChg>
      </pc:sldChg>
      <pc:sldChg chg="addSp delSp modSp mod modNotesTx">
        <pc:chgData name="Francesco Monti" userId="67470cde4cd6eefd" providerId="LiveId" clId="{4899108A-1EF9-4A94-8841-C6AB4AA686BC}" dt="2023-09-24T17:58:13.512" v="3940" actId="313"/>
        <pc:sldMkLst>
          <pc:docMk/>
          <pc:sldMk cId="3416209373" sldId="261"/>
        </pc:sldMkLst>
        <pc:spChg chg="mod">
          <ac:chgData name="Francesco Monti" userId="67470cde4cd6eefd" providerId="LiveId" clId="{4899108A-1EF9-4A94-8841-C6AB4AA686BC}" dt="2023-09-23T21:04:01.360" v="1790" actId="20577"/>
          <ac:spMkLst>
            <pc:docMk/>
            <pc:sldMk cId="3416209373" sldId="261"/>
            <ac:spMk id="2" creationId="{F216CF84-2AAB-1A1B-1C82-43BCE81702BA}"/>
          </ac:spMkLst>
        </pc:spChg>
        <pc:spChg chg="del mod">
          <ac:chgData name="Francesco Monti" userId="67470cde4cd6eefd" providerId="LiveId" clId="{4899108A-1EF9-4A94-8841-C6AB4AA686BC}" dt="2023-09-23T20:39:50.591" v="777"/>
          <ac:spMkLst>
            <pc:docMk/>
            <pc:sldMk cId="3416209373" sldId="261"/>
            <ac:spMk id="4" creationId="{0B5EF024-D01B-DF63-BA79-874BF22BDC10}"/>
          </ac:spMkLst>
        </pc:spChg>
        <pc:spChg chg="add mod">
          <ac:chgData name="Francesco Monti" userId="67470cde4cd6eefd" providerId="LiveId" clId="{4899108A-1EF9-4A94-8841-C6AB4AA686BC}" dt="2023-09-24T17:58:13.512" v="3940" actId="313"/>
          <ac:spMkLst>
            <pc:docMk/>
            <pc:sldMk cId="3416209373" sldId="261"/>
            <ac:spMk id="4" creationId="{E91AF3C8-22A6-C413-26C3-22B5F29BC22C}"/>
          </ac:spMkLst>
        </pc:spChg>
        <pc:spChg chg="add del mod">
          <ac:chgData name="Francesco Monti" userId="67470cde4cd6eefd" providerId="LiveId" clId="{4899108A-1EF9-4A94-8841-C6AB4AA686BC}" dt="2023-09-24T13:40:22.647" v="2335"/>
          <ac:spMkLst>
            <pc:docMk/>
            <pc:sldMk cId="3416209373" sldId="261"/>
            <ac:spMk id="5" creationId="{F8EB9859-9949-AF6B-53CE-8402A97219E8}"/>
          </ac:spMkLst>
        </pc:spChg>
        <pc:graphicFrameChg chg="mod">
          <ac:chgData name="Francesco Monti" userId="67470cde4cd6eefd" providerId="LiveId" clId="{4899108A-1EF9-4A94-8841-C6AB4AA686BC}" dt="2023-09-23T20:49:06.043" v="972" actId="2711"/>
          <ac:graphicFrameMkLst>
            <pc:docMk/>
            <pc:sldMk cId="3416209373" sldId="261"/>
            <ac:graphicFrameMk id="8" creationId="{4AE8220E-58BC-1CA8-C4D2-6F8919C7FAD0}"/>
          </ac:graphicFrameMkLst>
        </pc:graphicFrameChg>
      </pc:sldChg>
      <pc:sldChg chg="addSp delSp modSp mod modNotesTx">
        <pc:chgData name="Francesco Monti" userId="67470cde4cd6eefd" providerId="LiveId" clId="{4899108A-1EF9-4A94-8841-C6AB4AA686BC}" dt="2023-09-24T18:00:29.360" v="3947" actId="1076"/>
        <pc:sldMkLst>
          <pc:docMk/>
          <pc:sldMk cId="3102435234" sldId="262"/>
        </pc:sldMkLst>
        <pc:spChg chg="mod">
          <ac:chgData name="Francesco Monti" userId="67470cde4cd6eefd" providerId="LiveId" clId="{4899108A-1EF9-4A94-8841-C6AB4AA686BC}" dt="2023-09-24T13:53:39.038" v="2489" actId="20577"/>
          <ac:spMkLst>
            <pc:docMk/>
            <pc:sldMk cId="3102435234" sldId="262"/>
            <ac:spMk id="2" creationId="{F216CF84-2AAB-1A1B-1C82-43BCE81702BA}"/>
          </ac:spMkLst>
        </pc:spChg>
        <pc:spChg chg="add mod">
          <ac:chgData name="Francesco Monti" userId="67470cde4cd6eefd" providerId="LiveId" clId="{4899108A-1EF9-4A94-8841-C6AB4AA686BC}" dt="2023-09-24T17:58:38.104" v="3942" actId="790"/>
          <ac:spMkLst>
            <pc:docMk/>
            <pc:sldMk cId="3102435234" sldId="262"/>
            <ac:spMk id="3" creationId="{2AEFDD83-AB1A-64FA-9169-F59D787667DB}"/>
          </ac:spMkLst>
        </pc:spChg>
        <pc:graphicFrameChg chg="add del mod modGraphic">
          <ac:chgData name="Francesco Monti" userId="67470cde4cd6eefd" providerId="LiveId" clId="{4899108A-1EF9-4A94-8841-C6AB4AA686BC}" dt="2023-09-24T18:00:06.585" v="3943" actId="478"/>
          <ac:graphicFrameMkLst>
            <pc:docMk/>
            <pc:sldMk cId="3102435234" sldId="262"/>
            <ac:graphicFrameMk id="4" creationId="{41F7C570-2C12-4736-CCE7-93F4FCEDD140}"/>
          </ac:graphicFrameMkLst>
        </pc:graphicFrameChg>
        <pc:graphicFrameChg chg="add mod">
          <ac:chgData name="Francesco Monti" userId="67470cde4cd6eefd" providerId="LiveId" clId="{4899108A-1EF9-4A94-8841-C6AB4AA686BC}" dt="2023-09-24T18:00:29.360" v="3947" actId="1076"/>
          <ac:graphicFrameMkLst>
            <pc:docMk/>
            <pc:sldMk cId="3102435234" sldId="262"/>
            <ac:graphicFrameMk id="5" creationId="{B16F54BD-FCBF-B9E5-052D-CAD39916BFFC}"/>
          </ac:graphicFrameMkLst>
        </pc:graphicFrameChg>
        <pc:graphicFrameChg chg="add mod">
          <ac:chgData name="Francesco Monti" userId="67470cde4cd6eefd" providerId="LiveId" clId="{4899108A-1EF9-4A94-8841-C6AB4AA686BC}" dt="2023-09-24T18:00:23.415" v="3946" actId="1076"/>
          <ac:graphicFrameMkLst>
            <pc:docMk/>
            <pc:sldMk cId="3102435234" sldId="262"/>
            <ac:graphicFrameMk id="6" creationId="{088FF215-4B70-C32B-AA1A-B3E812690EDE}"/>
          </ac:graphicFrameMkLst>
        </pc:graphicFrameChg>
        <pc:graphicFrameChg chg="mod">
          <ac:chgData name="Francesco Monti" userId="67470cde4cd6eefd" providerId="LiveId" clId="{4899108A-1EF9-4A94-8841-C6AB4AA686BC}" dt="2023-09-23T20:48:18.559" v="963" actId="2711"/>
          <ac:graphicFrameMkLst>
            <pc:docMk/>
            <pc:sldMk cId="3102435234" sldId="262"/>
            <ac:graphicFrameMk id="8" creationId="{4AE8220E-58BC-1CA8-C4D2-6F8919C7FAD0}"/>
          </ac:graphicFrameMkLst>
        </pc:graphicFrameChg>
      </pc:sldChg>
      <pc:sldChg chg="modSp modNotesTx">
        <pc:chgData name="Francesco Monti" userId="67470cde4cd6eefd" providerId="LiveId" clId="{4899108A-1EF9-4A94-8841-C6AB4AA686BC}" dt="2023-09-24T14:54:23.498" v="3012" actId="20577"/>
        <pc:sldMkLst>
          <pc:docMk/>
          <pc:sldMk cId="3174583112" sldId="263"/>
        </pc:sldMkLst>
        <pc:graphicFrameChg chg="mod">
          <ac:chgData name="Francesco Monti" userId="67470cde4cd6eefd" providerId="LiveId" clId="{4899108A-1EF9-4A94-8841-C6AB4AA686BC}" dt="2023-09-23T20:48:05.977" v="962" actId="2711"/>
          <ac:graphicFrameMkLst>
            <pc:docMk/>
            <pc:sldMk cId="3174583112" sldId="263"/>
            <ac:graphicFrameMk id="8" creationId="{4AE8220E-58BC-1CA8-C4D2-6F8919C7FAD0}"/>
          </ac:graphicFrameMkLst>
        </pc:graphicFrameChg>
      </pc:sldChg>
      <pc:sldChg chg="addSp modSp mod modNotesTx">
        <pc:chgData name="Francesco Monti" userId="67470cde4cd6eefd" providerId="LiveId" clId="{4899108A-1EF9-4A94-8841-C6AB4AA686BC}" dt="2023-09-24T17:57:34.910" v="3939" actId="207"/>
        <pc:sldMkLst>
          <pc:docMk/>
          <pc:sldMk cId="1172203281" sldId="264"/>
        </pc:sldMkLst>
        <pc:spChg chg="mod">
          <ac:chgData name="Francesco Monti" userId="67470cde4cd6eefd" providerId="LiveId" clId="{4899108A-1EF9-4A94-8841-C6AB4AA686BC}" dt="2023-09-24T17:56:42.754" v="3927" actId="2711"/>
          <ac:spMkLst>
            <pc:docMk/>
            <pc:sldMk cId="1172203281" sldId="264"/>
            <ac:spMk id="2" creationId="{F216CF84-2AAB-1A1B-1C82-43BCE81702BA}"/>
          </ac:spMkLst>
        </pc:spChg>
        <pc:spChg chg="add mod">
          <ac:chgData name="Francesco Monti" userId="67470cde4cd6eefd" providerId="LiveId" clId="{4899108A-1EF9-4A94-8841-C6AB4AA686BC}" dt="2023-09-24T17:57:34.910" v="3939" actId="207"/>
          <ac:spMkLst>
            <pc:docMk/>
            <pc:sldMk cId="1172203281" sldId="264"/>
            <ac:spMk id="4" creationId="{D0716806-D703-51F8-0527-79B3F9B7425C}"/>
          </ac:spMkLst>
        </pc:spChg>
        <pc:graphicFrameChg chg="mod">
          <ac:chgData name="Francesco Monti" userId="67470cde4cd6eefd" providerId="LiveId" clId="{4899108A-1EF9-4A94-8841-C6AB4AA686BC}" dt="2023-09-23T20:48:31.470" v="964" actId="2711"/>
          <ac:graphicFrameMkLst>
            <pc:docMk/>
            <pc:sldMk cId="1172203281" sldId="264"/>
            <ac:graphicFrameMk id="8" creationId="{4AE8220E-58BC-1CA8-C4D2-6F8919C7FAD0}"/>
          </ac:graphicFrameMkLst>
        </pc:graphicFrameChg>
      </pc:sldChg>
      <pc:sldChg chg="del">
        <pc:chgData name="Francesco Monti" userId="67470cde4cd6eefd" providerId="LiveId" clId="{4899108A-1EF9-4A94-8841-C6AB4AA686BC}" dt="2023-09-23T20:38:06.713" v="753" actId="47"/>
        <pc:sldMkLst>
          <pc:docMk/>
          <pc:sldMk cId="3838264059" sldId="265"/>
        </pc:sldMkLst>
      </pc:sldChg>
      <pc:sldChg chg="modSp mod modNotesTx">
        <pc:chgData name="Francesco Monti" userId="67470cde4cd6eefd" providerId="LiveId" clId="{4899108A-1EF9-4A94-8841-C6AB4AA686BC}" dt="2023-09-24T18:02:40.207" v="3969" actId="20577"/>
        <pc:sldMkLst>
          <pc:docMk/>
          <pc:sldMk cId="695551466" sldId="266"/>
        </pc:sldMkLst>
        <pc:spChg chg="mod">
          <ac:chgData name="Francesco Monti" userId="67470cde4cd6eefd" providerId="LiveId" clId="{4899108A-1EF9-4A94-8841-C6AB4AA686BC}" dt="2023-09-23T21:03:21.556" v="1773" actId="20577"/>
          <ac:spMkLst>
            <pc:docMk/>
            <pc:sldMk cId="695551466" sldId="266"/>
            <ac:spMk id="2" creationId="{F216CF84-2AAB-1A1B-1C82-43BCE81702BA}"/>
          </ac:spMkLst>
        </pc:spChg>
        <pc:spChg chg="mod">
          <ac:chgData name="Francesco Monti" userId="67470cde4cd6eefd" providerId="LiveId" clId="{4899108A-1EF9-4A94-8841-C6AB4AA686BC}" dt="2023-09-24T18:02:40.207" v="3969" actId="20577"/>
          <ac:spMkLst>
            <pc:docMk/>
            <pc:sldMk cId="695551466" sldId="266"/>
            <ac:spMk id="5" creationId="{4BE91337-6FFE-8C18-4319-8FBDB4340279}"/>
          </ac:spMkLst>
        </pc:spChg>
        <pc:graphicFrameChg chg="mod">
          <ac:chgData name="Francesco Monti" userId="67470cde4cd6eefd" providerId="LiveId" clId="{4899108A-1EF9-4A94-8841-C6AB4AA686BC}" dt="2023-09-23T20:49:48.126" v="983" actId="113"/>
          <ac:graphicFrameMkLst>
            <pc:docMk/>
            <pc:sldMk cId="695551466" sldId="266"/>
            <ac:graphicFrameMk id="8" creationId="{4AE8220E-58BC-1CA8-C4D2-6F8919C7FAD0}"/>
          </ac:graphicFrameMkLst>
        </pc:graphicFrameChg>
      </pc:sldChg>
      <pc:sldChg chg="modSp add mod modNotesTx">
        <pc:chgData name="Francesco Monti" userId="67470cde4cd6eefd" providerId="LiveId" clId="{4899108A-1EF9-4A94-8841-C6AB4AA686BC}" dt="2023-09-24T17:55:29.924" v="3915" actId="113"/>
        <pc:sldMkLst>
          <pc:docMk/>
          <pc:sldMk cId="3056348805" sldId="267"/>
        </pc:sldMkLst>
        <pc:spChg chg="mod">
          <ac:chgData name="Francesco Monti" userId="67470cde4cd6eefd" providerId="LiveId" clId="{4899108A-1EF9-4A94-8841-C6AB4AA686BC}" dt="2023-09-24T17:55:12.470" v="3912" actId="27636"/>
          <ac:spMkLst>
            <pc:docMk/>
            <pc:sldMk cId="3056348805" sldId="267"/>
            <ac:spMk id="2" creationId="{F216CF84-2AAB-1A1B-1C82-43BCE81702BA}"/>
          </ac:spMkLst>
        </pc:spChg>
        <pc:spChg chg="mod">
          <ac:chgData name="Francesco Monti" userId="67470cde4cd6eefd" providerId="LiveId" clId="{4899108A-1EF9-4A94-8841-C6AB4AA686BC}" dt="2023-09-24T17:55:29.924" v="3915" actId="113"/>
          <ac:spMkLst>
            <pc:docMk/>
            <pc:sldMk cId="3056348805" sldId="267"/>
            <ac:spMk id="5" creationId="{4BE91337-6FFE-8C18-4319-8FBDB4340279}"/>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a:solidFill>
          <a:schemeClr val="accent1">
            <a:lumMod val="50000"/>
          </a:schemeClr>
        </a:solidFill>
      </dgm:spPr>
      <dgm:t>
        <a:bodyPr/>
        <a:lstStyle/>
        <a:p>
          <a:r>
            <a:rPr lang="it-IT" b="0"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latin typeface="Roboto" panose="02000000000000000000" pitchFamily="2" charset="0"/>
            <a:ea typeface="Roboto" panose="02000000000000000000" pitchFamily="2" charset="0"/>
          </a:endParaRPr>
        </a:p>
      </dgm:t>
    </dgm:pt>
    <dgm:pt modelId="{31404B3A-79A4-4C59-93F4-2E44556D3CDB}" type="sibTrans" cxnId="{B3672BAD-7231-44A7-AD98-7BD4D2E8CA1E}">
      <dgm:prSet/>
      <dgm:spPr/>
      <dgm:t>
        <a:bodyPr/>
        <a:lstStyle/>
        <a:p>
          <a:endParaRPr lang="it-IT">
            <a:latin typeface="Roboto" panose="02000000000000000000" pitchFamily="2" charset="0"/>
            <a:ea typeface="Roboto" panose="02000000000000000000" pitchFamily="2" charset="0"/>
          </a:endParaRPr>
        </a:p>
      </dgm:t>
    </dgm:pt>
    <dgm:pt modelId="{3D789325-8366-4553-A4C0-C02A9CF0F1AA}">
      <dgm:prSet phldrT="[Testo]"/>
      <dgm:spPr/>
      <dgm:t>
        <a:bodyPr/>
        <a:lstStyle/>
        <a:p>
          <a:r>
            <a:rPr lang="it-IT" dirty="0" err="1">
              <a:latin typeface="Roboto" panose="02000000000000000000" pitchFamily="2" charset="0"/>
              <a:ea typeface="Roboto" panose="02000000000000000000" pitchFamily="2" charset="0"/>
            </a:rPr>
            <a:t>Methodo</a:t>
          </a:r>
          <a:r>
            <a:rPr lang="it-IT" dirty="0">
              <a:latin typeface="Roboto" panose="02000000000000000000" pitchFamily="2" charset="0"/>
              <a:ea typeface="Roboto" panose="02000000000000000000" pitchFamily="2" charset="0"/>
            </a:rPr>
            <a:t>.</a:t>
          </a:r>
        </a:p>
      </dgm:t>
    </dgm:pt>
    <dgm:pt modelId="{05B1D693-45F4-4853-9B9E-D00278225319}" type="parTrans" cxnId="{30245C3F-0CE2-400C-A20B-1661F19FC34B}">
      <dgm:prSet/>
      <dgm:spPr/>
      <dgm:t>
        <a:bodyPr/>
        <a:lstStyle/>
        <a:p>
          <a:endParaRPr lang="it-IT">
            <a:latin typeface="Roboto" panose="02000000000000000000" pitchFamily="2" charset="0"/>
            <a:ea typeface="Roboto" panose="02000000000000000000" pitchFamily="2" charset="0"/>
          </a:endParaRPr>
        </a:p>
      </dgm:t>
    </dgm:pt>
    <dgm:pt modelId="{B8F9E771-0AC1-420C-990F-B648B068A717}" type="sibTrans" cxnId="{30245C3F-0CE2-400C-A20B-1661F19FC34B}">
      <dgm:prSet/>
      <dgm:spPr/>
      <dgm:t>
        <a:bodyPr/>
        <a:lstStyle/>
        <a:p>
          <a:endParaRPr lang="it-IT">
            <a:latin typeface="Roboto" panose="02000000000000000000" pitchFamily="2" charset="0"/>
            <a:ea typeface="Roboto" panose="02000000000000000000" pitchFamily="2" charset="0"/>
          </a:endParaRPr>
        </a:p>
      </dgm:t>
    </dgm:pt>
    <dgm:pt modelId="{92EEEDD4-85AB-4E4B-B1E4-52EB1C86AF54}">
      <dgm:prSet phldrT="[Testo]"/>
      <dgm:spPr/>
      <dgm:t>
        <a:bodyPr/>
        <a:lstStyle/>
        <a:p>
          <a:r>
            <a:rPr lang="it-IT" dirty="0" err="1">
              <a:latin typeface="Roboto" panose="02000000000000000000" pitchFamily="2" charset="0"/>
              <a:ea typeface="Roboto" panose="02000000000000000000" pitchFamily="2" charset="0"/>
            </a:rPr>
            <a:t>Résultats</a:t>
          </a:r>
          <a:endParaRPr lang="it-IT" dirty="0">
            <a:latin typeface="Roboto" panose="02000000000000000000" pitchFamily="2" charset="0"/>
            <a:ea typeface="Roboto" panose="02000000000000000000" pitchFamily="2" charset="0"/>
          </a:endParaRPr>
        </a:p>
      </dgm:t>
    </dgm:pt>
    <dgm:pt modelId="{22649B0E-CDA2-4BF7-A2EC-F864A77A7139}" type="parTrans" cxnId="{CFF69217-1D87-4A8C-919E-3827F1BF4C30}">
      <dgm:prSet/>
      <dgm:spPr/>
      <dgm:t>
        <a:bodyPr/>
        <a:lstStyle/>
        <a:p>
          <a:endParaRPr lang="it-IT">
            <a:latin typeface="Roboto" panose="02000000000000000000" pitchFamily="2" charset="0"/>
            <a:ea typeface="Roboto" panose="02000000000000000000" pitchFamily="2" charset="0"/>
          </a:endParaRPr>
        </a:p>
      </dgm:t>
    </dgm:pt>
    <dgm:pt modelId="{54D050C3-3533-4E2A-B36D-D3BA51B65B6A}" type="sibTrans" cxnId="{CFF69217-1D87-4A8C-919E-3827F1BF4C30}">
      <dgm:prSet/>
      <dgm:spPr/>
      <dgm:t>
        <a:bodyPr/>
        <a:lstStyle/>
        <a:p>
          <a:endParaRPr lang="it-IT">
            <a:latin typeface="Roboto" panose="02000000000000000000" pitchFamily="2" charset="0"/>
            <a:ea typeface="Roboto" panose="02000000000000000000" pitchFamily="2" charset="0"/>
          </a:endParaRPr>
        </a:p>
      </dgm:t>
    </dgm:pt>
    <dgm:pt modelId="{8D454871-913E-4B9F-A973-DB5CB8BD8BEA}">
      <dgm:prSet phldrT="[Testo]"/>
      <dgm:spPr/>
      <dgm:t>
        <a:bodyPr/>
        <a:lstStyle/>
        <a:p>
          <a:r>
            <a:rPr lang="it-IT" dirty="0" err="1">
              <a:latin typeface="Roboto" panose="02000000000000000000" pitchFamily="2" charset="0"/>
              <a:ea typeface="Roboto" panose="02000000000000000000" pitchFamily="2" charset="0"/>
            </a:rPr>
            <a:t>Discussion</a:t>
          </a:r>
          <a:endParaRPr lang="it-IT" dirty="0">
            <a:latin typeface="Roboto" panose="02000000000000000000" pitchFamily="2" charset="0"/>
            <a:ea typeface="Roboto" panose="02000000000000000000" pitchFamily="2" charset="0"/>
          </a:endParaRPr>
        </a:p>
      </dgm:t>
    </dgm:pt>
    <dgm:pt modelId="{EA714446-FA7F-43CA-9D18-6A9B5EE89135}" type="parTrans" cxnId="{2EF46230-FB31-4EDB-B6CE-3D5FEAB5AEF6}">
      <dgm:prSet/>
      <dgm:spPr/>
      <dgm:t>
        <a:bodyPr/>
        <a:lstStyle/>
        <a:p>
          <a:endParaRPr lang="it-IT">
            <a:latin typeface="Roboto" panose="02000000000000000000" pitchFamily="2" charset="0"/>
            <a:ea typeface="Roboto" panose="02000000000000000000" pitchFamily="2" charset="0"/>
          </a:endParaRPr>
        </a:p>
      </dgm:t>
    </dgm:pt>
    <dgm:pt modelId="{1210CE54-9F84-413C-B25E-DEFF7308D27D}" type="sibTrans" cxnId="{2EF46230-FB31-4EDB-B6CE-3D5FEAB5AEF6}">
      <dgm:prSet/>
      <dgm:spPr/>
      <dgm:t>
        <a:bodyPr/>
        <a:lstStyle/>
        <a:p>
          <a:endParaRPr lang="it-IT">
            <a:latin typeface="Roboto" panose="02000000000000000000" pitchFamily="2" charset="0"/>
            <a:ea typeface="Roboto" panose="02000000000000000000" pitchFamily="2" charset="0"/>
          </a:endParaRPr>
        </a:p>
      </dgm:t>
    </dgm:pt>
    <dgm:pt modelId="{75DEAC54-37E1-4C9D-9BCA-3A7439FC30FE}">
      <dgm:prSet phldrT="[Testo]"/>
      <dgm:spPr/>
      <dgm:t>
        <a:bodyPr/>
        <a:lstStyle/>
        <a:p>
          <a:r>
            <a:rPr lang="it-IT" dirty="0" err="1">
              <a:latin typeface="Roboto" panose="02000000000000000000" pitchFamily="2" charset="0"/>
              <a:ea typeface="Roboto" panose="02000000000000000000" pitchFamily="2" charset="0"/>
            </a:rPr>
            <a:t>Conclusion</a:t>
          </a:r>
          <a:endParaRPr lang="it-IT" dirty="0">
            <a:latin typeface="Roboto" panose="02000000000000000000" pitchFamily="2" charset="0"/>
            <a:ea typeface="Roboto" panose="02000000000000000000" pitchFamily="2" charset="0"/>
          </a:endParaRPr>
        </a:p>
      </dgm:t>
    </dgm:pt>
    <dgm:pt modelId="{ED3597F5-F21F-496B-A436-FB2357A17A9E}" type="parTrans" cxnId="{07A459AF-EF09-433A-8C60-17F38366BB28}">
      <dgm:prSet/>
      <dgm:spPr/>
      <dgm:t>
        <a:bodyPr/>
        <a:lstStyle/>
        <a:p>
          <a:endParaRPr lang="it-IT">
            <a:latin typeface="Roboto" panose="02000000000000000000" pitchFamily="2" charset="0"/>
            <a:ea typeface="Roboto" panose="02000000000000000000" pitchFamily="2" charset="0"/>
          </a:endParaRPr>
        </a:p>
      </dgm:t>
    </dgm:pt>
    <dgm:pt modelId="{9DF78E47-B100-4966-8DFF-DDAA0100EB7A}" type="sibTrans" cxnId="{07A459AF-EF09-433A-8C60-17F38366BB28}">
      <dgm:prSet/>
      <dgm:spPr/>
      <dgm:t>
        <a:bodyPr/>
        <a:lstStyle/>
        <a:p>
          <a:endParaRPr lang="it-IT">
            <a:latin typeface="Roboto" panose="02000000000000000000" pitchFamily="2" charset="0"/>
            <a:ea typeface="Roboto" panose="02000000000000000000" pitchFamily="2" charset="0"/>
          </a:endParaRPr>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a:solidFill>
          <a:schemeClr val="accent1">
            <a:lumMod val="50000"/>
          </a:schemeClr>
        </a:solidFill>
      </dgm:spPr>
      <dgm:t>
        <a:bodyPr/>
        <a:lstStyle/>
        <a:p>
          <a:r>
            <a:rPr lang="it-IT" b="0"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latin typeface="Roboto" panose="02000000000000000000" pitchFamily="2" charset="0"/>
            <a:ea typeface="Roboto" panose="02000000000000000000" pitchFamily="2" charset="0"/>
          </a:endParaRPr>
        </a:p>
      </dgm:t>
    </dgm:pt>
    <dgm:pt modelId="{31404B3A-79A4-4C59-93F4-2E44556D3CDB}" type="sibTrans" cxnId="{B3672BAD-7231-44A7-AD98-7BD4D2E8CA1E}">
      <dgm:prSet/>
      <dgm:spPr/>
      <dgm:t>
        <a:bodyPr/>
        <a:lstStyle/>
        <a:p>
          <a:endParaRPr lang="it-IT">
            <a:latin typeface="Roboto" panose="02000000000000000000" pitchFamily="2" charset="0"/>
            <a:ea typeface="Roboto" panose="02000000000000000000" pitchFamily="2" charset="0"/>
          </a:endParaRPr>
        </a:p>
      </dgm:t>
    </dgm:pt>
    <dgm:pt modelId="{3D789325-8366-4553-A4C0-C02A9CF0F1AA}">
      <dgm:prSet phldrT="[Testo]"/>
      <dgm:spPr/>
      <dgm:t>
        <a:bodyPr/>
        <a:lstStyle/>
        <a:p>
          <a:r>
            <a:rPr lang="it-IT" dirty="0" err="1">
              <a:latin typeface="Roboto" panose="02000000000000000000" pitchFamily="2" charset="0"/>
              <a:ea typeface="Roboto" panose="02000000000000000000" pitchFamily="2" charset="0"/>
            </a:rPr>
            <a:t>Methodo</a:t>
          </a:r>
          <a:r>
            <a:rPr lang="it-IT" dirty="0">
              <a:latin typeface="Roboto" panose="02000000000000000000" pitchFamily="2" charset="0"/>
              <a:ea typeface="Roboto" panose="02000000000000000000" pitchFamily="2" charset="0"/>
            </a:rPr>
            <a:t>.</a:t>
          </a:r>
        </a:p>
      </dgm:t>
    </dgm:pt>
    <dgm:pt modelId="{05B1D693-45F4-4853-9B9E-D00278225319}" type="parTrans" cxnId="{30245C3F-0CE2-400C-A20B-1661F19FC34B}">
      <dgm:prSet/>
      <dgm:spPr/>
      <dgm:t>
        <a:bodyPr/>
        <a:lstStyle/>
        <a:p>
          <a:endParaRPr lang="it-IT">
            <a:latin typeface="Roboto" panose="02000000000000000000" pitchFamily="2" charset="0"/>
            <a:ea typeface="Roboto" panose="02000000000000000000" pitchFamily="2" charset="0"/>
          </a:endParaRPr>
        </a:p>
      </dgm:t>
    </dgm:pt>
    <dgm:pt modelId="{B8F9E771-0AC1-420C-990F-B648B068A717}" type="sibTrans" cxnId="{30245C3F-0CE2-400C-A20B-1661F19FC34B}">
      <dgm:prSet/>
      <dgm:spPr/>
      <dgm:t>
        <a:bodyPr/>
        <a:lstStyle/>
        <a:p>
          <a:endParaRPr lang="it-IT">
            <a:latin typeface="Roboto" panose="02000000000000000000" pitchFamily="2" charset="0"/>
            <a:ea typeface="Roboto" panose="02000000000000000000" pitchFamily="2" charset="0"/>
          </a:endParaRPr>
        </a:p>
      </dgm:t>
    </dgm:pt>
    <dgm:pt modelId="{92EEEDD4-85AB-4E4B-B1E4-52EB1C86AF54}">
      <dgm:prSet phldrT="[Testo]"/>
      <dgm:spPr/>
      <dgm:t>
        <a:bodyPr/>
        <a:lstStyle/>
        <a:p>
          <a:r>
            <a:rPr lang="it-IT" dirty="0" err="1">
              <a:latin typeface="Roboto" panose="02000000000000000000" pitchFamily="2" charset="0"/>
              <a:ea typeface="Roboto" panose="02000000000000000000" pitchFamily="2" charset="0"/>
            </a:rPr>
            <a:t>Résultats</a:t>
          </a:r>
          <a:endParaRPr lang="it-IT" dirty="0">
            <a:latin typeface="Roboto" panose="02000000000000000000" pitchFamily="2" charset="0"/>
            <a:ea typeface="Roboto" panose="02000000000000000000" pitchFamily="2" charset="0"/>
          </a:endParaRPr>
        </a:p>
      </dgm:t>
    </dgm:pt>
    <dgm:pt modelId="{22649B0E-CDA2-4BF7-A2EC-F864A77A7139}" type="parTrans" cxnId="{CFF69217-1D87-4A8C-919E-3827F1BF4C30}">
      <dgm:prSet/>
      <dgm:spPr/>
      <dgm:t>
        <a:bodyPr/>
        <a:lstStyle/>
        <a:p>
          <a:endParaRPr lang="it-IT">
            <a:latin typeface="Roboto" panose="02000000000000000000" pitchFamily="2" charset="0"/>
            <a:ea typeface="Roboto" panose="02000000000000000000" pitchFamily="2" charset="0"/>
          </a:endParaRPr>
        </a:p>
      </dgm:t>
    </dgm:pt>
    <dgm:pt modelId="{54D050C3-3533-4E2A-B36D-D3BA51B65B6A}" type="sibTrans" cxnId="{CFF69217-1D87-4A8C-919E-3827F1BF4C30}">
      <dgm:prSet/>
      <dgm:spPr/>
      <dgm:t>
        <a:bodyPr/>
        <a:lstStyle/>
        <a:p>
          <a:endParaRPr lang="it-IT">
            <a:latin typeface="Roboto" panose="02000000000000000000" pitchFamily="2" charset="0"/>
            <a:ea typeface="Roboto" panose="02000000000000000000" pitchFamily="2" charset="0"/>
          </a:endParaRPr>
        </a:p>
      </dgm:t>
    </dgm:pt>
    <dgm:pt modelId="{8D454871-913E-4B9F-A973-DB5CB8BD8BEA}">
      <dgm:prSet phldrT="[Testo]"/>
      <dgm:spPr/>
      <dgm:t>
        <a:bodyPr/>
        <a:lstStyle/>
        <a:p>
          <a:r>
            <a:rPr lang="it-IT" dirty="0" err="1">
              <a:latin typeface="Roboto" panose="02000000000000000000" pitchFamily="2" charset="0"/>
              <a:ea typeface="Roboto" panose="02000000000000000000" pitchFamily="2" charset="0"/>
            </a:rPr>
            <a:t>Discussion</a:t>
          </a:r>
          <a:endParaRPr lang="it-IT" dirty="0">
            <a:latin typeface="Roboto" panose="02000000000000000000" pitchFamily="2" charset="0"/>
            <a:ea typeface="Roboto" panose="02000000000000000000" pitchFamily="2" charset="0"/>
          </a:endParaRPr>
        </a:p>
      </dgm:t>
    </dgm:pt>
    <dgm:pt modelId="{EA714446-FA7F-43CA-9D18-6A9B5EE89135}" type="parTrans" cxnId="{2EF46230-FB31-4EDB-B6CE-3D5FEAB5AEF6}">
      <dgm:prSet/>
      <dgm:spPr/>
      <dgm:t>
        <a:bodyPr/>
        <a:lstStyle/>
        <a:p>
          <a:endParaRPr lang="it-IT">
            <a:latin typeface="Roboto" panose="02000000000000000000" pitchFamily="2" charset="0"/>
            <a:ea typeface="Roboto" panose="02000000000000000000" pitchFamily="2" charset="0"/>
          </a:endParaRPr>
        </a:p>
      </dgm:t>
    </dgm:pt>
    <dgm:pt modelId="{1210CE54-9F84-413C-B25E-DEFF7308D27D}" type="sibTrans" cxnId="{2EF46230-FB31-4EDB-B6CE-3D5FEAB5AEF6}">
      <dgm:prSet/>
      <dgm:spPr/>
      <dgm:t>
        <a:bodyPr/>
        <a:lstStyle/>
        <a:p>
          <a:endParaRPr lang="it-IT">
            <a:latin typeface="Roboto" panose="02000000000000000000" pitchFamily="2" charset="0"/>
            <a:ea typeface="Roboto" panose="02000000000000000000" pitchFamily="2" charset="0"/>
          </a:endParaRPr>
        </a:p>
      </dgm:t>
    </dgm:pt>
    <dgm:pt modelId="{75DEAC54-37E1-4C9D-9BCA-3A7439FC30FE}">
      <dgm:prSet phldrT="[Testo]"/>
      <dgm:spPr/>
      <dgm:t>
        <a:bodyPr/>
        <a:lstStyle/>
        <a:p>
          <a:r>
            <a:rPr lang="it-IT" dirty="0" err="1">
              <a:latin typeface="Roboto" panose="02000000000000000000" pitchFamily="2" charset="0"/>
              <a:ea typeface="Roboto" panose="02000000000000000000" pitchFamily="2" charset="0"/>
            </a:rPr>
            <a:t>Conclusion</a:t>
          </a:r>
          <a:endParaRPr lang="it-IT" dirty="0">
            <a:latin typeface="Roboto" panose="02000000000000000000" pitchFamily="2" charset="0"/>
            <a:ea typeface="Roboto" panose="02000000000000000000" pitchFamily="2" charset="0"/>
          </a:endParaRPr>
        </a:p>
      </dgm:t>
    </dgm:pt>
    <dgm:pt modelId="{ED3597F5-F21F-496B-A436-FB2357A17A9E}" type="parTrans" cxnId="{07A459AF-EF09-433A-8C60-17F38366BB28}">
      <dgm:prSet/>
      <dgm:spPr/>
      <dgm:t>
        <a:bodyPr/>
        <a:lstStyle/>
        <a:p>
          <a:endParaRPr lang="it-IT">
            <a:latin typeface="Roboto" panose="02000000000000000000" pitchFamily="2" charset="0"/>
            <a:ea typeface="Roboto" panose="02000000000000000000" pitchFamily="2" charset="0"/>
          </a:endParaRPr>
        </a:p>
      </dgm:t>
    </dgm:pt>
    <dgm:pt modelId="{9DF78E47-B100-4966-8DFF-DDAA0100EB7A}" type="sibTrans" cxnId="{07A459AF-EF09-433A-8C60-17F38366BB28}">
      <dgm:prSet/>
      <dgm:spPr/>
      <dgm:t>
        <a:bodyPr/>
        <a:lstStyle/>
        <a:p>
          <a:endParaRPr lang="it-IT">
            <a:latin typeface="Roboto" panose="02000000000000000000" pitchFamily="2" charset="0"/>
            <a:ea typeface="Roboto" panose="02000000000000000000" pitchFamily="2" charset="0"/>
          </a:endParaRPr>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a:solidFill>
          <a:schemeClr val="accent1"/>
        </a:solidFill>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a:solidFill>
          <a:schemeClr val="accent1">
            <a:lumMod val="50000"/>
          </a:schemeClr>
        </a:solidFill>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a:solidFill>
          <a:schemeClr val="accent1"/>
        </a:solidFill>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a:solidFill>
          <a:schemeClr val="accent1">
            <a:lumMod val="50000"/>
          </a:schemeClr>
        </a:solidFill>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a:solidFill>
          <a:schemeClr val="accent1">
            <a:lumMod val="50000"/>
          </a:schemeClr>
        </a:solidFill>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a:solidFill>
          <a:schemeClr val="accent1">
            <a:lumMod val="50000"/>
          </a:schemeClr>
        </a:solidFill>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a:solidFill>
          <a:schemeClr val="accent1">
            <a:lumMod val="50000"/>
          </a:schemeClr>
        </a:solidFill>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2F169A3-994F-4CA4-96E5-97452CF9A7F1}" type="doc">
      <dgm:prSet loTypeId="urn:microsoft.com/office/officeart/2005/8/layout/hChevron3" loCatId="process" qsTypeId="urn:microsoft.com/office/officeart/2005/8/quickstyle/simple1" qsCatId="simple" csTypeId="urn:microsoft.com/office/officeart/2005/8/colors/accent1_2" csCatId="accent1" phldr="1"/>
      <dgm:spPr/>
    </dgm:pt>
    <dgm:pt modelId="{446301A8-ED7F-4E78-8077-275912139C05}">
      <dgm:prSet phldrT="[Testo]"/>
      <dgm:spPr/>
      <dgm:t>
        <a:bodyPr/>
        <a:lstStyle/>
        <a:p>
          <a:r>
            <a:rPr lang="it-IT" dirty="0">
              <a:latin typeface="Roboto" panose="02000000000000000000" pitchFamily="2" charset="0"/>
              <a:ea typeface="Roboto" panose="02000000000000000000" pitchFamily="2" charset="0"/>
            </a:rPr>
            <a:t>Intro</a:t>
          </a:r>
        </a:p>
      </dgm:t>
    </dgm:pt>
    <dgm:pt modelId="{9F85059D-EED4-44C3-8FF7-D0A45D4F5C03}" type="parTrans" cxnId="{B3672BAD-7231-44A7-AD98-7BD4D2E8CA1E}">
      <dgm:prSet/>
      <dgm:spPr/>
      <dgm:t>
        <a:bodyPr/>
        <a:lstStyle/>
        <a:p>
          <a:endParaRPr lang="it-IT"/>
        </a:p>
      </dgm:t>
    </dgm:pt>
    <dgm:pt modelId="{31404B3A-79A4-4C59-93F4-2E44556D3CDB}" type="sibTrans" cxnId="{B3672BAD-7231-44A7-AD98-7BD4D2E8CA1E}">
      <dgm:prSet/>
      <dgm:spPr/>
      <dgm:t>
        <a:bodyPr/>
        <a:lstStyle/>
        <a:p>
          <a:endParaRPr lang="it-IT"/>
        </a:p>
      </dgm:t>
    </dgm:pt>
    <dgm:pt modelId="{3D789325-8366-4553-A4C0-C02A9CF0F1AA}">
      <dgm:prSet phldrT="[Testo]"/>
      <dgm:spPr/>
      <dgm:t>
        <a:bodyPr/>
        <a:lstStyle/>
        <a:p>
          <a:r>
            <a:rPr lang="it-IT" dirty="0" err="1"/>
            <a:t>Methodo</a:t>
          </a:r>
          <a:r>
            <a:rPr lang="it-IT" dirty="0"/>
            <a:t>.</a:t>
          </a:r>
        </a:p>
      </dgm:t>
    </dgm:pt>
    <dgm:pt modelId="{05B1D693-45F4-4853-9B9E-D00278225319}" type="parTrans" cxnId="{30245C3F-0CE2-400C-A20B-1661F19FC34B}">
      <dgm:prSet/>
      <dgm:spPr/>
      <dgm:t>
        <a:bodyPr/>
        <a:lstStyle/>
        <a:p>
          <a:endParaRPr lang="it-IT"/>
        </a:p>
      </dgm:t>
    </dgm:pt>
    <dgm:pt modelId="{B8F9E771-0AC1-420C-990F-B648B068A717}" type="sibTrans" cxnId="{30245C3F-0CE2-400C-A20B-1661F19FC34B}">
      <dgm:prSet/>
      <dgm:spPr/>
      <dgm:t>
        <a:bodyPr/>
        <a:lstStyle/>
        <a:p>
          <a:endParaRPr lang="it-IT"/>
        </a:p>
      </dgm:t>
    </dgm:pt>
    <dgm:pt modelId="{92EEEDD4-85AB-4E4B-B1E4-52EB1C86AF54}">
      <dgm:prSet phldrT="[Testo]"/>
      <dgm:spPr/>
      <dgm:t>
        <a:bodyPr/>
        <a:lstStyle/>
        <a:p>
          <a:r>
            <a:rPr lang="it-IT" dirty="0" err="1"/>
            <a:t>Résultats</a:t>
          </a:r>
          <a:endParaRPr lang="it-IT" dirty="0"/>
        </a:p>
      </dgm:t>
    </dgm:pt>
    <dgm:pt modelId="{22649B0E-CDA2-4BF7-A2EC-F864A77A7139}" type="parTrans" cxnId="{CFF69217-1D87-4A8C-919E-3827F1BF4C30}">
      <dgm:prSet/>
      <dgm:spPr/>
      <dgm:t>
        <a:bodyPr/>
        <a:lstStyle/>
        <a:p>
          <a:endParaRPr lang="it-IT"/>
        </a:p>
      </dgm:t>
    </dgm:pt>
    <dgm:pt modelId="{54D050C3-3533-4E2A-B36D-D3BA51B65B6A}" type="sibTrans" cxnId="{CFF69217-1D87-4A8C-919E-3827F1BF4C30}">
      <dgm:prSet/>
      <dgm:spPr/>
      <dgm:t>
        <a:bodyPr/>
        <a:lstStyle/>
        <a:p>
          <a:endParaRPr lang="it-IT"/>
        </a:p>
      </dgm:t>
    </dgm:pt>
    <dgm:pt modelId="{8D454871-913E-4B9F-A973-DB5CB8BD8BEA}">
      <dgm:prSet phldrT="[Testo]"/>
      <dgm:spPr/>
      <dgm:t>
        <a:bodyPr/>
        <a:lstStyle/>
        <a:p>
          <a:r>
            <a:rPr lang="it-IT" dirty="0" err="1"/>
            <a:t>Discussion</a:t>
          </a:r>
          <a:endParaRPr lang="it-IT" dirty="0"/>
        </a:p>
      </dgm:t>
    </dgm:pt>
    <dgm:pt modelId="{EA714446-FA7F-43CA-9D18-6A9B5EE89135}" type="parTrans" cxnId="{2EF46230-FB31-4EDB-B6CE-3D5FEAB5AEF6}">
      <dgm:prSet/>
      <dgm:spPr/>
      <dgm:t>
        <a:bodyPr/>
        <a:lstStyle/>
        <a:p>
          <a:endParaRPr lang="it-IT"/>
        </a:p>
      </dgm:t>
    </dgm:pt>
    <dgm:pt modelId="{1210CE54-9F84-413C-B25E-DEFF7308D27D}" type="sibTrans" cxnId="{2EF46230-FB31-4EDB-B6CE-3D5FEAB5AEF6}">
      <dgm:prSet/>
      <dgm:spPr/>
      <dgm:t>
        <a:bodyPr/>
        <a:lstStyle/>
        <a:p>
          <a:endParaRPr lang="it-IT"/>
        </a:p>
      </dgm:t>
    </dgm:pt>
    <dgm:pt modelId="{75DEAC54-37E1-4C9D-9BCA-3A7439FC30FE}">
      <dgm:prSet phldrT="[Testo]"/>
      <dgm:spPr>
        <a:solidFill>
          <a:schemeClr val="accent1">
            <a:lumMod val="50000"/>
          </a:schemeClr>
        </a:solidFill>
      </dgm:spPr>
      <dgm:t>
        <a:bodyPr/>
        <a:lstStyle/>
        <a:p>
          <a:r>
            <a:rPr lang="it-IT" dirty="0" err="1"/>
            <a:t>Conclusion</a:t>
          </a:r>
          <a:endParaRPr lang="it-IT" dirty="0"/>
        </a:p>
      </dgm:t>
    </dgm:pt>
    <dgm:pt modelId="{ED3597F5-F21F-496B-A436-FB2357A17A9E}" type="parTrans" cxnId="{07A459AF-EF09-433A-8C60-17F38366BB28}">
      <dgm:prSet/>
      <dgm:spPr/>
      <dgm:t>
        <a:bodyPr/>
        <a:lstStyle/>
        <a:p>
          <a:endParaRPr lang="it-IT"/>
        </a:p>
      </dgm:t>
    </dgm:pt>
    <dgm:pt modelId="{9DF78E47-B100-4966-8DFF-DDAA0100EB7A}" type="sibTrans" cxnId="{07A459AF-EF09-433A-8C60-17F38366BB28}">
      <dgm:prSet/>
      <dgm:spPr/>
      <dgm:t>
        <a:bodyPr/>
        <a:lstStyle/>
        <a:p>
          <a:endParaRPr lang="it-IT"/>
        </a:p>
      </dgm:t>
    </dgm:pt>
    <dgm:pt modelId="{EB1209FE-7F27-4E14-8C2E-22F3DF986852}" type="pres">
      <dgm:prSet presAssocID="{02F169A3-994F-4CA4-96E5-97452CF9A7F1}" presName="Name0" presStyleCnt="0">
        <dgm:presLayoutVars>
          <dgm:dir/>
          <dgm:resizeHandles val="exact"/>
        </dgm:presLayoutVars>
      </dgm:prSet>
      <dgm:spPr/>
    </dgm:pt>
    <dgm:pt modelId="{7175A4EC-3B24-40FB-93A3-B207D4B401A3}" type="pres">
      <dgm:prSet presAssocID="{446301A8-ED7F-4E78-8077-275912139C05}" presName="parTxOnly" presStyleLbl="node1" presStyleIdx="0" presStyleCnt="5">
        <dgm:presLayoutVars>
          <dgm:bulletEnabled val="1"/>
        </dgm:presLayoutVars>
      </dgm:prSet>
      <dgm:spPr/>
    </dgm:pt>
    <dgm:pt modelId="{BE1558F8-005E-49AD-9F2B-772B57176E06}" type="pres">
      <dgm:prSet presAssocID="{31404B3A-79A4-4C59-93F4-2E44556D3CDB}" presName="parSpace" presStyleCnt="0"/>
      <dgm:spPr/>
    </dgm:pt>
    <dgm:pt modelId="{A2C63A07-CD9F-40A7-8330-BCAEA232B8DA}" type="pres">
      <dgm:prSet presAssocID="{3D789325-8366-4553-A4C0-C02A9CF0F1AA}" presName="parTxOnly" presStyleLbl="node1" presStyleIdx="1" presStyleCnt="5">
        <dgm:presLayoutVars>
          <dgm:bulletEnabled val="1"/>
        </dgm:presLayoutVars>
      </dgm:prSet>
      <dgm:spPr/>
    </dgm:pt>
    <dgm:pt modelId="{F100EED1-637D-473A-8321-A273282E1E6A}" type="pres">
      <dgm:prSet presAssocID="{B8F9E771-0AC1-420C-990F-B648B068A717}" presName="parSpace" presStyleCnt="0"/>
      <dgm:spPr/>
    </dgm:pt>
    <dgm:pt modelId="{F404437D-A1B4-4AD2-A610-9F1A17DFC22C}" type="pres">
      <dgm:prSet presAssocID="{92EEEDD4-85AB-4E4B-B1E4-52EB1C86AF54}" presName="parTxOnly" presStyleLbl="node1" presStyleIdx="2" presStyleCnt="5">
        <dgm:presLayoutVars>
          <dgm:bulletEnabled val="1"/>
        </dgm:presLayoutVars>
      </dgm:prSet>
      <dgm:spPr/>
    </dgm:pt>
    <dgm:pt modelId="{A39C6B59-85B3-45A7-999A-07F1069B953B}" type="pres">
      <dgm:prSet presAssocID="{54D050C3-3533-4E2A-B36D-D3BA51B65B6A}" presName="parSpace" presStyleCnt="0"/>
      <dgm:spPr/>
    </dgm:pt>
    <dgm:pt modelId="{FB49EF4F-DBAA-45C9-8294-1B438078060D}" type="pres">
      <dgm:prSet presAssocID="{8D454871-913E-4B9F-A973-DB5CB8BD8BEA}" presName="parTxOnly" presStyleLbl="node1" presStyleIdx="3" presStyleCnt="5">
        <dgm:presLayoutVars>
          <dgm:bulletEnabled val="1"/>
        </dgm:presLayoutVars>
      </dgm:prSet>
      <dgm:spPr/>
    </dgm:pt>
    <dgm:pt modelId="{2E11CDE2-58EB-4E3F-A022-1BE6BA2360BE}" type="pres">
      <dgm:prSet presAssocID="{1210CE54-9F84-413C-B25E-DEFF7308D27D}" presName="parSpace" presStyleCnt="0"/>
      <dgm:spPr/>
    </dgm:pt>
    <dgm:pt modelId="{27470EFD-CEEB-44EC-A75A-B13AC67F5115}" type="pres">
      <dgm:prSet presAssocID="{75DEAC54-37E1-4C9D-9BCA-3A7439FC30FE}" presName="parTxOnly" presStyleLbl="node1" presStyleIdx="4" presStyleCnt="5">
        <dgm:presLayoutVars>
          <dgm:bulletEnabled val="1"/>
        </dgm:presLayoutVars>
      </dgm:prSet>
      <dgm:spPr/>
    </dgm:pt>
  </dgm:ptLst>
  <dgm:cxnLst>
    <dgm:cxn modelId="{8682260E-DB89-4747-A073-85CE617C8CC2}" type="presOf" srcId="{92EEEDD4-85AB-4E4B-B1E4-52EB1C86AF54}" destId="{F404437D-A1B4-4AD2-A610-9F1A17DFC22C}" srcOrd="0" destOrd="0" presId="urn:microsoft.com/office/officeart/2005/8/layout/hChevron3"/>
    <dgm:cxn modelId="{CFF69217-1D87-4A8C-919E-3827F1BF4C30}" srcId="{02F169A3-994F-4CA4-96E5-97452CF9A7F1}" destId="{92EEEDD4-85AB-4E4B-B1E4-52EB1C86AF54}" srcOrd="2" destOrd="0" parTransId="{22649B0E-CDA2-4BF7-A2EC-F864A77A7139}" sibTransId="{54D050C3-3533-4E2A-B36D-D3BA51B65B6A}"/>
    <dgm:cxn modelId="{67F6ED2C-7E87-4EF2-9A53-D8AA2A102D53}" type="presOf" srcId="{75DEAC54-37E1-4C9D-9BCA-3A7439FC30FE}" destId="{27470EFD-CEEB-44EC-A75A-B13AC67F5115}" srcOrd="0" destOrd="0" presId="urn:microsoft.com/office/officeart/2005/8/layout/hChevron3"/>
    <dgm:cxn modelId="{2EF46230-FB31-4EDB-B6CE-3D5FEAB5AEF6}" srcId="{02F169A3-994F-4CA4-96E5-97452CF9A7F1}" destId="{8D454871-913E-4B9F-A973-DB5CB8BD8BEA}" srcOrd="3" destOrd="0" parTransId="{EA714446-FA7F-43CA-9D18-6A9B5EE89135}" sibTransId="{1210CE54-9F84-413C-B25E-DEFF7308D27D}"/>
    <dgm:cxn modelId="{30245C3F-0CE2-400C-A20B-1661F19FC34B}" srcId="{02F169A3-994F-4CA4-96E5-97452CF9A7F1}" destId="{3D789325-8366-4553-A4C0-C02A9CF0F1AA}" srcOrd="1" destOrd="0" parTransId="{05B1D693-45F4-4853-9B9E-D00278225319}" sibTransId="{B8F9E771-0AC1-420C-990F-B648B068A717}"/>
    <dgm:cxn modelId="{F9F9BA7C-BE7E-47E6-A025-24B8E409C2F9}" type="presOf" srcId="{3D789325-8366-4553-A4C0-C02A9CF0F1AA}" destId="{A2C63A07-CD9F-40A7-8330-BCAEA232B8DA}" srcOrd="0" destOrd="0" presId="urn:microsoft.com/office/officeart/2005/8/layout/hChevron3"/>
    <dgm:cxn modelId="{CDDE76A6-F36B-4998-8331-16E5B5CFED98}" type="presOf" srcId="{8D454871-913E-4B9F-A973-DB5CB8BD8BEA}" destId="{FB49EF4F-DBAA-45C9-8294-1B438078060D}" srcOrd="0" destOrd="0" presId="urn:microsoft.com/office/officeart/2005/8/layout/hChevron3"/>
    <dgm:cxn modelId="{B3672BAD-7231-44A7-AD98-7BD4D2E8CA1E}" srcId="{02F169A3-994F-4CA4-96E5-97452CF9A7F1}" destId="{446301A8-ED7F-4E78-8077-275912139C05}" srcOrd="0" destOrd="0" parTransId="{9F85059D-EED4-44C3-8FF7-D0A45D4F5C03}" sibTransId="{31404B3A-79A4-4C59-93F4-2E44556D3CDB}"/>
    <dgm:cxn modelId="{07A459AF-EF09-433A-8C60-17F38366BB28}" srcId="{02F169A3-994F-4CA4-96E5-97452CF9A7F1}" destId="{75DEAC54-37E1-4C9D-9BCA-3A7439FC30FE}" srcOrd="4" destOrd="0" parTransId="{ED3597F5-F21F-496B-A436-FB2357A17A9E}" sibTransId="{9DF78E47-B100-4966-8DFF-DDAA0100EB7A}"/>
    <dgm:cxn modelId="{15E2F7EB-4B92-40EB-A186-64B9F8DF6AA1}" type="presOf" srcId="{02F169A3-994F-4CA4-96E5-97452CF9A7F1}" destId="{EB1209FE-7F27-4E14-8C2E-22F3DF986852}" srcOrd="0" destOrd="0" presId="urn:microsoft.com/office/officeart/2005/8/layout/hChevron3"/>
    <dgm:cxn modelId="{0E167BEE-88C2-4149-95EF-A0AFBCC56BB4}" type="presOf" srcId="{446301A8-ED7F-4E78-8077-275912139C05}" destId="{7175A4EC-3B24-40FB-93A3-B207D4B401A3}" srcOrd="0" destOrd="0" presId="urn:microsoft.com/office/officeart/2005/8/layout/hChevron3"/>
    <dgm:cxn modelId="{1775AD88-0672-4666-BAB0-E951615AAFBC}" type="presParOf" srcId="{EB1209FE-7F27-4E14-8C2E-22F3DF986852}" destId="{7175A4EC-3B24-40FB-93A3-B207D4B401A3}" srcOrd="0" destOrd="0" presId="urn:microsoft.com/office/officeart/2005/8/layout/hChevron3"/>
    <dgm:cxn modelId="{565F419F-3D93-403E-B847-A0D17D31C918}" type="presParOf" srcId="{EB1209FE-7F27-4E14-8C2E-22F3DF986852}" destId="{BE1558F8-005E-49AD-9F2B-772B57176E06}" srcOrd="1" destOrd="0" presId="urn:microsoft.com/office/officeart/2005/8/layout/hChevron3"/>
    <dgm:cxn modelId="{BE2F8260-8CED-4E22-AC6C-F1B2B4A005BC}" type="presParOf" srcId="{EB1209FE-7F27-4E14-8C2E-22F3DF986852}" destId="{A2C63A07-CD9F-40A7-8330-BCAEA232B8DA}" srcOrd="2" destOrd="0" presId="urn:microsoft.com/office/officeart/2005/8/layout/hChevron3"/>
    <dgm:cxn modelId="{7FB16AB6-5F2D-4C06-A9F4-BAE52AFEE4DE}" type="presParOf" srcId="{EB1209FE-7F27-4E14-8C2E-22F3DF986852}" destId="{F100EED1-637D-473A-8321-A273282E1E6A}" srcOrd="3" destOrd="0" presId="urn:microsoft.com/office/officeart/2005/8/layout/hChevron3"/>
    <dgm:cxn modelId="{8AC7CE78-4E67-4D41-9ACC-9ADE6D319351}" type="presParOf" srcId="{EB1209FE-7F27-4E14-8C2E-22F3DF986852}" destId="{F404437D-A1B4-4AD2-A610-9F1A17DFC22C}" srcOrd="4" destOrd="0" presId="urn:microsoft.com/office/officeart/2005/8/layout/hChevron3"/>
    <dgm:cxn modelId="{6739001B-0F8E-4775-AF37-50D9A959E686}" type="presParOf" srcId="{EB1209FE-7F27-4E14-8C2E-22F3DF986852}" destId="{A39C6B59-85B3-45A7-999A-07F1069B953B}" srcOrd="5" destOrd="0" presId="urn:microsoft.com/office/officeart/2005/8/layout/hChevron3"/>
    <dgm:cxn modelId="{A6C5B08E-5F00-4CE5-B37F-B9E7F7E32CE8}" type="presParOf" srcId="{EB1209FE-7F27-4E14-8C2E-22F3DF986852}" destId="{FB49EF4F-DBAA-45C9-8294-1B438078060D}" srcOrd="6" destOrd="0" presId="urn:microsoft.com/office/officeart/2005/8/layout/hChevron3"/>
    <dgm:cxn modelId="{0958B462-FC46-4266-B523-242CDF72A43D}" type="presParOf" srcId="{EB1209FE-7F27-4E14-8C2E-22F3DF986852}" destId="{2E11CDE2-58EB-4E3F-A022-1BE6BA2360BE}" srcOrd="7" destOrd="0" presId="urn:microsoft.com/office/officeart/2005/8/layout/hChevron3"/>
    <dgm:cxn modelId="{8FD37583-3919-426E-A55C-068581EAB09D}" type="presParOf" srcId="{EB1209FE-7F27-4E14-8C2E-22F3DF986852}" destId="{27470EFD-CEEB-44EC-A75A-B13AC67F5115}" srcOrd="8"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b="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Methodo</a:t>
          </a:r>
          <a:r>
            <a:rPr lang="it-IT" sz="2800" kern="1200" dirty="0">
              <a:latin typeface="Roboto" panose="02000000000000000000" pitchFamily="2" charset="0"/>
              <a:ea typeface="Roboto" panose="02000000000000000000" pitchFamily="2" charset="0"/>
            </a:rPr>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Résultats</a:t>
          </a:r>
          <a:endParaRPr lang="it-IT" sz="2800" kern="1200" dirty="0">
            <a:latin typeface="Roboto" panose="02000000000000000000" pitchFamily="2" charset="0"/>
            <a:ea typeface="Roboto" panose="02000000000000000000" pitchFamily="2" charset="0"/>
          </a:endParaRPr>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Discussion</a:t>
          </a:r>
          <a:endParaRPr lang="it-IT" sz="2800" kern="1200" dirty="0">
            <a:latin typeface="Roboto" panose="02000000000000000000" pitchFamily="2" charset="0"/>
            <a:ea typeface="Roboto" panose="02000000000000000000" pitchFamily="2" charset="0"/>
          </a:endParaRPr>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Conclusion</a:t>
          </a:r>
          <a:endParaRPr lang="it-IT" sz="2800" kern="1200" dirty="0">
            <a:latin typeface="Roboto" panose="02000000000000000000" pitchFamily="2" charset="0"/>
            <a:ea typeface="Roboto" panose="02000000000000000000" pitchFamily="2" charset="0"/>
          </a:endParaRPr>
        </a:p>
      </dsp:txBody>
      <dsp:txXfrm>
        <a:off x="9560541" y="0"/>
        <a:ext cx="2357793" cy="5443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b="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Methodo</a:t>
          </a:r>
          <a:r>
            <a:rPr lang="it-IT" sz="2800" kern="1200" dirty="0">
              <a:latin typeface="Roboto" panose="02000000000000000000" pitchFamily="2" charset="0"/>
              <a:ea typeface="Roboto" panose="02000000000000000000" pitchFamily="2" charset="0"/>
            </a:rPr>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Résultats</a:t>
          </a:r>
          <a:endParaRPr lang="it-IT" sz="2800" kern="1200" dirty="0">
            <a:latin typeface="Roboto" panose="02000000000000000000" pitchFamily="2" charset="0"/>
            <a:ea typeface="Roboto" panose="02000000000000000000" pitchFamily="2" charset="0"/>
          </a:endParaRPr>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Discussion</a:t>
          </a:r>
          <a:endParaRPr lang="it-IT" sz="2800" kern="1200" dirty="0">
            <a:latin typeface="Roboto" panose="02000000000000000000" pitchFamily="2" charset="0"/>
            <a:ea typeface="Roboto" panose="02000000000000000000" pitchFamily="2" charset="0"/>
          </a:endParaRPr>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latin typeface="Roboto" panose="02000000000000000000" pitchFamily="2" charset="0"/>
              <a:ea typeface="Roboto" panose="02000000000000000000" pitchFamily="2" charset="0"/>
            </a:rPr>
            <a:t>Conclusion</a:t>
          </a:r>
          <a:endParaRPr lang="it-IT" sz="2800" kern="1200" dirty="0">
            <a:latin typeface="Roboto" panose="02000000000000000000" pitchFamily="2" charset="0"/>
            <a:ea typeface="Roboto" panose="02000000000000000000" pitchFamily="2" charset="0"/>
          </a:endParaRPr>
        </a:p>
      </dsp:txBody>
      <dsp:txXfrm>
        <a:off x="9560541" y="0"/>
        <a:ext cx="2357793" cy="54435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Conclusion</a:t>
          </a:r>
          <a:endParaRPr lang="it-IT" sz="2800" kern="1200" dirty="0"/>
        </a:p>
      </dsp:txBody>
      <dsp:txXfrm>
        <a:off x="9560541" y="0"/>
        <a:ext cx="2357793" cy="54435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Conclusion</a:t>
          </a:r>
          <a:endParaRPr lang="it-IT" sz="2800" kern="1200" dirty="0"/>
        </a:p>
      </dsp:txBody>
      <dsp:txXfrm>
        <a:off x="9560541" y="0"/>
        <a:ext cx="2357793" cy="54435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Conclusion</a:t>
          </a:r>
          <a:endParaRPr lang="it-IT" sz="2800" kern="1200" dirty="0"/>
        </a:p>
      </dsp:txBody>
      <dsp:txXfrm>
        <a:off x="9560541" y="0"/>
        <a:ext cx="2357793" cy="544355"/>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Conclusion</a:t>
          </a:r>
          <a:endParaRPr lang="it-IT" sz="2800" kern="1200" dirty="0"/>
        </a:p>
      </dsp:txBody>
      <dsp:txXfrm>
        <a:off x="9560541" y="0"/>
        <a:ext cx="2357793" cy="544355"/>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Conclusion</a:t>
          </a:r>
          <a:endParaRPr lang="it-IT" sz="2800" kern="1200" dirty="0"/>
        </a:p>
      </dsp:txBody>
      <dsp:txXfrm>
        <a:off x="9560541" y="0"/>
        <a:ext cx="2357793" cy="54435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175A4EC-3B24-40FB-93A3-B207D4B401A3}">
      <dsp:nvSpPr>
        <dsp:cNvPr id="0" name=""/>
        <dsp:cNvSpPr/>
      </dsp:nvSpPr>
      <dsp:spPr>
        <a:xfrm>
          <a:off x="1488" y="0"/>
          <a:ext cx="2902148" cy="544355"/>
        </a:xfrm>
        <a:prstGeom prst="homePlat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9352"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a:latin typeface="Roboto" panose="02000000000000000000" pitchFamily="2" charset="0"/>
              <a:ea typeface="Roboto" panose="02000000000000000000" pitchFamily="2" charset="0"/>
            </a:rPr>
            <a:t>Intro</a:t>
          </a:r>
        </a:p>
      </dsp:txBody>
      <dsp:txXfrm>
        <a:off x="1488" y="0"/>
        <a:ext cx="2766059" cy="544355"/>
      </dsp:txXfrm>
    </dsp:sp>
    <dsp:sp modelId="{A2C63A07-CD9F-40A7-8330-BCAEA232B8DA}">
      <dsp:nvSpPr>
        <dsp:cNvPr id="0" name=""/>
        <dsp:cNvSpPr/>
      </dsp:nvSpPr>
      <dsp:spPr>
        <a:xfrm>
          <a:off x="2323207"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Methodo</a:t>
          </a:r>
          <a:r>
            <a:rPr lang="it-IT" sz="2800" kern="1200" dirty="0"/>
            <a:t>.</a:t>
          </a:r>
        </a:p>
      </dsp:txBody>
      <dsp:txXfrm>
        <a:off x="2595385" y="0"/>
        <a:ext cx="2357793" cy="544355"/>
      </dsp:txXfrm>
    </dsp:sp>
    <dsp:sp modelId="{F404437D-A1B4-4AD2-A610-9F1A17DFC22C}">
      <dsp:nvSpPr>
        <dsp:cNvPr id="0" name=""/>
        <dsp:cNvSpPr/>
      </dsp:nvSpPr>
      <dsp:spPr>
        <a:xfrm>
          <a:off x="4644925"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Résultats</a:t>
          </a:r>
          <a:endParaRPr lang="it-IT" sz="2800" kern="1200" dirty="0"/>
        </a:p>
      </dsp:txBody>
      <dsp:txXfrm>
        <a:off x="4917103" y="0"/>
        <a:ext cx="2357793" cy="544355"/>
      </dsp:txXfrm>
    </dsp:sp>
    <dsp:sp modelId="{FB49EF4F-DBAA-45C9-8294-1B438078060D}">
      <dsp:nvSpPr>
        <dsp:cNvPr id="0" name=""/>
        <dsp:cNvSpPr/>
      </dsp:nvSpPr>
      <dsp:spPr>
        <a:xfrm>
          <a:off x="6966644" y="0"/>
          <a:ext cx="2902148" cy="544355"/>
        </a:xfrm>
        <a:prstGeom prst="chevron">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Discussion</a:t>
          </a:r>
          <a:endParaRPr lang="it-IT" sz="2800" kern="1200" dirty="0"/>
        </a:p>
      </dsp:txBody>
      <dsp:txXfrm>
        <a:off x="7238822" y="0"/>
        <a:ext cx="2357793" cy="544355"/>
      </dsp:txXfrm>
    </dsp:sp>
    <dsp:sp modelId="{27470EFD-CEEB-44EC-A75A-B13AC67F5115}">
      <dsp:nvSpPr>
        <dsp:cNvPr id="0" name=""/>
        <dsp:cNvSpPr/>
      </dsp:nvSpPr>
      <dsp:spPr>
        <a:xfrm>
          <a:off x="9288363" y="0"/>
          <a:ext cx="2902148" cy="544355"/>
        </a:xfrm>
        <a:prstGeom prst="chevron">
          <a:avLst/>
        </a:prstGeom>
        <a:solidFill>
          <a:schemeClr val="accent1">
            <a:lumMod val="5000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2014" tIns="74676" rIns="37338" bIns="74676" numCol="1" spcCol="1270" anchor="ctr" anchorCtr="0">
          <a:noAutofit/>
        </a:bodyPr>
        <a:lstStyle/>
        <a:p>
          <a:pPr marL="0" lvl="0" indent="0" algn="ctr" defTabSz="1244600">
            <a:lnSpc>
              <a:spcPct val="90000"/>
            </a:lnSpc>
            <a:spcBef>
              <a:spcPct val="0"/>
            </a:spcBef>
            <a:spcAft>
              <a:spcPct val="35000"/>
            </a:spcAft>
            <a:buNone/>
          </a:pPr>
          <a:r>
            <a:rPr lang="it-IT" sz="2800" kern="1200" dirty="0" err="1"/>
            <a:t>Conclusion</a:t>
          </a:r>
          <a:endParaRPr lang="it-IT" sz="2800" kern="1200" dirty="0"/>
        </a:p>
      </dsp:txBody>
      <dsp:txXfrm>
        <a:off x="9560541" y="0"/>
        <a:ext cx="2357793" cy="544355"/>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4.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5.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6.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7.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8.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56F955-25EA-4F90-B99D-7BDF15AA1216}" type="datetimeFigureOut">
              <a:rPr lang="it-IT" smtClean="0"/>
              <a:t>25/09/2023</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E1407F-8740-488D-B818-A4EDEFED28C5}" type="slidenum">
              <a:rPr lang="it-IT" smtClean="0"/>
              <a:t>‹N›</a:t>
            </a:fld>
            <a:endParaRPr lang="it-IT"/>
          </a:p>
        </p:txBody>
      </p:sp>
    </p:spTree>
    <p:extLst>
      <p:ext uri="{BB962C8B-B14F-4D97-AF65-F5344CB8AC3E}">
        <p14:creationId xmlns:p14="http://schemas.microsoft.com/office/powerpoint/2010/main" val="9964005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err="1"/>
              <a:t>Bonjour</a:t>
            </a:r>
            <a:r>
              <a:rPr lang="it-IT" dirty="0"/>
              <a:t> tout le monde, </a:t>
            </a:r>
            <a:r>
              <a:rPr lang="it-IT" dirty="0" err="1"/>
              <a:t>aujourd’hui</a:t>
            </a:r>
            <a:r>
              <a:rPr lang="it-IT" dirty="0"/>
              <a:t> je </a:t>
            </a:r>
            <a:r>
              <a:rPr lang="it-IT" dirty="0" err="1"/>
              <a:t>vais</a:t>
            </a:r>
            <a:r>
              <a:rPr lang="it-IT" dirty="0"/>
              <a:t> </a:t>
            </a:r>
            <a:r>
              <a:rPr lang="it-IT" dirty="0" err="1"/>
              <a:t>vous</a:t>
            </a:r>
            <a:r>
              <a:rPr lang="it-IT" dirty="0"/>
              <a:t> </a:t>
            </a:r>
            <a:r>
              <a:rPr lang="it-IT" dirty="0" err="1"/>
              <a:t>présenter</a:t>
            </a:r>
            <a:r>
              <a:rPr lang="it-IT" dirty="0"/>
              <a:t> </a:t>
            </a:r>
            <a:r>
              <a:rPr lang="it-IT" dirty="0" err="1"/>
              <a:t>mon</a:t>
            </a:r>
            <a:r>
              <a:rPr lang="it-IT" dirty="0"/>
              <a:t> </a:t>
            </a:r>
            <a:r>
              <a:rPr lang="it-IT" dirty="0" err="1"/>
              <a:t>travail</a:t>
            </a:r>
            <a:r>
              <a:rPr lang="it-IT" dirty="0"/>
              <a:t> pour le </a:t>
            </a:r>
            <a:r>
              <a:rPr lang="it-IT" dirty="0" err="1"/>
              <a:t>mémoire</a:t>
            </a:r>
            <a:r>
              <a:rPr lang="it-IT" dirty="0"/>
              <a:t> </a:t>
            </a:r>
            <a:r>
              <a:rPr lang="it-IT" dirty="0" err="1"/>
              <a:t>du</a:t>
            </a:r>
            <a:r>
              <a:rPr lang="it-IT" dirty="0"/>
              <a:t> DES en santé </a:t>
            </a:r>
            <a:r>
              <a:rPr lang="it-IT" dirty="0" err="1"/>
              <a:t>publique</a:t>
            </a:r>
            <a:r>
              <a:rPr lang="it-IT" dirty="0"/>
              <a:t>, </a:t>
            </a:r>
            <a:r>
              <a:rPr lang="it-IT" dirty="0" err="1"/>
              <a:t>titré</a:t>
            </a:r>
            <a:r>
              <a:rPr lang="it-IT" dirty="0"/>
              <a:t> «……………………..»</a:t>
            </a:r>
          </a:p>
        </p:txBody>
      </p:sp>
      <p:sp>
        <p:nvSpPr>
          <p:cNvPr id="4" name="Segnaposto numero diapositiva 3"/>
          <p:cNvSpPr>
            <a:spLocks noGrp="1"/>
          </p:cNvSpPr>
          <p:nvPr>
            <p:ph type="sldNum" sz="quarter" idx="5"/>
          </p:nvPr>
        </p:nvSpPr>
        <p:spPr/>
        <p:txBody>
          <a:bodyPr/>
          <a:lstStyle/>
          <a:p>
            <a:fld id="{CAE1407F-8740-488D-B818-A4EDEFED28C5}" type="slidenum">
              <a:rPr lang="it-IT" smtClean="0"/>
              <a:t>1</a:t>
            </a:fld>
            <a:endParaRPr lang="it-IT"/>
          </a:p>
        </p:txBody>
      </p:sp>
    </p:spTree>
    <p:extLst>
      <p:ext uri="{BB962C8B-B14F-4D97-AF65-F5344CB8AC3E}">
        <p14:creationId xmlns:p14="http://schemas.microsoft.com/office/powerpoint/2010/main" val="10823987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fr-FR" b="0" i="0" dirty="0">
                <a:solidFill>
                  <a:srgbClr val="CECAC3"/>
                </a:solidFill>
                <a:effectLst/>
                <a:latin typeface="Söhne"/>
              </a:rPr>
              <a:t>pourquoi les </a:t>
            </a:r>
            <a:r>
              <a:rPr lang="fr-FR" b="0" i="0" dirty="0" err="1">
                <a:solidFill>
                  <a:srgbClr val="CECAC3"/>
                </a:solidFill>
                <a:effectLst/>
                <a:latin typeface="Söhne"/>
              </a:rPr>
              <a:t>ISOs</a:t>
            </a:r>
            <a:r>
              <a:rPr lang="fr-FR" b="0" i="0" dirty="0">
                <a:solidFill>
                  <a:srgbClr val="CECAC3"/>
                </a:solidFill>
                <a:effectLst/>
                <a:latin typeface="Söhne"/>
              </a:rPr>
              <a:t> sont un sujet qui mérite attention</a:t>
            </a:r>
          </a:p>
          <a:p>
            <a:pPr algn="l"/>
            <a:endParaRPr lang="fr-FR" b="0" i="0" dirty="0">
              <a:solidFill>
                <a:srgbClr val="CECAC3"/>
              </a:solidFill>
              <a:effectLst/>
              <a:latin typeface="Söhne"/>
            </a:endParaRPr>
          </a:p>
          <a:p>
            <a:pPr algn="l"/>
            <a:r>
              <a:rPr lang="fr-FR" b="0" i="0" dirty="0">
                <a:solidFill>
                  <a:srgbClr val="CECAC3"/>
                </a:solidFill>
                <a:effectLst/>
                <a:latin typeface="Söhne"/>
              </a:rPr>
              <a:t>Les infections du site opératoire (ISO) sont les deuxièmes infections nosocomiales (acquises à l'hôpital) les plus fréquentes après les infections des voies urinaires.</a:t>
            </a:r>
          </a:p>
          <a:p>
            <a:pPr algn="l"/>
            <a:r>
              <a:rPr lang="fr-FR" b="0" i="0" dirty="0">
                <a:solidFill>
                  <a:srgbClr val="CECAC3"/>
                </a:solidFill>
                <a:effectLst/>
                <a:latin typeface="Söhne"/>
              </a:rPr>
              <a:t>Bien que le risque d'IAS soit généralement faible, les IAS sont fréquentes en raison du volume élevé d'interventions chirurgicales effectuées.</a:t>
            </a:r>
          </a:p>
          <a:p>
            <a:pPr algn="l"/>
            <a:endParaRPr lang="fr-FR" b="0" i="0" dirty="0">
              <a:solidFill>
                <a:srgbClr val="CECAC3"/>
              </a:solidFill>
              <a:effectLst/>
              <a:latin typeface="Söhne"/>
            </a:endParaRPr>
          </a:p>
          <a:p>
            <a:pPr algn="l"/>
            <a:r>
              <a:rPr lang="fr-FR" b="0" i="0" dirty="0">
                <a:solidFill>
                  <a:srgbClr val="CECAC3"/>
                </a:solidFill>
                <a:effectLst/>
                <a:latin typeface="Söhne"/>
              </a:rPr>
              <a:t>Les IAS surviennent chez 2 % à 5 % des patients subissant une chirurgie en hospitalisation (toutes chirurgies confondues), et les taux sont généralement plus élevés pour des procédures complexes comme la chirurgie de la colonne vertébrale, en cas de patients </a:t>
            </a:r>
            <a:r>
              <a:rPr lang="fr-FR" b="0" i="0" dirty="0" err="1">
                <a:solidFill>
                  <a:srgbClr val="CECAC3"/>
                </a:solidFill>
                <a:effectLst/>
                <a:latin typeface="Söhne"/>
              </a:rPr>
              <a:t>agés</a:t>
            </a:r>
            <a:r>
              <a:rPr lang="fr-FR" b="0" i="0" dirty="0">
                <a:solidFill>
                  <a:srgbClr val="CECAC3"/>
                </a:solidFill>
                <a:effectLst/>
                <a:latin typeface="Söhne"/>
              </a:rPr>
              <a:t> ou obèses</a:t>
            </a:r>
          </a:p>
          <a:p>
            <a:pPr algn="l"/>
            <a:endParaRPr lang="fr-FR" b="0" i="0" dirty="0">
              <a:solidFill>
                <a:srgbClr val="CECAC3"/>
              </a:solidFill>
              <a:effectLst/>
              <a:latin typeface="Söhne"/>
            </a:endParaRPr>
          </a:p>
          <a:p>
            <a:pPr algn="l"/>
            <a:r>
              <a:rPr lang="fr-FR" b="0" i="0" dirty="0">
                <a:solidFill>
                  <a:srgbClr val="CECAC3"/>
                </a:solidFill>
                <a:effectLst/>
                <a:latin typeface="Söhne"/>
              </a:rPr>
              <a:t>En cas d’ISO on s’attend à entre 7 à 11 jours d'hospitalisation supplémentaires, un cout plus élevé pour le système, un risque plus élevé de séquelles et de mortalité</a:t>
            </a:r>
          </a:p>
          <a:p>
            <a:pPr algn="l"/>
            <a:endParaRPr lang="fr-FR" b="0" i="0" dirty="0">
              <a:solidFill>
                <a:srgbClr val="CECAC3"/>
              </a:solidFill>
              <a:effectLst/>
              <a:latin typeface="Söhne"/>
            </a:endParaRPr>
          </a:p>
          <a:p>
            <a:pPr algn="l"/>
            <a:r>
              <a:rPr lang="fr-FR" b="0" i="0" dirty="0">
                <a:solidFill>
                  <a:srgbClr val="CECAC3"/>
                </a:solidFill>
                <a:effectLst/>
                <a:latin typeface="Söhne"/>
              </a:rPr>
              <a:t>Les patients chirurgicaux qui développent une ISO ont un risque de mortalité entre deux et onze fois plus élevé que les patients sans ISO ; </a:t>
            </a:r>
          </a:p>
          <a:p>
            <a:pPr algn="l"/>
            <a:r>
              <a:rPr lang="fr-FR" b="0" i="0" dirty="0">
                <a:solidFill>
                  <a:srgbClr val="CECAC3"/>
                </a:solidFill>
                <a:effectLst/>
                <a:latin typeface="Söhne"/>
              </a:rPr>
              <a:t>77 % des décès chez les patients avec ISO sont directement attribuables à l’ISO.</a:t>
            </a:r>
          </a:p>
          <a:p>
            <a:pPr algn="l"/>
            <a:endParaRPr lang="fr-FR" b="0" i="0" dirty="0">
              <a:solidFill>
                <a:srgbClr val="CECAC3"/>
              </a:solidFill>
              <a:effectLst/>
              <a:latin typeface="Söhne"/>
            </a:endParaRPr>
          </a:p>
        </p:txBody>
      </p:sp>
      <p:sp>
        <p:nvSpPr>
          <p:cNvPr id="4" name="Segnaposto numero diapositiva 3"/>
          <p:cNvSpPr>
            <a:spLocks noGrp="1"/>
          </p:cNvSpPr>
          <p:nvPr>
            <p:ph type="sldNum" sz="quarter" idx="5"/>
          </p:nvPr>
        </p:nvSpPr>
        <p:spPr/>
        <p:txBody>
          <a:bodyPr/>
          <a:lstStyle/>
          <a:p>
            <a:fld id="{CAE1407F-8740-488D-B818-A4EDEFED28C5}" type="slidenum">
              <a:rPr lang="it-IT" smtClean="0"/>
              <a:t>2</a:t>
            </a:fld>
            <a:endParaRPr lang="it-IT" dirty="0"/>
          </a:p>
        </p:txBody>
      </p:sp>
    </p:spTree>
    <p:extLst>
      <p:ext uri="{BB962C8B-B14F-4D97-AF65-F5344CB8AC3E}">
        <p14:creationId xmlns:p14="http://schemas.microsoft.com/office/powerpoint/2010/main" val="4054951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fr-FR" b="0" i="0" dirty="0">
                <a:solidFill>
                  <a:srgbClr val="CECAC3"/>
                </a:solidFill>
                <a:effectLst/>
                <a:latin typeface="Söhne"/>
              </a:rPr>
              <a:t>Les ISO sont un </a:t>
            </a:r>
            <a:r>
              <a:rPr lang="fr-FR" b="1" i="0" dirty="0">
                <a:solidFill>
                  <a:srgbClr val="CECAC3"/>
                </a:solidFill>
                <a:effectLst/>
                <a:latin typeface="Söhne"/>
              </a:rPr>
              <a:t>indicateur important de la qualité des soins </a:t>
            </a:r>
            <a:r>
              <a:rPr lang="fr-FR" b="0" i="0" dirty="0">
                <a:solidFill>
                  <a:srgbClr val="CECAC3"/>
                </a:solidFill>
                <a:effectLst/>
                <a:latin typeface="Söhne"/>
              </a:rPr>
              <a:t>et leur suivi est une activité importante du service d'hygiène. </a:t>
            </a:r>
          </a:p>
          <a:p>
            <a:pPr algn="l"/>
            <a:endParaRPr lang="fr-FR" b="0" i="0" dirty="0">
              <a:solidFill>
                <a:srgbClr val="CECAC3"/>
              </a:solidFill>
              <a:effectLst/>
              <a:latin typeface="Söhne"/>
            </a:endParaRPr>
          </a:p>
          <a:p>
            <a:pPr algn="l"/>
            <a:r>
              <a:rPr lang="fr-FR" b="0" i="0" dirty="0">
                <a:solidFill>
                  <a:srgbClr val="CECAC3"/>
                </a:solidFill>
                <a:effectLst/>
                <a:latin typeface="Söhne"/>
              </a:rPr>
              <a:t>Comme je l'avais présenté lors de la </a:t>
            </a:r>
            <a:r>
              <a:rPr lang="fr-FR" b="1" i="0" dirty="0">
                <a:solidFill>
                  <a:srgbClr val="CECAC3"/>
                </a:solidFill>
                <a:effectLst/>
                <a:latin typeface="Söhne"/>
              </a:rPr>
              <a:t>présoutenance</a:t>
            </a:r>
            <a:r>
              <a:rPr lang="fr-FR" b="0" i="0" dirty="0">
                <a:solidFill>
                  <a:srgbClr val="CECAC3"/>
                </a:solidFill>
                <a:effectLst/>
                <a:latin typeface="Söhne"/>
              </a:rPr>
              <a:t>, l'idée initiale était de collaborer avec le service d'hygiène afin de réduire la charge de travail liée à cette tâche, en particulier les ISO du rachis.</a:t>
            </a:r>
          </a:p>
          <a:p>
            <a:pPr algn="l"/>
            <a:endParaRPr lang="fr-FR" b="0" i="0" dirty="0">
              <a:solidFill>
                <a:srgbClr val="CECAC3"/>
              </a:solidFill>
              <a:effectLst/>
              <a:latin typeface="Söhne"/>
            </a:endParaRPr>
          </a:p>
          <a:p>
            <a:pPr algn="l"/>
            <a:r>
              <a:rPr lang="fr-FR" b="0" i="0" dirty="0">
                <a:solidFill>
                  <a:srgbClr val="CECAC3"/>
                </a:solidFill>
                <a:effectLst/>
                <a:latin typeface="Söhne"/>
              </a:rPr>
              <a:t>A</a:t>
            </a:r>
            <a:r>
              <a:rPr lang="fr-FR" b="1" i="0" dirty="0">
                <a:solidFill>
                  <a:srgbClr val="CECAC3"/>
                </a:solidFill>
                <a:effectLst/>
                <a:latin typeface="Söhne"/>
              </a:rPr>
              <a:t>ujourd'hu</a:t>
            </a:r>
            <a:r>
              <a:rPr lang="fr-FR" b="0" i="0" dirty="0">
                <a:solidFill>
                  <a:srgbClr val="CECAC3"/>
                </a:solidFill>
                <a:effectLst/>
                <a:latin typeface="Söhne"/>
              </a:rPr>
              <a:t>i, le suivi des ISO rachidiennes est effectué manuellement par un infirmier qui consacre un après-midi par semaine à cette tâche. </a:t>
            </a:r>
          </a:p>
          <a:p>
            <a:pPr algn="l"/>
            <a:endParaRPr lang="fr-FR" b="0" i="0" dirty="0">
              <a:solidFill>
                <a:srgbClr val="CECAC3"/>
              </a:solidFill>
              <a:effectLst/>
              <a:latin typeface="Söhne"/>
            </a:endParaRPr>
          </a:p>
          <a:p>
            <a:pPr algn="l"/>
            <a:r>
              <a:rPr lang="fr-FR" b="0" i="0" dirty="0">
                <a:solidFill>
                  <a:srgbClr val="CECAC3"/>
                </a:solidFill>
                <a:effectLst/>
                <a:latin typeface="Söhne"/>
              </a:rPr>
              <a:t>Il se rend dans les UF d’</a:t>
            </a:r>
            <a:r>
              <a:rPr lang="fr-FR" b="0" i="0" dirty="0" err="1">
                <a:solidFill>
                  <a:srgbClr val="CECAC3"/>
                </a:solidFill>
                <a:effectLst/>
                <a:latin typeface="Söhne"/>
              </a:rPr>
              <a:t>orthopedie</a:t>
            </a:r>
            <a:r>
              <a:rPr lang="fr-FR" b="0" i="0" dirty="0">
                <a:solidFill>
                  <a:srgbClr val="CECAC3"/>
                </a:solidFill>
                <a:effectLst/>
                <a:latin typeface="Söhne"/>
              </a:rPr>
              <a:t>, interagit avec le personnel et tient un registre des patients ayant eu une ISO. </a:t>
            </a:r>
          </a:p>
          <a:p>
            <a:pPr algn="l"/>
            <a:endParaRPr lang="fr-FR" b="0" i="0" dirty="0">
              <a:solidFill>
                <a:srgbClr val="CECAC3"/>
              </a:solidFill>
              <a:effectLst/>
              <a:latin typeface="Söhne"/>
            </a:endParaRPr>
          </a:p>
          <a:p>
            <a:pPr algn="l"/>
            <a:r>
              <a:rPr lang="fr-FR" b="0" i="0" dirty="0">
                <a:solidFill>
                  <a:srgbClr val="CECAC3"/>
                </a:solidFill>
                <a:effectLst/>
                <a:latin typeface="Söhne"/>
              </a:rPr>
              <a:t>Ce dépistage est inadapté à la charge de travail et, en plus du temps passé par l'infirmier, on devrait aussi facturer les temps que les autre pro de la santé dédient à l’infirmier lui-même.</a:t>
            </a:r>
          </a:p>
          <a:p>
            <a:pPr algn="l"/>
            <a:endParaRPr lang="fr-FR" b="0" i="0" dirty="0">
              <a:solidFill>
                <a:srgbClr val="CECAC3"/>
              </a:solidFill>
              <a:effectLst/>
              <a:latin typeface="Söhne"/>
            </a:endParaRPr>
          </a:p>
          <a:p>
            <a:pPr algn="l"/>
            <a:r>
              <a:rPr lang="fr-FR" b="0" i="0" dirty="0">
                <a:solidFill>
                  <a:srgbClr val="CECAC3"/>
                </a:solidFill>
                <a:effectLst/>
                <a:latin typeface="Söhne"/>
              </a:rPr>
              <a:t>De plus, seuls certains services sont couverts et le processus n'est donc pas exhaustif.</a:t>
            </a:r>
          </a:p>
        </p:txBody>
      </p:sp>
      <p:sp>
        <p:nvSpPr>
          <p:cNvPr id="4" name="Segnaposto numero diapositiva 3"/>
          <p:cNvSpPr>
            <a:spLocks noGrp="1"/>
          </p:cNvSpPr>
          <p:nvPr>
            <p:ph type="sldNum" sz="quarter" idx="5"/>
          </p:nvPr>
        </p:nvSpPr>
        <p:spPr/>
        <p:txBody>
          <a:bodyPr/>
          <a:lstStyle/>
          <a:p>
            <a:fld id="{CAE1407F-8740-488D-B818-A4EDEFED28C5}" type="slidenum">
              <a:rPr lang="it-IT" smtClean="0"/>
              <a:t>3</a:t>
            </a:fld>
            <a:endParaRPr lang="it-IT" dirty="0"/>
          </a:p>
        </p:txBody>
      </p:sp>
    </p:spTree>
    <p:extLst>
      <p:ext uri="{BB962C8B-B14F-4D97-AF65-F5344CB8AC3E}">
        <p14:creationId xmlns:p14="http://schemas.microsoft.com/office/powerpoint/2010/main" val="3005363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lnSpc>
                <a:spcPct val="150000"/>
              </a:lnSpc>
              <a:buFont typeface="Arial" panose="020B0604020202020204" pitchFamily="34" charset="0"/>
              <a:buNone/>
            </a:pPr>
            <a:r>
              <a:rPr lang="fr-FR" b="0" i="0" dirty="0">
                <a:effectLst/>
                <a:latin typeface="Roboto" panose="02000000000000000000" pitchFamily="2" charset="0"/>
                <a:ea typeface="Roboto" panose="02000000000000000000" pitchFamily="2" charset="0"/>
              </a:rPr>
              <a:t>Utiliser l'Entrepôt de Données du CHU de Rouen pour améliorer l’exhaustivité et réduire la charge de travail associée à la surveillance des infections du site opératoire (ISO) du rachis</a:t>
            </a:r>
          </a:p>
          <a:p>
            <a:pPr algn="l">
              <a:lnSpc>
                <a:spcPct val="150000"/>
              </a:lnSpc>
              <a:buFont typeface="Arial" panose="020B0604020202020204" pitchFamily="34" charset="0"/>
              <a:buChar char="•"/>
            </a:pPr>
            <a:endParaRPr lang="fr-FR" b="0" i="0" dirty="0">
              <a:effectLst/>
              <a:latin typeface="Roboto" panose="02000000000000000000" pitchFamily="2" charset="0"/>
              <a:ea typeface="Roboto" panose="02000000000000000000" pitchFamily="2" charset="0"/>
            </a:endParaRPr>
          </a:p>
          <a:p>
            <a:pPr marL="0" marR="0" lvl="0" indent="0" algn="l" defTabSz="914400" rtl="0" eaLnBrk="1" fontAlgn="auto" latinLnBrk="0" hangingPunct="1">
              <a:lnSpc>
                <a:spcPct val="150000"/>
              </a:lnSpc>
              <a:spcBef>
                <a:spcPts val="0"/>
              </a:spcBef>
              <a:spcAft>
                <a:spcPts val="0"/>
              </a:spcAft>
              <a:buClrTx/>
              <a:buSzTx/>
              <a:buFont typeface="Arial" panose="020B0604020202020204" pitchFamily="34" charset="0"/>
              <a:buChar char="•"/>
              <a:tabLst/>
              <a:defRPr/>
            </a:pPr>
            <a:r>
              <a:rPr lang="fr-FR" dirty="0">
                <a:solidFill>
                  <a:schemeClr val="tx1">
                    <a:lumMod val="95000"/>
                    <a:lumOff val="5000"/>
                  </a:schemeClr>
                </a:solidFill>
                <a:highlight>
                  <a:srgbClr val="FFFF00"/>
                </a:highlight>
                <a:latin typeface="Söhne"/>
              </a:rPr>
              <a:t>accès à la </a:t>
            </a:r>
            <a:r>
              <a:rPr lang="fr-FR" b="0" i="0" dirty="0">
                <a:solidFill>
                  <a:schemeClr val="tx1">
                    <a:lumMod val="95000"/>
                    <a:lumOff val="5000"/>
                  </a:schemeClr>
                </a:solidFill>
                <a:effectLst/>
                <a:highlight>
                  <a:srgbClr val="FFFF00"/>
                </a:highlight>
                <a:latin typeface="Söhne"/>
              </a:rPr>
              <a:t>cohorte de patients via l'interface </a:t>
            </a:r>
            <a:r>
              <a:rPr lang="fr-FR" b="0" i="0" dirty="0" err="1">
                <a:solidFill>
                  <a:schemeClr val="tx1">
                    <a:lumMod val="95000"/>
                    <a:lumOff val="5000"/>
                  </a:schemeClr>
                </a:solidFill>
                <a:effectLst/>
                <a:highlight>
                  <a:srgbClr val="FFFF00"/>
                </a:highlight>
                <a:latin typeface="Söhne"/>
              </a:rPr>
              <a:t>EDSaN</a:t>
            </a:r>
            <a:r>
              <a:rPr lang="fr-FR" b="0" i="0" dirty="0">
                <a:solidFill>
                  <a:schemeClr val="tx1">
                    <a:lumMod val="95000"/>
                    <a:lumOff val="5000"/>
                  </a:schemeClr>
                </a:solidFill>
                <a:effectLst/>
                <a:highlight>
                  <a:srgbClr val="FFFF00"/>
                </a:highlight>
                <a:latin typeface="Söhne"/>
              </a:rPr>
              <a:t> Consult, optimisée pour parcourir rapidement un grand nombre de dossiers et classer les patients en inclus/exclus/autres, et que nous utilisons normalement pour sélectionner la population à inclure dans les études. </a:t>
            </a:r>
          </a:p>
          <a:p>
            <a:pPr algn="l">
              <a:lnSpc>
                <a:spcPct val="150000"/>
              </a:lnSpc>
              <a:buFont typeface="Arial" panose="020B0604020202020204" pitchFamily="34" charset="0"/>
              <a:buChar char="•"/>
            </a:pPr>
            <a:endParaRPr lang="fr-FR" dirty="0">
              <a:latin typeface="Roboto" panose="02000000000000000000" pitchFamily="2" charset="0"/>
              <a:ea typeface="Roboto" panose="02000000000000000000" pitchFamily="2" charset="0"/>
            </a:endParaRPr>
          </a:p>
        </p:txBody>
      </p:sp>
      <p:sp>
        <p:nvSpPr>
          <p:cNvPr id="4" name="Segnaposto numero diapositiva 3"/>
          <p:cNvSpPr>
            <a:spLocks noGrp="1"/>
          </p:cNvSpPr>
          <p:nvPr>
            <p:ph type="sldNum" sz="quarter" idx="5"/>
          </p:nvPr>
        </p:nvSpPr>
        <p:spPr/>
        <p:txBody>
          <a:bodyPr/>
          <a:lstStyle/>
          <a:p>
            <a:fld id="{CAE1407F-8740-488D-B818-A4EDEFED28C5}" type="slidenum">
              <a:rPr lang="it-IT" smtClean="0"/>
              <a:t>4</a:t>
            </a:fld>
            <a:endParaRPr lang="it-IT"/>
          </a:p>
        </p:txBody>
      </p:sp>
    </p:spTree>
    <p:extLst>
      <p:ext uri="{BB962C8B-B14F-4D97-AF65-F5344CB8AC3E}">
        <p14:creationId xmlns:p14="http://schemas.microsoft.com/office/powerpoint/2010/main" val="12644566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lnSpc>
                <a:spcPct val="150000"/>
              </a:lnSpc>
              <a:buFont typeface="Arial" panose="020B0604020202020204" pitchFamily="34" charset="0"/>
              <a:buNone/>
            </a:pPr>
            <a:endParaRPr lang="fr-FR" b="0" i="0" dirty="0">
              <a:effectLst/>
              <a:latin typeface="Roboto" panose="02000000000000000000" pitchFamily="2" charset="0"/>
              <a:ea typeface="Roboto" panose="02000000000000000000" pitchFamily="2" charset="0"/>
            </a:endParaRPr>
          </a:p>
        </p:txBody>
      </p:sp>
      <p:sp>
        <p:nvSpPr>
          <p:cNvPr id="4" name="Segnaposto numero diapositiva 3"/>
          <p:cNvSpPr>
            <a:spLocks noGrp="1"/>
          </p:cNvSpPr>
          <p:nvPr>
            <p:ph type="sldNum" sz="quarter" idx="5"/>
          </p:nvPr>
        </p:nvSpPr>
        <p:spPr/>
        <p:txBody>
          <a:bodyPr/>
          <a:lstStyle/>
          <a:p>
            <a:fld id="{CAE1407F-8740-488D-B818-A4EDEFED28C5}" type="slidenum">
              <a:rPr lang="it-IT" smtClean="0"/>
              <a:t>6</a:t>
            </a:fld>
            <a:endParaRPr lang="it-IT"/>
          </a:p>
        </p:txBody>
      </p:sp>
    </p:spTree>
    <p:extLst>
      <p:ext uri="{BB962C8B-B14F-4D97-AF65-F5344CB8AC3E}">
        <p14:creationId xmlns:p14="http://schemas.microsoft.com/office/powerpoint/2010/main" val="33914478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fr-FR" b="1" i="0" dirty="0">
                <a:effectLst/>
                <a:latin typeface="Söhne"/>
              </a:rPr>
              <a:t>Diapositive : Résultats - Aperçu et Principales Métriques</a:t>
            </a:r>
          </a:p>
          <a:p>
            <a:pPr algn="l">
              <a:buFont typeface="Arial" panose="020B0604020202020204" pitchFamily="34" charset="0"/>
              <a:buChar char="•"/>
            </a:pPr>
            <a:r>
              <a:rPr lang="fr-FR" b="0" i="0" dirty="0">
                <a:solidFill>
                  <a:srgbClr val="CECAC3"/>
                </a:solidFill>
                <a:effectLst/>
                <a:latin typeface="Söhne"/>
              </a:rPr>
              <a:t>En 2020, 652 patients ont subi une chirurgie spinale avec une prévalence de SSI de 12,11%.</a:t>
            </a:r>
          </a:p>
          <a:p>
            <a:pPr algn="l">
              <a:buFont typeface="Arial" panose="020B0604020202020204" pitchFamily="34" charset="0"/>
              <a:buChar char="•"/>
            </a:pPr>
            <a:r>
              <a:rPr lang="fr-FR" b="0" i="0" dirty="0">
                <a:solidFill>
                  <a:srgbClr val="CECAC3"/>
                </a:solidFill>
                <a:effectLst/>
                <a:latin typeface="Söhne"/>
              </a:rPr>
              <a:t>Sensibilité de l'algorithme : 82%, Spécificité : 98%, Score F1 : 0,841.</a:t>
            </a:r>
          </a:p>
          <a:p>
            <a:pPr algn="l">
              <a:buFont typeface="Arial" panose="020B0604020202020204" pitchFamily="34" charset="0"/>
              <a:buChar char="•"/>
            </a:pPr>
            <a:r>
              <a:rPr lang="fr-FR" b="0" i="0" dirty="0">
                <a:solidFill>
                  <a:srgbClr val="CECAC3"/>
                </a:solidFill>
                <a:effectLst/>
                <a:latin typeface="Söhne"/>
              </a:rPr>
              <a:t>Temps moyen par cas via </a:t>
            </a:r>
            <a:r>
              <a:rPr lang="fr-FR" b="0" i="0" dirty="0" err="1">
                <a:solidFill>
                  <a:srgbClr val="CECAC3"/>
                </a:solidFill>
                <a:effectLst/>
                <a:latin typeface="Söhne"/>
              </a:rPr>
              <a:t>EDSaN</a:t>
            </a:r>
            <a:r>
              <a:rPr lang="fr-FR" b="0" i="0" dirty="0">
                <a:solidFill>
                  <a:srgbClr val="CECAC3"/>
                </a:solidFill>
                <a:effectLst/>
                <a:latin typeface="Söhne"/>
              </a:rPr>
              <a:t> Consult : 5,75 minutes.</a:t>
            </a:r>
          </a:p>
          <a:p>
            <a:pPr algn="l"/>
            <a:endParaRPr lang="fr-FR" b="1" i="0" dirty="0">
              <a:effectLst/>
              <a:latin typeface="Söhne"/>
            </a:endParaRPr>
          </a:p>
          <a:p>
            <a:pPr algn="l"/>
            <a:endParaRPr lang="fr-FR" b="1" i="0" dirty="0">
              <a:effectLst/>
              <a:latin typeface="Söhne"/>
            </a:endParaRPr>
          </a:p>
          <a:p>
            <a:pPr algn="l"/>
            <a:r>
              <a:rPr lang="fr-FR" b="1" i="0" dirty="0">
                <a:effectLst/>
                <a:latin typeface="Söhne"/>
              </a:rPr>
              <a:t>Diapositive : Gains d'efficacité et Implications Économiques</a:t>
            </a:r>
          </a:p>
          <a:p>
            <a:pPr algn="l">
              <a:buFont typeface="Arial" panose="020B0604020202020204" pitchFamily="34" charset="0"/>
              <a:buChar char="•"/>
            </a:pPr>
            <a:r>
              <a:rPr lang="fr-FR" b="0" i="0" dirty="0">
                <a:solidFill>
                  <a:srgbClr val="CECAC3"/>
                </a:solidFill>
                <a:effectLst/>
                <a:latin typeface="Söhne"/>
              </a:rPr>
              <a:t>Gain de temps estimé : environ 6 811 minutes par an, soit environ 64,5% du temps actuellement alloué à cette tâche.</a:t>
            </a:r>
          </a:p>
          <a:p>
            <a:pPr marL="742950" lvl="1" indent="-285750" algn="l">
              <a:buFont typeface="Arial" panose="020B0604020202020204" pitchFamily="34" charset="0"/>
              <a:buChar char="•"/>
            </a:pPr>
            <a:r>
              <a:rPr lang="fr-FR" b="0" i="0" dirty="0">
                <a:solidFill>
                  <a:srgbClr val="CECAC3"/>
                </a:solidFill>
                <a:effectLst/>
                <a:latin typeface="Söhne"/>
              </a:rPr>
              <a:t>Calcul : </a:t>
            </a:r>
            <a:br>
              <a:rPr lang="fr-FR" b="0" i="0" dirty="0">
                <a:solidFill>
                  <a:srgbClr val="CECAC3"/>
                </a:solidFill>
                <a:effectLst/>
                <a:latin typeface="Söhne"/>
              </a:rPr>
            </a:br>
            <a:r>
              <a:rPr lang="fr-FR" b="0" i="0" dirty="0">
                <a:solidFill>
                  <a:srgbClr val="CECAC3"/>
                </a:solidFill>
                <a:effectLst/>
                <a:latin typeface="KaTeX_Main"/>
              </a:rPr>
              <a:t>10560 m/y − 3749 m/y = 6811 m/y</a:t>
            </a:r>
          </a:p>
          <a:p>
            <a:pPr marL="742950" lvl="1" indent="-285750" algn="l">
              <a:buFont typeface="Arial" panose="020B0604020202020204" pitchFamily="34" charset="0"/>
              <a:buChar char="•"/>
            </a:pPr>
            <a:r>
              <a:rPr lang="fr-FR" b="0" i="0" dirty="0">
                <a:solidFill>
                  <a:srgbClr val="CECAC3"/>
                </a:solidFill>
                <a:effectLst/>
                <a:latin typeface="KaTeX_Main"/>
              </a:rPr>
              <a:t>6811/10560 = 64.5%</a:t>
            </a:r>
            <a:endParaRPr lang="fr-FR" b="0" i="0" dirty="0">
              <a:solidFill>
                <a:srgbClr val="CECAC3"/>
              </a:solidFill>
              <a:effectLst/>
              <a:latin typeface="Söhne"/>
            </a:endParaRPr>
          </a:p>
          <a:p>
            <a:pPr algn="l">
              <a:buFont typeface="Arial" panose="020B0604020202020204" pitchFamily="34" charset="0"/>
              <a:buChar char="•"/>
            </a:pPr>
            <a:r>
              <a:rPr lang="fr-FR" b="0" i="0" dirty="0">
                <a:solidFill>
                  <a:srgbClr val="CECAC3"/>
                </a:solidFill>
                <a:effectLst/>
                <a:latin typeface="Söhne"/>
              </a:rPr>
              <a:t>Économies financières estimées : environ 2 090 € par an par infirmière.</a:t>
            </a:r>
          </a:p>
          <a:p>
            <a:pPr marL="742950" lvl="1" indent="-285750" algn="l">
              <a:buFont typeface="Arial" panose="020B0604020202020204" pitchFamily="34" charset="0"/>
              <a:buChar char="•"/>
            </a:pPr>
            <a:r>
              <a:rPr lang="fr-FR" b="0" i="0" dirty="0">
                <a:solidFill>
                  <a:srgbClr val="CECAC3"/>
                </a:solidFill>
                <a:effectLst/>
                <a:latin typeface="Söhne"/>
              </a:rPr>
              <a:t>Calcul : </a:t>
            </a:r>
            <a:r>
              <a:rPr lang="fr-FR" b="0" i="0" dirty="0">
                <a:solidFill>
                  <a:srgbClr val="CECAC3"/>
                </a:solidFill>
                <a:effectLst/>
                <a:latin typeface="KaTeX_Main"/>
              </a:rPr>
              <a:t>32400 € × 0,645 = 2090 €</a:t>
            </a:r>
          </a:p>
          <a:p>
            <a:pPr marL="742950" lvl="1" indent="-285750" algn="l">
              <a:buFont typeface="Arial" panose="020B0604020202020204" pitchFamily="34" charset="0"/>
              <a:buChar char="•"/>
            </a:pPr>
            <a:endParaRPr lang="fr-FR" b="0" i="0" dirty="0">
              <a:solidFill>
                <a:srgbClr val="CECAC3"/>
              </a:solidFill>
              <a:effectLst/>
              <a:latin typeface="KaTeX_Main"/>
            </a:endParaRPr>
          </a:p>
          <a:p>
            <a:pPr marL="0" lvl="0" indent="0" algn="l">
              <a:buFont typeface="Arial" panose="020B0604020202020204" pitchFamily="34" charset="0"/>
              <a:buNone/>
            </a:pPr>
            <a:r>
              <a:rPr lang="fr-FR" b="0" i="0" dirty="0" err="1">
                <a:solidFill>
                  <a:srgbClr val="CECAC3"/>
                </a:solidFill>
                <a:effectLst/>
                <a:latin typeface="KaTeX_Main"/>
              </a:rPr>
              <a:t>Questo</a:t>
            </a:r>
            <a:r>
              <a:rPr lang="fr-FR" b="0" i="0" dirty="0">
                <a:solidFill>
                  <a:srgbClr val="CECAC3"/>
                </a:solidFill>
                <a:effectLst/>
                <a:latin typeface="KaTeX_Main"/>
              </a:rPr>
              <a:t> senza </a:t>
            </a:r>
            <a:r>
              <a:rPr lang="fr-FR" b="0" i="0" dirty="0" err="1">
                <a:solidFill>
                  <a:srgbClr val="CECAC3"/>
                </a:solidFill>
                <a:effectLst/>
                <a:latin typeface="KaTeX_Main"/>
              </a:rPr>
              <a:t>contare</a:t>
            </a:r>
            <a:r>
              <a:rPr lang="fr-FR" b="0" i="0" dirty="0">
                <a:solidFill>
                  <a:srgbClr val="CECAC3"/>
                </a:solidFill>
                <a:effectLst/>
                <a:latin typeface="KaTeX_Main"/>
              </a:rPr>
              <a:t> il </a:t>
            </a:r>
            <a:r>
              <a:rPr lang="fr-FR" b="0" i="0" dirty="0" err="1">
                <a:solidFill>
                  <a:srgbClr val="CECAC3"/>
                </a:solidFill>
                <a:effectLst/>
                <a:latin typeface="KaTeX_Main"/>
              </a:rPr>
              <a:t>guadagno</a:t>
            </a:r>
            <a:r>
              <a:rPr lang="fr-FR" b="0" i="0" dirty="0">
                <a:solidFill>
                  <a:srgbClr val="CECAC3"/>
                </a:solidFill>
                <a:effectLst/>
                <a:latin typeface="KaTeX_Main"/>
              </a:rPr>
              <a:t> in tempo/</a:t>
            </a:r>
            <a:r>
              <a:rPr lang="fr-FR" b="0" i="0" dirty="0" err="1">
                <a:solidFill>
                  <a:srgbClr val="CECAC3"/>
                </a:solidFill>
                <a:effectLst/>
                <a:latin typeface="KaTeX_Main"/>
              </a:rPr>
              <a:t>denaro</a:t>
            </a:r>
            <a:r>
              <a:rPr lang="fr-FR" b="0" i="0" dirty="0">
                <a:solidFill>
                  <a:srgbClr val="CECAC3"/>
                </a:solidFill>
                <a:effectLst/>
                <a:latin typeface="KaTeX_Main"/>
              </a:rPr>
              <a:t> </a:t>
            </a:r>
            <a:r>
              <a:rPr lang="fr-FR" b="0" i="0" dirty="0" err="1">
                <a:solidFill>
                  <a:srgbClr val="CECAC3"/>
                </a:solidFill>
                <a:effectLst/>
                <a:latin typeface="KaTeX_Main"/>
              </a:rPr>
              <a:t>dovuto</a:t>
            </a:r>
            <a:r>
              <a:rPr lang="fr-FR" b="0" i="0" dirty="0">
                <a:solidFill>
                  <a:srgbClr val="CECAC3"/>
                </a:solidFill>
                <a:effectLst/>
                <a:latin typeface="KaTeX_Main"/>
              </a:rPr>
              <a:t> al </a:t>
            </a:r>
            <a:r>
              <a:rPr lang="fr-FR" b="0" i="0" dirty="0" err="1">
                <a:solidFill>
                  <a:srgbClr val="CECAC3"/>
                </a:solidFill>
                <a:effectLst/>
                <a:latin typeface="KaTeX_Main"/>
              </a:rPr>
              <a:t>fatto</a:t>
            </a:r>
            <a:r>
              <a:rPr lang="fr-FR" b="0" i="0" dirty="0">
                <a:solidFill>
                  <a:srgbClr val="CECAC3"/>
                </a:solidFill>
                <a:effectLst/>
                <a:latin typeface="KaTeX_Main"/>
              </a:rPr>
              <a:t> </a:t>
            </a:r>
            <a:r>
              <a:rPr lang="fr-FR" b="0" i="0" dirty="0" err="1">
                <a:solidFill>
                  <a:srgbClr val="CECAC3"/>
                </a:solidFill>
                <a:effectLst/>
                <a:latin typeface="KaTeX_Main"/>
              </a:rPr>
              <a:t>che</a:t>
            </a:r>
            <a:r>
              <a:rPr lang="fr-FR" b="0" i="0" dirty="0">
                <a:solidFill>
                  <a:srgbClr val="CECAC3"/>
                </a:solidFill>
                <a:effectLst/>
                <a:latin typeface="KaTeX_Main"/>
              </a:rPr>
              <a:t> non </a:t>
            </a:r>
            <a:r>
              <a:rPr lang="fr-FR" b="0" i="0" dirty="0" err="1">
                <a:solidFill>
                  <a:srgbClr val="CECAC3"/>
                </a:solidFill>
                <a:effectLst/>
                <a:latin typeface="KaTeX_Main"/>
              </a:rPr>
              <a:t>vai</a:t>
            </a:r>
            <a:r>
              <a:rPr lang="fr-FR" b="0" i="0" dirty="0">
                <a:solidFill>
                  <a:srgbClr val="CECAC3"/>
                </a:solidFill>
                <a:effectLst/>
                <a:latin typeface="KaTeX_Main"/>
              </a:rPr>
              <a:t> a </a:t>
            </a:r>
            <a:r>
              <a:rPr lang="fr-FR" b="0" i="0" dirty="0" err="1">
                <a:solidFill>
                  <a:srgbClr val="CECAC3"/>
                </a:solidFill>
                <a:effectLst/>
                <a:latin typeface="KaTeX_Main"/>
              </a:rPr>
              <a:t>disturbare</a:t>
            </a:r>
            <a:r>
              <a:rPr lang="fr-FR" b="0" i="0" dirty="0">
                <a:solidFill>
                  <a:srgbClr val="CECAC3"/>
                </a:solidFill>
                <a:effectLst/>
                <a:latin typeface="KaTeX_Main"/>
              </a:rPr>
              <a:t> </a:t>
            </a:r>
            <a:r>
              <a:rPr lang="fr-FR" b="0" i="0" dirty="0" err="1">
                <a:solidFill>
                  <a:srgbClr val="CECAC3"/>
                </a:solidFill>
                <a:effectLst/>
                <a:latin typeface="KaTeX_Main"/>
              </a:rPr>
              <a:t>altro</a:t>
            </a:r>
            <a:r>
              <a:rPr lang="fr-FR" b="0" i="0" dirty="0">
                <a:solidFill>
                  <a:srgbClr val="CECAC3"/>
                </a:solidFill>
                <a:effectLst/>
                <a:latin typeface="KaTeX_Main"/>
              </a:rPr>
              <a:t> personale per </a:t>
            </a:r>
            <a:r>
              <a:rPr lang="fr-FR" b="0" i="0" dirty="0" err="1">
                <a:solidFill>
                  <a:srgbClr val="CECAC3"/>
                </a:solidFill>
                <a:effectLst/>
                <a:latin typeface="KaTeX_Main"/>
              </a:rPr>
              <a:t>chiedere</a:t>
            </a:r>
            <a:r>
              <a:rPr lang="fr-FR" b="0" i="0" dirty="0">
                <a:solidFill>
                  <a:srgbClr val="CECAC3"/>
                </a:solidFill>
                <a:effectLst/>
                <a:latin typeface="KaTeX_Main"/>
              </a:rPr>
              <a:t> </a:t>
            </a:r>
            <a:r>
              <a:rPr lang="fr-FR" b="0" i="0" dirty="0" err="1">
                <a:solidFill>
                  <a:srgbClr val="CECAC3"/>
                </a:solidFill>
                <a:effectLst/>
                <a:latin typeface="KaTeX_Main"/>
              </a:rPr>
              <a:t>cose</a:t>
            </a:r>
            <a:endParaRPr lang="fr-FR" b="0" i="0" dirty="0">
              <a:solidFill>
                <a:srgbClr val="CECAC3"/>
              </a:solidFill>
              <a:effectLst/>
              <a:latin typeface="Söhne"/>
            </a:endParaRPr>
          </a:p>
          <a:p>
            <a:endParaRPr lang="it-IT" dirty="0"/>
          </a:p>
          <a:p>
            <a:pPr algn="l">
              <a:buFont typeface="Arial" panose="020B0604020202020204" pitchFamily="34" charset="0"/>
              <a:buChar char="•"/>
            </a:pPr>
            <a:r>
              <a:rPr lang="it-IT" b="0" i="0" dirty="0">
                <a:solidFill>
                  <a:srgbClr val="CECAC3"/>
                </a:solidFill>
                <a:effectLst/>
                <a:latin typeface="Söhne"/>
              </a:rPr>
              <a:t>Nel 2020, l'algoritmo ha identificato 652 pazienti sottoposti a chirurgia spinale.</a:t>
            </a:r>
          </a:p>
          <a:p>
            <a:pPr algn="l">
              <a:buFont typeface="Arial" panose="020B0604020202020204" pitchFamily="34" charset="0"/>
              <a:buChar char="•"/>
            </a:pPr>
            <a:r>
              <a:rPr lang="it-IT" b="0" i="0" dirty="0">
                <a:solidFill>
                  <a:srgbClr val="CECAC3"/>
                </a:solidFill>
                <a:effectLst/>
                <a:latin typeface="Söhne"/>
              </a:rPr>
              <a:t>Di questi, 79 sono stati riammessi in ospedale per infezioni postoperatorie, con una prevalenza delle SSI stimata al ~12%.</a:t>
            </a:r>
          </a:p>
          <a:p>
            <a:pPr algn="l">
              <a:buFont typeface="Arial" panose="020B0604020202020204" pitchFamily="34" charset="0"/>
              <a:buChar char="•"/>
            </a:pPr>
            <a:r>
              <a:rPr lang="it-IT" b="0" i="0" dirty="0">
                <a:solidFill>
                  <a:srgbClr val="CECAC3"/>
                </a:solidFill>
                <a:effectLst/>
                <a:latin typeface="Söhne"/>
              </a:rPr>
              <a:t>Figura: Cronologia degli interventi chirurgici e degli eventi infettivi.</a:t>
            </a:r>
          </a:p>
          <a:p>
            <a:pPr algn="l"/>
            <a:endParaRPr lang="it-IT" b="1" i="0" dirty="0">
              <a:effectLst/>
              <a:latin typeface="Söhne"/>
            </a:endParaRPr>
          </a:p>
          <a:p>
            <a:pPr algn="l">
              <a:buFont typeface="Arial" panose="020B0604020202020204" pitchFamily="34" charset="0"/>
              <a:buChar char="•"/>
            </a:pPr>
            <a:r>
              <a:rPr lang="it-IT" b="0" i="0" dirty="0">
                <a:solidFill>
                  <a:srgbClr val="CECAC3"/>
                </a:solidFill>
                <a:effectLst/>
                <a:latin typeface="Söhne"/>
              </a:rPr>
              <a:t>77 delle 79 infezioni identificate soddisfano i criteri di tempo e di impianto materiale come stipulato nella definizione di SSI.</a:t>
            </a:r>
          </a:p>
          <a:p>
            <a:pPr algn="l">
              <a:buFont typeface="Arial" panose="020B0604020202020204" pitchFamily="34" charset="0"/>
              <a:buChar char="•"/>
            </a:pPr>
            <a:r>
              <a:rPr lang="it-IT" b="0" i="0" dirty="0">
                <a:solidFill>
                  <a:srgbClr val="CECAC3"/>
                </a:solidFill>
                <a:effectLst/>
                <a:latin typeface="Söhne"/>
              </a:rPr>
              <a:t>Le infezioni si sono manifestate in media dopo un ritardo di 19,1 giorni.</a:t>
            </a:r>
          </a:p>
          <a:p>
            <a:pPr algn="l">
              <a:buFont typeface="Arial" panose="020B0604020202020204" pitchFamily="34" charset="0"/>
              <a:buChar char="•"/>
            </a:pPr>
            <a:r>
              <a:rPr lang="it-IT" b="0" i="0" dirty="0">
                <a:solidFill>
                  <a:srgbClr val="CECAC3"/>
                </a:solidFill>
                <a:effectLst/>
                <a:latin typeface="Söhne"/>
              </a:rPr>
              <a:t>Tabella: Misure di dispersione sull'insorgenza dell'infezione.</a:t>
            </a:r>
          </a:p>
          <a:p>
            <a:pPr algn="l"/>
            <a:endParaRPr lang="it-IT" b="1" i="0" dirty="0">
              <a:effectLst/>
              <a:latin typeface="Söhne"/>
            </a:endParaRPr>
          </a:p>
          <a:p>
            <a:pPr algn="l">
              <a:buFont typeface="Arial" panose="020B0604020202020204" pitchFamily="34" charset="0"/>
              <a:buChar char="•"/>
            </a:pPr>
            <a:r>
              <a:rPr lang="it-IT" b="0" i="0" dirty="0">
                <a:solidFill>
                  <a:srgbClr val="CECAC3"/>
                </a:solidFill>
                <a:effectLst/>
                <a:latin typeface="Söhne"/>
              </a:rPr>
              <a:t>Un campione rappresentativo di 300 casi è stato selezionato per la revisione manuale.</a:t>
            </a:r>
          </a:p>
          <a:p>
            <a:pPr algn="l">
              <a:buFont typeface="Arial" panose="020B0604020202020204" pitchFamily="34" charset="0"/>
              <a:buChar char="•"/>
            </a:pPr>
            <a:r>
              <a:rPr lang="it-IT" b="0" i="0" dirty="0">
                <a:solidFill>
                  <a:srgbClr val="CECAC3"/>
                </a:solidFill>
                <a:effectLst/>
                <a:latin typeface="Söhne"/>
              </a:rPr>
              <a:t>Tabella: Risultati della classificazione.</a:t>
            </a:r>
          </a:p>
          <a:p>
            <a:pPr algn="l">
              <a:buFont typeface="Arial" panose="020B0604020202020204" pitchFamily="34" charset="0"/>
              <a:buChar char="•"/>
            </a:pPr>
            <a:r>
              <a:rPr lang="it-IT" b="0" i="0" dirty="0">
                <a:solidFill>
                  <a:srgbClr val="CECAC3"/>
                </a:solidFill>
                <a:effectLst/>
                <a:latin typeface="Söhne"/>
              </a:rPr>
              <a:t>Tabella: Metriche di valutazione (Sensibilità, Specificità, F1-score, ecc.)</a:t>
            </a:r>
          </a:p>
          <a:p>
            <a:pPr algn="l">
              <a:buFont typeface="Arial" panose="020B0604020202020204" pitchFamily="34" charset="0"/>
              <a:buChar char="•"/>
            </a:pPr>
            <a:endParaRPr lang="it-IT" b="0" i="0" dirty="0">
              <a:solidFill>
                <a:srgbClr val="CECAC3"/>
              </a:solidFill>
              <a:effectLst/>
              <a:latin typeface="Söhne"/>
            </a:endParaRPr>
          </a:p>
          <a:p>
            <a:pPr algn="l">
              <a:buFont typeface="Arial" panose="020B0604020202020204" pitchFamily="34" charset="0"/>
              <a:buChar char="•"/>
            </a:pPr>
            <a:r>
              <a:rPr lang="it-IT" b="0" i="0" dirty="0">
                <a:solidFill>
                  <a:srgbClr val="CECAC3"/>
                </a:solidFill>
                <a:effectLst/>
                <a:latin typeface="Söhne"/>
              </a:rPr>
              <a:t>Tempo medio per caso tramite </a:t>
            </a:r>
            <a:r>
              <a:rPr lang="it-IT" b="0" i="0" dirty="0" err="1">
                <a:solidFill>
                  <a:srgbClr val="CECAC3"/>
                </a:solidFill>
                <a:effectLst/>
                <a:latin typeface="Söhne"/>
              </a:rPr>
              <a:t>EDSaN</a:t>
            </a:r>
            <a:r>
              <a:rPr lang="it-IT" b="0" i="0" dirty="0">
                <a:solidFill>
                  <a:srgbClr val="CECAC3"/>
                </a:solidFill>
                <a:effectLst/>
                <a:latin typeface="Söhne"/>
              </a:rPr>
              <a:t> </a:t>
            </a:r>
            <a:r>
              <a:rPr lang="it-IT" b="0" i="0" dirty="0" err="1">
                <a:solidFill>
                  <a:srgbClr val="CECAC3"/>
                </a:solidFill>
                <a:effectLst/>
                <a:latin typeface="Söhne"/>
              </a:rPr>
              <a:t>Consult</a:t>
            </a:r>
            <a:r>
              <a:rPr lang="it-IT" b="0" i="0" dirty="0">
                <a:solidFill>
                  <a:srgbClr val="CECAC3"/>
                </a:solidFill>
                <a:effectLst/>
                <a:latin typeface="Söhne"/>
              </a:rPr>
              <a:t>: 5,75 minuti.</a:t>
            </a:r>
          </a:p>
          <a:p>
            <a:pPr algn="l">
              <a:buFont typeface="Arial" panose="020B0604020202020204" pitchFamily="34" charset="0"/>
              <a:buChar char="•"/>
            </a:pPr>
            <a:r>
              <a:rPr lang="it-IT" b="0" i="0" dirty="0">
                <a:solidFill>
                  <a:srgbClr val="CECAC3"/>
                </a:solidFill>
                <a:effectLst/>
                <a:latin typeface="Söhne"/>
              </a:rPr>
              <a:t>Risparmio di tempo potenziale: circa 6.811 minuti all'anno.</a:t>
            </a:r>
          </a:p>
          <a:p>
            <a:pPr algn="l">
              <a:buFont typeface="Arial" panose="020B0604020202020204" pitchFamily="34" charset="0"/>
              <a:buChar char="•"/>
            </a:pPr>
            <a:r>
              <a:rPr lang="it-IT" b="0" i="0" dirty="0">
                <a:solidFill>
                  <a:srgbClr val="CECAC3"/>
                </a:solidFill>
                <a:effectLst/>
                <a:latin typeface="Söhne"/>
              </a:rPr>
              <a:t>Risparmio finanziario stimato: circa €2.090 all'anno per infermiere.</a:t>
            </a:r>
          </a:p>
          <a:p>
            <a:endParaRPr lang="it-IT" dirty="0"/>
          </a:p>
        </p:txBody>
      </p:sp>
      <p:sp>
        <p:nvSpPr>
          <p:cNvPr id="4" name="Segnaposto numero diapositiva 3"/>
          <p:cNvSpPr>
            <a:spLocks noGrp="1"/>
          </p:cNvSpPr>
          <p:nvPr>
            <p:ph type="sldNum" sz="quarter" idx="5"/>
          </p:nvPr>
        </p:nvSpPr>
        <p:spPr/>
        <p:txBody>
          <a:bodyPr/>
          <a:lstStyle/>
          <a:p>
            <a:fld id="{CAE1407F-8740-488D-B818-A4EDEFED28C5}" type="slidenum">
              <a:rPr lang="it-IT" smtClean="0"/>
              <a:t>8</a:t>
            </a:fld>
            <a:endParaRPr lang="it-IT"/>
          </a:p>
        </p:txBody>
      </p:sp>
    </p:spTree>
    <p:extLst>
      <p:ext uri="{BB962C8B-B14F-4D97-AF65-F5344CB8AC3E}">
        <p14:creationId xmlns:p14="http://schemas.microsoft.com/office/powerpoint/2010/main" val="18169338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fr-FR" b="1" i="0" u="sng" dirty="0">
                <a:effectLst/>
                <a:latin typeface="Söhne"/>
              </a:rPr>
              <a:t>Diapositive : Limitations et Défis</a:t>
            </a:r>
          </a:p>
          <a:p>
            <a:pPr algn="l">
              <a:buFont typeface="Arial" panose="020B0604020202020204" pitchFamily="34" charset="0"/>
              <a:buChar char="•"/>
            </a:pPr>
            <a:r>
              <a:rPr lang="fr-FR" b="0" i="0" u="sng" dirty="0">
                <a:solidFill>
                  <a:srgbClr val="CECAC3"/>
                </a:solidFill>
                <a:effectLst/>
                <a:latin typeface="Söhne"/>
              </a:rPr>
              <a:t>Sensibilité plus faible due à des notes cliniques vagues et à une réticence à documenter les complications.</a:t>
            </a:r>
          </a:p>
          <a:p>
            <a:pPr algn="l">
              <a:buFont typeface="Arial" panose="020B0604020202020204" pitchFamily="34" charset="0"/>
              <a:buChar char="•"/>
            </a:pPr>
            <a:r>
              <a:rPr lang="fr-FR" b="0" i="0" u="sng" dirty="0">
                <a:solidFill>
                  <a:srgbClr val="CECAC3"/>
                </a:solidFill>
                <a:effectLst/>
                <a:latin typeface="Söhne"/>
              </a:rPr>
              <a:t>Absence d’un gold standard.</a:t>
            </a:r>
          </a:p>
          <a:p>
            <a:pPr algn="l">
              <a:buFont typeface="Arial" panose="020B0604020202020204" pitchFamily="34" charset="0"/>
              <a:buChar char="•"/>
            </a:pPr>
            <a:r>
              <a:rPr lang="fr-FR" b="0" i="0" u="sng" dirty="0">
                <a:solidFill>
                  <a:srgbClr val="CECAC3"/>
                </a:solidFill>
                <a:effectLst/>
                <a:latin typeface="Söhne"/>
              </a:rPr>
              <a:t>"</a:t>
            </a:r>
            <a:r>
              <a:rPr lang="fr-FR" b="0" i="0" u="sng" dirty="0" err="1">
                <a:solidFill>
                  <a:srgbClr val="CECAC3"/>
                </a:solidFill>
                <a:effectLst/>
                <a:latin typeface="Söhne"/>
              </a:rPr>
              <a:t>Unknown</a:t>
            </a:r>
            <a:r>
              <a:rPr lang="fr-FR" b="0" i="0" u="sng" dirty="0">
                <a:solidFill>
                  <a:srgbClr val="CECAC3"/>
                </a:solidFill>
                <a:effectLst/>
                <a:latin typeface="Söhne"/>
              </a:rPr>
              <a:t> </a:t>
            </a:r>
            <a:r>
              <a:rPr lang="fr-FR" b="0" i="0" u="sng" dirty="0" err="1">
                <a:solidFill>
                  <a:srgbClr val="CECAC3"/>
                </a:solidFill>
                <a:effectLst/>
                <a:latin typeface="Söhne"/>
              </a:rPr>
              <a:t>Unknowns</a:t>
            </a:r>
            <a:r>
              <a:rPr lang="fr-FR" b="0" i="0" u="sng" dirty="0">
                <a:solidFill>
                  <a:srgbClr val="CECAC3"/>
                </a:solidFill>
                <a:effectLst/>
                <a:latin typeface="Söhne"/>
              </a:rPr>
              <a:t>" : si les patients ne reviennent pas à l'hôpital, les cas ne seront jamais capturés</a:t>
            </a:r>
          </a:p>
          <a:p>
            <a:pPr algn="l">
              <a:buFont typeface="Arial" panose="020B0604020202020204" pitchFamily="34" charset="0"/>
              <a:buChar char="•"/>
            </a:pPr>
            <a:endParaRPr lang="fr-FR" b="0" i="0" u="sng" dirty="0">
              <a:solidFill>
                <a:srgbClr val="CECAC3"/>
              </a:solidFill>
              <a:effectLst/>
              <a:latin typeface="Söhne"/>
            </a:endParaRPr>
          </a:p>
          <a:p>
            <a:pPr algn="l"/>
            <a:r>
              <a:rPr lang="fr-FR" b="1" i="0" u="sng" dirty="0">
                <a:effectLst/>
                <a:latin typeface="Söhne"/>
              </a:rPr>
              <a:t>Diapositive : Interprétation des Résultats</a:t>
            </a:r>
          </a:p>
          <a:p>
            <a:pPr algn="l">
              <a:buFont typeface="Arial" panose="020B0604020202020204" pitchFamily="34" charset="0"/>
              <a:buChar char="•"/>
            </a:pPr>
            <a:r>
              <a:rPr lang="fr-FR" b="0" i="0" u="sng" dirty="0">
                <a:solidFill>
                  <a:srgbClr val="CECAC3"/>
                </a:solidFill>
                <a:effectLst/>
                <a:latin typeface="Söhne"/>
              </a:rPr>
              <a:t>L'algorithme présente un bon équilibre entre sensibilité et spécificité, suggérant une application robuste et fiable pour le suivi des SSI.</a:t>
            </a:r>
          </a:p>
          <a:p>
            <a:pPr algn="l">
              <a:buFont typeface="Arial" panose="020B0604020202020204" pitchFamily="34" charset="0"/>
              <a:buChar char="•"/>
            </a:pPr>
            <a:r>
              <a:rPr lang="fr-FR" b="0" i="0" u="sng" dirty="0">
                <a:solidFill>
                  <a:srgbClr val="CECAC3"/>
                </a:solidFill>
                <a:effectLst/>
                <a:latin typeface="Söhne"/>
              </a:rPr>
              <a:t>Les gains d'efficacité en temps et en coûts sont substantiels, ce qui permet une meilleure allocation des ressources humaines.</a:t>
            </a:r>
          </a:p>
          <a:p>
            <a:pPr algn="l">
              <a:buFont typeface="Arial" panose="020B0604020202020204" pitchFamily="34" charset="0"/>
              <a:buChar char="•"/>
            </a:pPr>
            <a:r>
              <a:rPr lang="fr-FR" b="0" i="0" u="sng" dirty="0">
                <a:solidFill>
                  <a:srgbClr val="CECAC3"/>
                </a:solidFill>
                <a:effectLst/>
                <a:latin typeface="Söhne"/>
              </a:rPr>
              <a:t> L’</a:t>
            </a:r>
            <a:r>
              <a:rPr lang="fr-FR" b="0" i="0" u="sng" dirty="0" err="1">
                <a:solidFill>
                  <a:srgbClr val="CECAC3"/>
                </a:solidFill>
                <a:effectLst/>
                <a:latin typeface="Söhne"/>
              </a:rPr>
              <a:t>algoritmo</a:t>
            </a:r>
            <a:r>
              <a:rPr lang="fr-FR" b="0" i="0" u="sng" dirty="0">
                <a:solidFill>
                  <a:srgbClr val="CECAC3"/>
                </a:solidFill>
                <a:effectLst/>
                <a:latin typeface="Söhne"/>
              </a:rPr>
              <a:t> </a:t>
            </a:r>
            <a:r>
              <a:rPr lang="fr-FR" b="0" i="0" u="sng" dirty="0" err="1">
                <a:solidFill>
                  <a:srgbClr val="CECAC3"/>
                </a:solidFill>
                <a:effectLst/>
                <a:latin typeface="Söhne"/>
              </a:rPr>
              <a:t>estende</a:t>
            </a:r>
            <a:r>
              <a:rPr lang="fr-FR" b="0" i="0" u="sng" dirty="0">
                <a:solidFill>
                  <a:srgbClr val="CECAC3"/>
                </a:solidFill>
                <a:effectLst/>
                <a:latin typeface="Söhne"/>
              </a:rPr>
              <a:t> la </a:t>
            </a:r>
            <a:r>
              <a:rPr lang="fr-FR" b="0" i="0" u="sng" dirty="0" err="1">
                <a:solidFill>
                  <a:srgbClr val="CECAC3"/>
                </a:solidFill>
                <a:effectLst/>
                <a:latin typeface="Söhne"/>
              </a:rPr>
              <a:t>sorveglianza</a:t>
            </a:r>
            <a:r>
              <a:rPr lang="fr-FR" b="0" i="0" u="sng" dirty="0">
                <a:solidFill>
                  <a:srgbClr val="CECAC3"/>
                </a:solidFill>
                <a:effectLst/>
                <a:latin typeface="Söhne"/>
              </a:rPr>
              <a:t> a tutti i </a:t>
            </a:r>
            <a:r>
              <a:rPr lang="fr-FR" b="0" i="0" u="sng" dirty="0" err="1">
                <a:solidFill>
                  <a:srgbClr val="CECAC3"/>
                </a:solidFill>
                <a:effectLst/>
                <a:latin typeface="Söhne"/>
              </a:rPr>
              <a:t>servizi</a:t>
            </a:r>
            <a:r>
              <a:rPr lang="fr-FR" b="0" i="0" u="sng" dirty="0">
                <a:solidFill>
                  <a:srgbClr val="CECAC3"/>
                </a:solidFill>
                <a:effectLst/>
                <a:latin typeface="Söhne"/>
              </a:rPr>
              <a:t> </a:t>
            </a:r>
            <a:r>
              <a:rPr lang="fr-FR" b="0" i="0" u="sng" dirty="0" err="1">
                <a:solidFill>
                  <a:srgbClr val="CECAC3"/>
                </a:solidFill>
                <a:effectLst/>
                <a:latin typeface="Söhne"/>
              </a:rPr>
              <a:t>mentre</a:t>
            </a:r>
            <a:r>
              <a:rPr lang="fr-FR" b="0" i="0" u="sng" dirty="0">
                <a:solidFill>
                  <a:srgbClr val="CECAC3"/>
                </a:solidFill>
                <a:effectLst/>
                <a:latin typeface="Söhne"/>
              </a:rPr>
              <a:t> </a:t>
            </a:r>
            <a:r>
              <a:rPr lang="fr-FR" b="0" i="0" u="sng" dirty="0" err="1">
                <a:solidFill>
                  <a:srgbClr val="CECAC3"/>
                </a:solidFill>
                <a:effectLst/>
                <a:latin typeface="Söhne"/>
              </a:rPr>
              <a:t>adesso</a:t>
            </a:r>
            <a:r>
              <a:rPr lang="fr-FR" b="0" i="0" u="sng" dirty="0">
                <a:solidFill>
                  <a:srgbClr val="CECAC3"/>
                </a:solidFill>
                <a:effectLst/>
                <a:latin typeface="Söhne"/>
              </a:rPr>
              <a:t> solo </a:t>
            </a:r>
            <a:r>
              <a:rPr lang="fr-FR" b="0" i="0" u="sng" dirty="0" err="1">
                <a:solidFill>
                  <a:srgbClr val="CECAC3"/>
                </a:solidFill>
                <a:effectLst/>
                <a:latin typeface="Söhne"/>
              </a:rPr>
              <a:t>ortopedia</a:t>
            </a:r>
            <a:r>
              <a:rPr lang="fr-FR" b="0" i="0" u="sng" dirty="0">
                <a:solidFill>
                  <a:srgbClr val="CECAC3"/>
                </a:solidFill>
                <a:effectLst/>
                <a:latin typeface="Söhne"/>
              </a:rPr>
              <a:t> e </a:t>
            </a:r>
            <a:r>
              <a:rPr lang="fr-FR" b="0" i="0" u="sng" dirty="0" err="1">
                <a:solidFill>
                  <a:srgbClr val="CECAC3"/>
                </a:solidFill>
                <a:effectLst/>
                <a:latin typeface="Söhne"/>
              </a:rPr>
              <a:t>neurologia</a:t>
            </a:r>
            <a:r>
              <a:rPr lang="fr-FR" b="0" i="0" u="sng" dirty="0">
                <a:solidFill>
                  <a:srgbClr val="CECAC3"/>
                </a:solidFill>
                <a:effectLst/>
                <a:latin typeface="Söhne"/>
              </a:rPr>
              <a:t> sono </a:t>
            </a:r>
            <a:r>
              <a:rPr lang="fr-FR" b="0" i="0" u="sng" dirty="0" err="1">
                <a:solidFill>
                  <a:srgbClr val="CECAC3"/>
                </a:solidFill>
                <a:effectLst/>
                <a:latin typeface="Söhne"/>
              </a:rPr>
              <a:t>sorvegliati</a:t>
            </a:r>
            <a:r>
              <a:rPr lang="fr-FR" b="0" i="0" u="sng" dirty="0">
                <a:solidFill>
                  <a:srgbClr val="CECAC3"/>
                </a:solidFill>
                <a:effectLst/>
                <a:latin typeface="Söhne"/>
              </a:rPr>
              <a:t> </a:t>
            </a:r>
            <a:r>
              <a:rPr lang="fr-FR" b="0" i="0" u="sng" dirty="0" err="1">
                <a:solidFill>
                  <a:srgbClr val="CECAC3"/>
                </a:solidFill>
                <a:effectLst/>
                <a:latin typeface="Söhne"/>
              </a:rPr>
              <a:t>allorché</a:t>
            </a:r>
            <a:r>
              <a:rPr lang="fr-FR" b="0" i="0" u="sng" dirty="0">
                <a:solidFill>
                  <a:srgbClr val="CECAC3"/>
                </a:solidFill>
                <a:effectLst/>
                <a:latin typeface="Söhne"/>
              </a:rPr>
              <a:t> </a:t>
            </a:r>
            <a:r>
              <a:rPr lang="fr-FR" b="0" i="0" u="sng" dirty="0" err="1">
                <a:solidFill>
                  <a:srgbClr val="CECAC3"/>
                </a:solidFill>
                <a:effectLst/>
                <a:latin typeface="Söhne"/>
              </a:rPr>
              <a:t>questi</a:t>
            </a:r>
            <a:r>
              <a:rPr lang="fr-FR" b="0" i="0" u="sng" dirty="0">
                <a:solidFill>
                  <a:srgbClr val="CECAC3"/>
                </a:solidFill>
                <a:effectLst/>
                <a:latin typeface="Söhne"/>
              </a:rPr>
              <a:t> </a:t>
            </a:r>
            <a:r>
              <a:rPr lang="fr-FR" b="0" i="0" u="sng" dirty="0" err="1">
                <a:solidFill>
                  <a:srgbClr val="CECAC3"/>
                </a:solidFill>
                <a:effectLst/>
                <a:latin typeface="Söhne"/>
              </a:rPr>
              <a:t>pazienti</a:t>
            </a:r>
            <a:r>
              <a:rPr lang="fr-FR" b="0" i="0" u="sng" dirty="0">
                <a:solidFill>
                  <a:srgbClr val="CECAC3"/>
                </a:solidFill>
                <a:effectLst/>
                <a:latin typeface="Söhne"/>
              </a:rPr>
              <a:t> sono </a:t>
            </a:r>
            <a:r>
              <a:rPr lang="fr-FR" b="0" i="0" u="sng" dirty="0" err="1">
                <a:solidFill>
                  <a:srgbClr val="CECAC3"/>
                </a:solidFill>
                <a:effectLst/>
                <a:latin typeface="Söhne"/>
              </a:rPr>
              <a:t>presi</a:t>
            </a:r>
            <a:r>
              <a:rPr lang="fr-FR" b="0" i="0" u="sng" dirty="0">
                <a:solidFill>
                  <a:srgbClr val="CECAC3"/>
                </a:solidFill>
                <a:effectLst/>
                <a:latin typeface="Söhne"/>
              </a:rPr>
              <a:t> in </a:t>
            </a:r>
            <a:r>
              <a:rPr lang="fr-FR" b="0" i="0" u="sng" dirty="0" err="1">
                <a:solidFill>
                  <a:srgbClr val="CECAC3"/>
                </a:solidFill>
                <a:effectLst/>
                <a:latin typeface="Söhne"/>
              </a:rPr>
              <a:t>carico</a:t>
            </a:r>
            <a:r>
              <a:rPr lang="fr-FR" b="0" i="0" u="sng" dirty="0">
                <a:solidFill>
                  <a:srgbClr val="CECAC3"/>
                </a:solidFill>
                <a:effectLst/>
                <a:latin typeface="Söhne"/>
              </a:rPr>
              <a:t> anche </a:t>
            </a:r>
            <a:r>
              <a:rPr lang="fr-FR" b="0" i="0" u="sng" dirty="0" err="1">
                <a:solidFill>
                  <a:srgbClr val="CECAC3"/>
                </a:solidFill>
                <a:effectLst/>
                <a:latin typeface="Söhne"/>
              </a:rPr>
              <a:t>altrove</a:t>
            </a:r>
            <a:r>
              <a:rPr lang="fr-FR" b="0" i="0" u="sng" dirty="0">
                <a:solidFill>
                  <a:srgbClr val="CECAC3"/>
                </a:solidFill>
                <a:effectLst/>
                <a:latin typeface="Söhne"/>
              </a:rPr>
              <a:t> e la </a:t>
            </a:r>
            <a:r>
              <a:rPr lang="fr-FR" b="0" i="0" u="sng" dirty="0" err="1">
                <a:solidFill>
                  <a:srgbClr val="CECAC3"/>
                </a:solidFill>
                <a:effectLst/>
                <a:latin typeface="Söhne"/>
              </a:rPr>
              <a:t>sorveglianza</a:t>
            </a:r>
            <a:r>
              <a:rPr lang="fr-FR" b="0" i="0" u="sng" dirty="0">
                <a:solidFill>
                  <a:srgbClr val="CECAC3"/>
                </a:solidFill>
                <a:effectLst/>
                <a:latin typeface="Söhne"/>
              </a:rPr>
              <a:t> </a:t>
            </a:r>
            <a:r>
              <a:rPr lang="fr-FR" b="0" i="0" u="sng" dirty="0" err="1">
                <a:solidFill>
                  <a:srgbClr val="CECAC3"/>
                </a:solidFill>
                <a:effectLst/>
                <a:latin typeface="Söhne"/>
              </a:rPr>
              <a:t>attuale</a:t>
            </a:r>
            <a:r>
              <a:rPr lang="fr-FR" b="0" i="0" u="sng" dirty="0">
                <a:solidFill>
                  <a:srgbClr val="CECAC3"/>
                </a:solidFill>
                <a:effectLst/>
                <a:latin typeface="Söhne"/>
              </a:rPr>
              <a:t> ignora la </a:t>
            </a:r>
            <a:r>
              <a:rPr lang="fr-FR" b="0" i="0" u="sng" dirty="0" err="1">
                <a:solidFill>
                  <a:srgbClr val="CECAC3"/>
                </a:solidFill>
                <a:effectLst/>
                <a:latin typeface="Söhne"/>
              </a:rPr>
              <a:t>pediatria</a:t>
            </a:r>
            <a:endParaRPr lang="fr-FR" b="0" i="0" u="sng" dirty="0">
              <a:solidFill>
                <a:srgbClr val="CECAC3"/>
              </a:solidFill>
              <a:effectLst/>
              <a:latin typeface="Söhne"/>
            </a:endParaRPr>
          </a:p>
          <a:p>
            <a:pPr algn="l">
              <a:buFont typeface="Arial" panose="020B0604020202020204" pitchFamily="34" charset="0"/>
              <a:buChar char="•"/>
            </a:pPr>
            <a:endParaRPr lang="fr-FR" b="0" i="0" u="sng" dirty="0">
              <a:solidFill>
                <a:srgbClr val="CECAC3"/>
              </a:solidFill>
              <a:effectLst/>
              <a:latin typeface="Söhne"/>
            </a:endParaRPr>
          </a:p>
          <a:p>
            <a:pPr algn="l"/>
            <a:r>
              <a:rPr lang="fr-FR" b="1" i="0" u="sng" dirty="0">
                <a:effectLst/>
                <a:latin typeface="Söhne"/>
              </a:rPr>
              <a:t>Diapositive : Implications et Directions Futures</a:t>
            </a:r>
          </a:p>
          <a:p>
            <a:pPr algn="l">
              <a:buFont typeface="Arial" panose="020B0604020202020204" pitchFamily="34" charset="0"/>
              <a:buChar char="•"/>
            </a:pPr>
            <a:r>
              <a:rPr lang="fr-FR" b="0" i="0" u="sng" dirty="0">
                <a:solidFill>
                  <a:srgbClr val="CECAC3"/>
                </a:solidFill>
                <a:effectLst/>
                <a:latin typeface="Söhne"/>
              </a:rPr>
              <a:t>Possibilité d'adapter l'algorithme pour d'autres types de chirurgies et complications.</a:t>
            </a:r>
          </a:p>
          <a:p>
            <a:pPr algn="l">
              <a:buFont typeface="Arial" panose="020B0604020202020204" pitchFamily="34" charset="0"/>
              <a:buChar char="•"/>
            </a:pPr>
            <a:r>
              <a:rPr lang="fr-FR" b="0" i="0" u="sng" dirty="0">
                <a:solidFill>
                  <a:srgbClr val="CECAC3"/>
                </a:solidFill>
                <a:effectLst/>
                <a:latin typeface="Söhne"/>
              </a:rPr>
              <a:t>Création d'une boucle de rétroaction plus transparente et immédiate, qui pourrait être instrumentale pour améliorer les procédures chirurgicales et les soins postopératoires.</a:t>
            </a:r>
          </a:p>
        </p:txBody>
      </p:sp>
      <p:sp>
        <p:nvSpPr>
          <p:cNvPr id="4" name="Segnaposto numero diapositiva 3"/>
          <p:cNvSpPr>
            <a:spLocks noGrp="1"/>
          </p:cNvSpPr>
          <p:nvPr>
            <p:ph type="sldNum" sz="quarter" idx="5"/>
          </p:nvPr>
        </p:nvSpPr>
        <p:spPr/>
        <p:txBody>
          <a:bodyPr/>
          <a:lstStyle/>
          <a:p>
            <a:fld id="{CAE1407F-8740-488D-B818-A4EDEFED28C5}" type="slidenum">
              <a:rPr lang="it-IT" smtClean="0"/>
              <a:t>9</a:t>
            </a:fld>
            <a:endParaRPr lang="it-IT"/>
          </a:p>
        </p:txBody>
      </p:sp>
    </p:spTree>
    <p:extLst>
      <p:ext uri="{BB962C8B-B14F-4D97-AF65-F5344CB8AC3E}">
        <p14:creationId xmlns:p14="http://schemas.microsoft.com/office/powerpoint/2010/main" val="18795967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pPr algn="l"/>
            <a:r>
              <a:rPr lang="fr-FR" b="1" i="0" dirty="0">
                <a:effectLst/>
                <a:latin typeface="Söhne"/>
              </a:rPr>
              <a:t>Diapositive : Conclusions</a:t>
            </a:r>
          </a:p>
          <a:p>
            <a:pPr algn="l">
              <a:buFont typeface="Arial" panose="020B0604020202020204" pitchFamily="34" charset="0"/>
              <a:buChar char="•"/>
            </a:pPr>
            <a:r>
              <a:rPr lang="fr-FR" b="0" i="0" dirty="0">
                <a:solidFill>
                  <a:srgbClr val="CECAC3"/>
                </a:solidFill>
                <a:effectLst/>
                <a:latin typeface="Söhne"/>
              </a:rPr>
              <a:t>Cette étude démontre le potentiel d'automatisation dans la détection des SSI, offrant une approche plus efficace et rentable comparée aux méthodes manuelles actuelles.</a:t>
            </a:r>
          </a:p>
          <a:p>
            <a:pPr algn="l">
              <a:buFont typeface="Arial" panose="020B0604020202020204" pitchFamily="34" charset="0"/>
              <a:buChar char="•"/>
            </a:pPr>
            <a:r>
              <a:rPr lang="fr-FR" b="0" i="0" dirty="0">
                <a:solidFill>
                  <a:srgbClr val="CECAC3"/>
                </a:solidFill>
                <a:effectLst/>
                <a:latin typeface="Söhne"/>
              </a:rPr>
              <a:t>Les résultats indiquent une forte spécificité et une sensibilité acceptable, faisant de cet algorithme un outil fiable pour le suivi des SSI en complément de la surveillance manuelle.</a:t>
            </a:r>
          </a:p>
          <a:p>
            <a:pPr algn="l">
              <a:buFont typeface="Arial" panose="020B0604020202020204" pitchFamily="34" charset="0"/>
              <a:buChar char="•"/>
            </a:pPr>
            <a:r>
              <a:rPr lang="fr-FR" b="0" i="0" dirty="0">
                <a:solidFill>
                  <a:srgbClr val="CECAC3"/>
                </a:solidFill>
                <a:effectLst/>
                <a:latin typeface="Söhne"/>
              </a:rPr>
              <a:t>Les gains d'efficacité en temps et en ressources humaines ouvrent la voie à une meilleure allocation des ressources et à une amélioration de la qualité des soins.</a:t>
            </a:r>
          </a:p>
          <a:p>
            <a:pPr algn="l">
              <a:buFont typeface="Arial" panose="020B0604020202020204" pitchFamily="34" charset="0"/>
              <a:buChar char="•"/>
            </a:pPr>
            <a:r>
              <a:rPr lang="fr-FR" b="0" i="0" dirty="0">
                <a:solidFill>
                  <a:srgbClr val="CECAC3"/>
                </a:solidFill>
                <a:effectLst/>
                <a:latin typeface="Söhne"/>
              </a:rPr>
              <a:t>Des travaux futurs sont nécessaires pour affiner l'algorithme et pour explorer son applicabilité à d'autres domaines chirurgicaux.</a:t>
            </a:r>
          </a:p>
          <a:p>
            <a:endParaRPr lang="it-IT" dirty="0"/>
          </a:p>
        </p:txBody>
      </p:sp>
      <p:sp>
        <p:nvSpPr>
          <p:cNvPr id="4" name="Segnaposto numero diapositiva 3"/>
          <p:cNvSpPr>
            <a:spLocks noGrp="1"/>
          </p:cNvSpPr>
          <p:nvPr>
            <p:ph type="sldNum" sz="quarter" idx="5"/>
          </p:nvPr>
        </p:nvSpPr>
        <p:spPr/>
        <p:txBody>
          <a:bodyPr/>
          <a:lstStyle/>
          <a:p>
            <a:fld id="{CAE1407F-8740-488D-B818-A4EDEFED28C5}" type="slidenum">
              <a:rPr lang="it-IT" smtClean="0"/>
              <a:t>10</a:t>
            </a:fld>
            <a:endParaRPr lang="it-IT"/>
          </a:p>
        </p:txBody>
      </p:sp>
    </p:spTree>
    <p:extLst>
      <p:ext uri="{BB962C8B-B14F-4D97-AF65-F5344CB8AC3E}">
        <p14:creationId xmlns:p14="http://schemas.microsoft.com/office/powerpoint/2010/main" val="36379816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C06762-BC4A-4D73-8F40-0AC118247DBD}"/>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A2067FB0-AA31-FA65-F0AB-715B818BA2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C908257A-A384-CF89-0B7E-0A98D099C066}"/>
              </a:ext>
            </a:extLst>
          </p:cNvPr>
          <p:cNvSpPr>
            <a:spLocks noGrp="1"/>
          </p:cNvSpPr>
          <p:nvPr>
            <p:ph type="dt" sz="half" idx="10"/>
          </p:nvPr>
        </p:nvSpPr>
        <p:spPr/>
        <p:txBody>
          <a:bodyPr/>
          <a:lstStyle/>
          <a:p>
            <a:fld id="{290879BB-EB53-48BE-94EC-8CEA99C9E6F9}" type="datetimeFigureOut">
              <a:rPr lang="it-IT" smtClean="0"/>
              <a:t>25/09/2023</a:t>
            </a:fld>
            <a:endParaRPr lang="it-IT" dirty="0"/>
          </a:p>
        </p:txBody>
      </p:sp>
      <p:sp>
        <p:nvSpPr>
          <p:cNvPr id="5" name="Segnaposto piè di pagina 4">
            <a:extLst>
              <a:ext uri="{FF2B5EF4-FFF2-40B4-BE49-F238E27FC236}">
                <a16:creationId xmlns:a16="http://schemas.microsoft.com/office/drawing/2014/main" id="{171B3DD5-F3E8-2D6E-BA6F-C42B3C307AC7}"/>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DCE33835-416E-7E2B-3AA4-306C610A7C2E}"/>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863321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C2BAB9-C96D-CDDE-B396-38B481674BC0}"/>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6485CD3E-57FE-72FF-2805-989CE2B2125E}"/>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179DF483-3719-3013-6314-393C286C40F7}"/>
              </a:ext>
            </a:extLst>
          </p:cNvPr>
          <p:cNvSpPr>
            <a:spLocks noGrp="1"/>
          </p:cNvSpPr>
          <p:nvPr>
            <p:ph type="dt" sz="half" idx="10"/>
          </p:nvPr>
        </p:nvSpPr>
        <p:spPr/>
        <p:txBody>
          <a:bodyPr/>
          <a:lstStyle/>
          <a:p>
            <a:fld id="{290879BB-EB53-48BE-94EC-8CEA99C9E6F9}" type="datetimeFigureOut">
              <a:rPr lang="it-IT" smtClean="0"/>
              <a:t>25/09/2023</a:t>
            </a:fld>
            <a:endParaRPr lang="it-IT" dirty="0"/>
          </a:p>
        </p:txBody>
      </p:sp>
      <p:sp>
        <p:nvSpPr>
          <p:cNvPr id="5" name="Segnaposto piè di pagina 4">
            <a:extLst>
              <a:ext uri="{FF2B5EF4-FFF2-40B4-BE49-F238E27FC236}">
                <a16:creationId xmlns:a16="http://schemas.microsoft.com/office/drawing/2014/main" id="{3AF94344-300A-654B-DB4C-C681B59E25A1}"/>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0A9732BE-DF50-3A2D-1B26-4A48D397790F}"/>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448173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E0C9089E-22EB-7BED-5F61-A0A7D99F89C3}"/>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8F166309-96C5-75BB-021E-D5D3F59A8400}"/>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8C42A138-A321-CE61-BBDA-2E3654E5F1C8}"/>
              </a:ext>
            </a:extLst>
          </p:cNvPr>
          <p:cNvSpPr>
            <a:spLocks noGrp="1"/>
          </p:cNvSpPr>
          <p:nvPr>
            <p:ph type="dt" sz="half" idx="10"/>
          </p:nvPr>
        </p:nvSpPr>
        <p:spPr/>
        <p:txBody>
          <a:bodyPr/>
          <a:lstStyle/>
          <a:p>
            <a:fld id="{290879BB-EB53-48BE-94EC-8CEA99C9E6F9}" type="datetimeFigureOut">
              <a:rPr lang="it-IT" smtClean="0"/>
              <a:t>25/09/2023</a:t>
            </a:fld>
            <a:endParaRPr lang="it-IT" dirty="0"/>
          </a:p>
        </p:txBody>
      </p:sp>
      <p:sp>
        <p:nvSpPr>
          <p:cNvPr id="5" name="Segnaposto piè di pagina 4">
            <a:extLst>
              <a:ext uri="{FF2B5EF4-FFF2-40B4-BE49-F238E27FC236}">
                <a16:creationId xmlns:a16="http://schemas.microsoft.com/office/drawing/2014/main" id="{34E6E3F7-F57A-3D8E-6ED1-E2ABDD00D764}"/>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6D38ACA2-87D0-368F-67F2-8E1EA1D6F84E}"/>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758151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80DA3CB-A1CB-A49D-ECF6-35540838928A}"/>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7AB84C70-A0EA-5FBD-9C3E-137B1ED5B614}"/>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4357998C-B890-D6C7-F1D0-206136685E4F}"/>
              </a:ext>
            </a:extLst>
          </p:cNvPr>
          <p:cNvSpPr>
            <a:spLocks noGrp="1"/>
          </p:cNvSpPr>
          <p:nvPr>
            <p:ph type="dt" sz="half" idx="10"/>
          </p:nvPr>
        </p:nvSpPr>
        <p:spPr/>
        <p:txBody>
          <a:bodyPr/>
          <a:lstStyle/>
          <a:p>
            <a:fld id="{290879BB-EB53-48BE-94EC-8CEA99C9E6F9}" type="datetimeFigureOut">
              <a:rPr lang="it-IT" smtClean="0"/>
              <a:t>25/09/2023</a:t>
            </a:fld>
            <a:endParaRPr lang="it-IT" dirty="0"/>
          </a:p>
        </p:txBody>
      </p:sp>
      <p:sp>
        <p:nvSpPr>
          <p:cNvPr id="5" name="Segnaposto piè di pagina 4">
            <a:extLst>
              <a:ext uri="{FF2B5EF4-FFF2-40B4-BE49-F238E27FC236}">
                <a16:creationId xmlns:a16="http://schemas.microsoft.com/office/drawing/2014/main" id="{B77AB8F5-EE8C-FC6B-56ED-17DDF026202D}"/>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F1881C4D-53AE-EF22-5B66-B941634CC156}"/>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5444505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A1B719B-1C68-7245-7C62-568295F7F84F}"/>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F63AFFED-A1BA-64FB-0631-79F60648E8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32C44481-1277-F6A2-B98B-A1E37CC242E5}"/>
              </a:ext>
            </a:extLst>
          </p:cNvPr>
          <p:cNvSpPr>
            <a:spLocks noGrp="1"/>
          </p:cNvSpPr>
          <p:nvPr>
            <p:ph type="dt" sz="half" idx="10"/>
          </p:nvPr>
        </p:nvSpPr>
        <p:spPr/>
        <p:txBody>
          <a:bodyPr/>
          <a:lstStyle/>
          <a:p>
            <a:fld id="{290879BB-EB53-48BE-94EC-8CEA99C9E6F9}" type="datetimeFigureOut">
              <a:rPr lang="it-IT" smtClean="0"/>
              <a:t>25/09/2023</a:t>
            </a:fld>
            <a:endParaRPr lang="it-IT" dirty="0"/>
          </a:p>
        </p:txBody>
      </p:sp>
      <p:sp>
        <p:nvSpPr>
          <p:cNvPr id="5" name="Segnaposto piè di pagina 4">
            <a:extLst>
              <a:ext uri="{FF2B5EF4-FFF2-40B4-BE49-F238E27FC236}">
                <a16:creationId xmlns:a16="http://schemas.microsoft.com/office/drawing/2014/main" id="{BB49A062-C4AE-A9C3-E7B5-A64153D93B15}"/>
              </a:ext>
            </a:extLst>
          </p:cNvPr>
          <p:cNvSpPr>
            <a:spLocks noGrp="1"/>
          </p:cNvSpPr>
          <p:nvPr>
            <p:ph type="ftr" sz="quarter" idx="11"/>
          </p:nvPr>
        </p:nvSpPr>
        <p:spPr/>
        <p:txBody>
          <a:bodyPr/>
          <a:lstStyle/>
          <a:p>
            <a:endParaRPr lang="it-IT" dirty="0"/>
          </a:p>
        </p:txBody>
      </p:sp>
      <p:sp>
        <p:nvSpPr>
          <p:cNvPr id="6" name="Segnaposto numero diapositiva 5">
            <a:extLst>
              <a:ext uri="{FF2B5EF4-FFF2-40B4-BE49-F238E27FC236}">
                <a16:creationId xmlns:a16="http://schemas.microsoft.com/office/drawing/2014/main" id="{F8338214-DDB3-5CB6-F314-A8C55F8A2F0A}"/>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634935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B6FC003-5B5A-1CB3-1DC7-367948452391}"/>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DAAA4F1C-0993-91FB-03C1-C0358625C5C9}"/>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564A9EA3-166A-D055-7D29-809349EC2C2F}"/>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3229AB8-6F4E-7A1A-EF11-90EDC53C686C}"/>
              </a:ext>
            </a:extLst>
          </p:cNvPr>
          <p:cNvSpPr>
            <a:spLocks noGrp="1"/>
          </p:cNvSpPr>
          <p:nvPr>
            <p:ph type="dt" sz="half" idx="10"/>
          </p:nvPr>
        </p:nvSpPr>
        <p:spPr/>
        <p:txBody>
          <a:bodyPr/>
          <a:lstStyle/>
          <a:p>
            <a:fld id="{290879BB-EB53-48BE-94EC-8CEA99C9E6F9}" type="datetimeFigureOut">
              <a:rPr lang="it-IT" smtClean="0"/>
              <a:t>25/09/2023</a:t>
            </a:fld>
            <a:endParaRPr lang="it-IT" dirty="0"/>
          </a:p>
        </p:txBody>
      </p:sp>
      <p:sp>
        <p:nvSpPr>
          <p:cNvPr id="6" name="Segnaposto piè di pagina 5">
            <a:extLst>
              <a:ext uri="{FF2B5EF4-FFF2-40B4-BE49-F238E27FC236}">
                <a16:creationId xmlns:a16="http://schemas.microsoft.com/office/drawing/2014/main" id="{4D22DA60-F072-90FF-46B0-076FC24692C9}"/>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CC3E2524-5657-DAA7-48BB-2C01CCA8EC72}"/>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2233048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4A48BF7-DCF4-5F23-78F1-521ED72320D0}"/>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E6BE7604-5A6D-BCC7-47AA-C506D696AD1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EB388248-8669-E589-C33B-38C65E8F40C0}"/>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F1579D9C-60A8-A3A6-152B-E65E2D2C84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6E66ECE3-C410-053D-D48B-DC94FFE250FA}"/>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E83BFD07-7FE7-B504-7AE6-F6AA6B4D4506}"/>
              </a:ext>
            </a:extLst>
          </p:cNvPr>
          <p:cNvSpPr>
            <a:spLocks noGrp="1"/>
          </p:cNvSpPr>
          <p:nvPr>
            <p:ph type="dt" sz="half" idx="10"/>
          </p:nvPr>
        </p:nvSpPr>
        <p:spPr/>
        <p:txBody>
          <a:bodyPr/>
          <a:lstStyle/>
          <a:p>
            <a:fld id="{290879BB-EB53-48BE-94EC-8CEA99C9E6F9}" type="datetimeFigureOut">
              <a:rPr lang="it-IT" smtClean="0"/>
              <a:t>25/09/2023</a:t>
            </a:fld>
            <a:endParaRPr lang="it-IT" dirty="0"/>
          </a:p>
        </p:txBody>
      </p:sp>
      <p:sp>
        <p:nvSpPr>
          <p:cNvPr id="8" name="Segnaposto piè di pagina 7">
            <a:extLst>
              <a:ext uri="{FF2B5EF4-FFF2-40B4-BE49-F238E27FC236}">
                <a16:creationId xmlns:a16="http://schemas.microsoft.com/office/drawing/2014/main" id="{522CBF45-09F3-75B8-DD4A-E66451F84B21}"/>
              </a:ext>
            </a:extLst>
          </p:cNvPr>
          <p:cNvSpPr>
            <a:spLocks noGrp="1"/>
          </p:cNvSpPr>
          <p:nvPr>
            <p:ph type="ftr" sz="quarter" idx="11"/>
          </p:nvPr>
        </p:nvSpPr>
        <p:spPr/>
        <p:txBody>
          <a:bodyPr/>
          <a:lstStyle/>
          <a:p>
            <a:endParaRPr lang="it-IT" dirty="0"/>
          </a:p>
        </p:txBody>
      </p:sp>
      <p:sp>
        <p:nvSpPr>
          <p:cNvPr id="9" name="Segnaposto numero diapositiva 8">
            <a:extLst>
              <a:ext uri="{FF2B5EF4-FFF2-40B4-BE49-F238E27FC236}">
                <a16:creationId xmlns:a16="http://schemas.microsoft.com/office/drawing/2014/main" id="{55787A56-C0B9-7601-5D43-5812A477BC10}"/>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30964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385CE16-C24B-5216-9BC9-662833D3F13C}"/>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E1CEA7FF-F84A-933B-74CD-5B96F9F6D0D8}"/>
              </a:ext>
            </a:extLst>
          </p:cNvPr>
          <p:cNvSpPr>
            <a:spLocks noGrp="1"/>
          </p:cNvSpPr>
          <p:nvPr>
            <p:ph type="dt" sz="half" idx="10"/>
          </p:nvPr>
        </p:nvSpPr>
        <p:spPr/>
        <p:txBody>
          <a:bodyPr/>
          <a:lstStyle/>
          <a:p>
            <a:fld id="{290879BB-EB53-48BE-94EC-8CEA99C9E6F9}" type="datetimeFigureOut">
              <a:rPr lang="it-IT" smtClean="0"/>
              <a:t>25/09/2023</a:t>
            </a:fld>
            <a:endParaRPr lang="it-IT" dirty="0"/>
          </a:p>
        </p:txBody>
      </p:sp>
      <p:sp>
        <p:nvSpPr>
          <p:cNvPr id="4" name="Segnaposto piè di pagina 3">
            <a:extLst>
              <a:ext uri="{FF2B5EF4-FFF2-40B4-BE49-F238E27FC236}">
                <a16:creationId xmlns:a16="http://schemas.microsoft.com/office/drawing/2014/main" id="{96DCFCD9-F10C-6F7D-98F8-984AC19029EB}"/>
              </a:ext>
            </a:extLst>
          </p:cNvPr>
          <p:cNvSpPr>
            <a:spLocks noGrp="1"/>
          </p:cNvSpPr>
          <p:nvPr>
            <p:ph type="ftr" sz="quarter" idx="11"/>
          </p:nvPr>
        </p:nvSpPr>
        <p:spPr/>
        <p:txBody>
          <a:bodyPr/>
          <a:lstStyle/>
          <a:p>
            <a:endParaRPr lang="it-IT" dirty="0"/>
          </a:p>
        </p:txBody>
      </p:sp>
      <p:sp>
        <p:nvSpPr>
          <p:cNvPr id="5" name="Segnaposto numero diapositiva 4">
            <a:extLst>
              <a:ext uri="{FF2B5EF4-FFF2-40B4-BE49-F238E27FC236}">
                <a16:creationId xmlns:a16="http://schemas.microsoft.com/office/drawing/2014/main" id="{5451AF4A-28AA-1A9C-4B58-E6B2101967C8}"/>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34475551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5EE66F39-2F1C-07FF-1906-BEA42CFE09D9}"/>
              </a:ext>
            </a:extLst>
          </p:cNvPr>
          <p:cNvSpPr>
            <a:spLocks noGrp="1"/>
          </p:cNvSpPr>
          <p:nvPr>
            <p:ph type="dt" sz="half" idx="10"/>
          </p:nvPr>
        </p:nvSpPr>
        <p:spPr/>
        <p:txBody>
          <a:bodyPr/>
          <a:lstStyle/>
          <a:p>
            <a:fld id="{290879BB-EB53-48BE-94EC-8CEA99C9E6F9}" type="datetimeFigureOut">
              <a:rPr lang="it-IT" smtClean="0"/>
              <a:t>25/09/2023</a:t>
            </a:fld>
            <a:endParaRPr lang="it-IT" dirty="0"/>
          </a:p>
        </p:txBody>
      </p:sp>
      <p:sp>
        <p:nvSpPr>
          <p:cNvPr id="3" name="Segnaposto piè di pagina 2">
            <a:extLst>
              <a:ext uri="{FF2B5EF4-FFF2-40B4-BE49-F238E27FC236}">
                <a16:creationId xmlns:a16="http://schemas.microsoft.com/office/drawing/2014/main" id="{A1740F48-0533-1666-C303-CD6E1833E6EF}"/>
              </a:ext>
            </a:extLst>
          </p:cNvPr>
          <p:cNvSpPr>
            <a:spLocks noGrp="1"/>
          </p:cNvSpPr>
          <p:nvPr>
            <p:ph type="ftr" sz="quarter" idx="11"/>
          </p:nvPr>
        </p:nvSpPr>
        <p:spPr/>
        <p:txBody>
          <a:bodyPr/>
          <a:lstStyle/>
          <a:p>
            <a:endParaRPr lang="it-IT" dirty="0"/>
          </a:p>
        </p:txBody>
      </p:sp>
      <p:sp>
        <p:nvSpPr>
          <p:cNvPr id="4" name="Segnaposto numero diapositiva 3">
            <a:extLst>
              <a:ext uri="{FF2B5EF4-FFF2-40B4-BE49-F238E27FC236}">
                <a16:creationId xmlns:a16="http://schemas.microsoft.com/office/drawing/2014/main" id="{4D91C016-7B29-195B-F2C2-11C269821821}"/>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81098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8DD0047-D71A-ED09-65DD-FAFAF6EFB9F2}"/>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9EA12C45-A0E5-E47E-3533-C42111BC10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5078DC2A-4A13-08C0-77F1-0782A1E250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45D9E840-BB99-E606-5196-311C0A43E1A5}"/>
              </a:ext>
            </a:extLst>
          </p:cNvPr>
          <p:cNvSpPr>
            <a:spLocks noGrp="1"/>
          </p:cNvSpPr>
          <p:nvPr>
            <p:ph type="dt" sz="half" idx="10"/>
          </p:nvPr>
        </p:nvSpPr>
        <p:spPr/>
        <p:txBody>
          <a:bodyPr/>
          <a:lstStyle/>
          <a:p>
            <a:fld id="{290879BB-EB53-48BE-94EC-8CEA99C9E6F9}" type="datetimeFigureOut">
              <a:rPr lang="it-IT" smtClean="0"/>
              <a:t>25/09/2023</a:t>
            </a:fld>
            <a:endParaRPr lang="it-IT" dirty="0"/>
          </a:p>
        </p:txBody>
      </p:sp>
      <p:sp>
        <p:nvSpPr>
          <p:cNvPr id="6" name="Segnaposto piè di pagina 5">
            <a:extLst>
              <a:ext uri="{FF2B5EF4-FFF2-40B4-BE49-F238E27FC236}">
                <a16:creationId xmlns:a16="http://schemas.microsoft.com/office/drawing/2014/main" id="{6E22436D-7182-D89D-ED35-99037B0F201B}"/>
              </a:ext>
            </a:extLst>
          </p:cNvPr>
          <p:cNvSpPr>
            <a:spLocks noGrp="1"/>
          </p:cNvSpPr>
          <p:nvPr>
            <p:ph type="ftr" sz="quarter" idx="11"/>
          </p:nvPr>
        </p:nvSpPr>
        <p:spPr/>
        <p:txBody>
          <a:bodyPr/>
          <a:lstStyle/>
          <a:p>
            <a:endParaRPr lang="it-IT" dirty="0"/>
          </a:p>
        </p:txBody>
      </p:sp>
      <p:sp>
        <p:nvSpPr>
          <p:cNvPr id="7" name="Segnaposto numero diapositiva 6">
            <a:extLst>
              <a:ext uri="{FF2B5EF4-FFF2-40B4-BE49-F238E27FC236}">
                <a16:creationId xmlns:a16="http://schemas.microsoft.com/office/drawing/2014/main" id="{33AE651D-AE5A-909B-74B8-34A5C6BDF522}"/>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6631511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1DB273B-0E8C-756E-3774-EB295EE2782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238A4BC0-D4CB-449E-F99F-EC5FA302F0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dirty="0"/>
          </a:p>
        </p:txBody>
      </p:sp>
      <p:sp>
        <p:nvSpPr>
          <p:cNvPr id="4" name="Segnaposto testo 3">
            <a:extLst>
              <a:ext uri="{FF2B5EF4-FFF2-40B4-BE49-F238E27FC236}">
                <a16:creationId xmlns:a16="http://schemas.microsoft.com/office/drawing/2014/main" id="{5EB446C1-24EA-4BD8-0A1C-DDB065A47F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19B4C0E8-8994-3F70-EAFF-77ECF6754646}"/>
              </a:ext>
            </a:extLst>
          </p:cNvPr>
          <p:cNvSpPr>
            <a:spLocks noGrp="1"/>
          </p:cNvSpPr>
          <p:nvPr>
            <p:ph type="dt" sz="half" idx="10"/>
          </p:nvPr>
        </p:nvSpPr>
        <p:spPr/>
        <p:txBody>
          <a:bodyPr/>
          <a:lstStyle/>
          <a:p>
            <a:fld id="{290879BB-EB53-48BE-94EC-8CEA99C9E6F9}" type="datetimeFigureOut">
              <a:rPr lang="it-IT" smtClean="0"/>
              <a:t>25/09/2023</a:t>
            </a:fld>
            <a:endParaRPr lang="it-IT" dirty="0"/>
          </a:p>
        </p:txBody>
      </p:sp>
      <p:sp>
        <p:nvSpPr>
          <p:cNvPr id="6" name="Segnaposto piè di pagina 5">
            <a:extLst>
              <a:ext uri="{FF2B5EF4-FFF2-40B4-BE49-F238E27FC236}">
                <a16:creationId xmlns:a16="http://schemas.microsoft.com/office/drawing/2014/main" id="{49A3B5A2-DA3D-8604-9CDE-FE6F20ACC4DE}"/>
              </a:ext>
            </a:extLst>
          </p:cNvPr>
          <p:cNvSpPr>
            <a:spLocks noGrp="1"/>
          </p:cNvSpPr>
          <p:nvPr>
            <p:ph type="ftr" sz="quarter" idx="11"/>
          </p:nvPr>
        </p:nvSpPr>
        <p:spPr/>
        <p:txBody>
          <a:bodyPr/>
          <a:lstStyle/>
          <a:p>
            <a:endParaRPr lang="en-US" dirty="0"/>
          </a:p>
        </p:txBody>
      </p:sp>
      <p:sp>
        <p:nvSpPr>
          <p:cNvPr id="7" name="Segnaposto numero diapositiva 6">
            <a:extLst>
              <a:ext uri="{FF2B5EF4-FFF2-40B4-BE49-F238E27FC236}">
                <a16:creationId xmlns:a16="http://schemas.microsoft.com/office/drawing/2014/main" id="{D6772A1E-6B76-BB83-2593-F2A490ABFE8C}"/>
              </a:ext>
            </a:extLst>
          </p:cNvPr>
          <p:cNvSpPr>
            <a:spLocks noGrp="1"/>
          </p:cNvSpPr>
          <p:nvPr>
            <p:ph type="sldNum" sz="quarter" idx="12"/>
          </p:nvPr>
        </p:nvSpPr>
        <p:spPr/>
        <p:txBody>
          <a:bodyPr/>
          <a:lstStyle/>
          <a:p>
            <a:fld id="{EE844DC7-CF8F-4D5A-820F-ACA25B650136}" type="slidenum">
              <a:rPr lang="it-IT" smtClean="0"/>
              <a:t>‹N›</a:t>
            </a:fld>
            <a:endParaRPr lang="it-IT" dirty="0"/>
          </a:p>
        </p:txBody>
      </p:sp>
    </p:spTree>
    <p:extLst>
      <p:ext uri="{BB962C8B-B14F-4D97-AF65-F5344CB8AC3E}">
        <p14:creationId xmlns:p14="http://schemas.microsoft.com/office/powerpoint/2010/main" val="19728337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6EAE4D47-6206-7509-97BD-12FCD524A2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04C2FF4C-7F7F-0042-EAA9-4387D03C24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D92F6F75-B944-5B4D-4A13-96DA25B7B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0879BB-EB53-48BE-94EC-8CEA99C9E6F9}" type="datetimeFigureOut">
              <a:rPr lang="it-IT" smtClean="0"/>
              <a:t>25/09/2023</a:t>
            </a:fld>
            <a:endParaRPr lang="it-IT" dirty="0"/>
          </a:p>
        </p:txBody>
      </p:sp>
      <p:sp>
        <p:nvSpPr>
          <p:cNvPr id="5" name="Segnaposto piè di pagina 4">
            <a:extLst>
              <a:ext uri="{FF2B5EF4-FFF2-40B4-BE49-F238E27FC236}">
                <a16:creationId xmlns:a16="http://schemas.microsoft.com/office/drawing/2014/main" id="{C9FA5C02-E77F-B21E-AE96-46CCB3CCAC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dirty="0"/>
          </a:p>
        </p:txBody>
      </p:sp>
      <p:sp>
        <p:nvSpPr>
          <p:cNvPr id="6" name="Segnaposto numero diapositiva 5">
            <a:extLst>
              <a:ext uri="{FF2B5EF4-FFF2-40B4-BE49-F238E27FC236}">
                <a16:creationId xmlns:a16="http://schemas.microsoft.com/office/drawing/2014/main" id="{1B502929-F168-A142-0C7F-811C286368D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44DC7-CF8F-4D5A-820F-ACA25B650136}" type="slidenum">
              <a:rPr lang="it-IT" smtClean="0"/>
              <a:t>‹N›</a:t>
            </a:fld>
            <a:endParaRPr lang="it-IT" dirty="0"/>
          </a:p>
        </p:txBody>
      </p:sp>
    </p:spTree>
    <p:extLst>
      <p:ext uri="{BB962C8B-B14F-4D97-AF65-F5344CB8AC3E}">
        <p14:creationId xmlns:p14="http://schemas.microsoft.com/office/powerpoint/2010/main" val="1014696840"/>
      </p:ext>
    </p:extLst>
  </p:cSld>
  <p:clrMap bg1="lt1" tx1="dk1" bg2="lt2" tx2="dk2" accent1="accent1" accent2="accent2" accent3="accent3" accent4="accent4" accent5="accent5" accent6="accent6" hlink="hlink" folHlink="folHlink"/>
  <p:sldLayoutIdLst>
    <p:sldLayoutId id="2147483914"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image" Target="../media/image4.svg"/><Relationship Id="rId5" Type="http://schemas.openxmlformats.org/officeDocument/2006/relationships/diagramQuickStyle" Target="../diagrams/quickStyle4.xml"/><Relationship Id="rId10" Type="http://schemas.openxmlformats.org/officeDocument/2006/relationships/image" Target="../media/image3.png"/><Relationship Id="rId4" Type="http://schemas.openxmlformats.org/officeDocument/2006/relationships/diagramLayout" Target="../diagrams/layout4.xml"/><Relationship Id="rId9" Type="http://schemas.openxmlformats.org/officeDocument/2006/relationships/image" Target="../media/image2.svg"/></Relationships>
</file>

<file path=ppt/slides/_rels/slide7.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5.xml"/><Relationship Id="rId7" Type="http://schemas.openxmlformats.org/officeDocument/2006/relationships/image" Target="../media/image5.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10" Type="http://schemas.openxmlformats.org/officeDocument/2006/relationships/image" Target="../media/image8.svg"/><Relationship Id="rId4" Type="http://schemas.openxmlformats.org/officeDocument/2006/relationships/diagramQuickStyle" Target="../diagrams/quickStyle5.xml"/><Relationship Id="rId9"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923169-75E6-6E4F-F6AB-935E607F0854}"/>
              </a:ext>
            </a:extLst>
          </p:cNvPr>
          <p:cNvSpPr>
            <a:spLocks noGrp="1"/>
          </p:cNvSpPr>
          <p:nvPr>
            <p:ph type="ctrTitle"/>
          </p:nvPr>
        </p:nvSpPr>
        <p:spPr/>
        <p:txBody>
          <a:bodyPr>
            <a:normAutofit/>
          </a:bodyPr>
          <a:lstStyle/>
          <a:p>
            <a:r>
              <a:rPr lang="fr-FR" sz="2800" b="1" dirty="0">
                <a:solidFill>
                  <a:srgbClr val="000000"/>
                </a:solidFill>
                <a:effectLst/>
                <a:latin typeface="Roboto Black" panose="02000000000000000000" pitchFamily="2" charset="0"/>
                <a:ea typeface="Roboto Black" panose="02000000000000000000" pitchFamily="2" charset="0"/>
              </a:rPr>
              <a:t>DÉTECTION SEMI-AUTOMATISÉE DES INFECTIONS </a:t>
            </a:r>
            <a:r>
              <a:rPr lang="fr-FR" sz="2800" b="1" dirty="0">
                <a:solidFill>
                  <a:srgbClr val="000000"/>
                </a:solidFill>
                <a:latin typeface="Roboto Black" panose="02000000000000000000" pitchFamily="2" charset="0"/>
                <a:ea typeface="Roboto Black" panose="02000000000000000000" pitchFamily="2" charset="0"/>
              </a:rPr>
              <a:t>DU SITE OPERATOIRE</a:t>
            </a:r>
            <a:r>
              <a:rPr lang="fr-FR" sz="2800" b="1" dirty="0">
                <a:solidFill>
                  <a:srgbClr val="000000"/>
                </a:solidFill>
                <a:effectLst/>
                <a:latin typeface="Roboto Black" panose="02000000000000000000" pitchFamily="2" charset="0"/>
                <a:ea typeface="Roboto Black" panose="02000000000000000000" pitchFamily="2" charset="0"/>
              </a:rPr>
              <a:t> </a:t>
            </a:r>
            <a:r>
              <a:rPr lang="fr-FR" sz="2800" b="1" dirty="0">
                <a:solidFill>
                  <a:srgbClr val="000000"/>
                </a:solidFill>
                <a:latin typeface="Roboto Black" panose="02000000000000000000" pitchFamily="2" charset="0"/>
                <a:ea typeface="Roboto Black" panose="02000000000000000000" pitchFamily="2" charset="0"/>
              </a:rPr>
              <a:t>DANS LA CHIRURGIE DU RACHIS</a:t>
            </a:r>
            <a:r>
              <a:rPr lang="fr-FR" sz="2800" b="1" dirty="0">
                <a:solidFill>
                  <a:srgbClr val="000000"/>
                </a:solidFill>
                <a:effectLst/>
                <a:latin typeface="Roboto Black" panose="02000000000000000000" pitchFamily="2" charset="0"/>
                <a:ea typeface="Roboto Black" panose="02000000000000000000" pitchFamily="2" charset="0"/>
              </a:rPr>
              <a:t>:</a:t>
            </a:r>
            <a:endParaRPr lang="it-IT" sz="8000" dirty="0">
              <a:latin typeface="Roboto Black" panose="02000000000000000000" pitchFamily="2" charset="0"/>
              <a:ea typeface="Roboto Black" panose="02000000000000000000" pitchFamily="2" charset="0"/>
            </a:endParaRPr>
          </a:p>
        </p:txBody>
      </p:sp>
      <p:sp>
        <p:nvSpPr>
          <p:cNvPr id="3" name="Sottotitolo 2">
            <a:extLst>
              <a:ext uri="{FF2B5EF4-FFF2-40B4-BE49-F238E27FC236}">
                <a16:creationId xmlns:a16="http://schemas.microsoft.com/office/drawing/2014/main" id="{5A701494-2466-96D7-4216-A1AC4E3BB033}"/>
              </a:ext>
            </a:extLst>
          </p:cNvPr>
          <p:cNvSpPr>
            <a:spLocks noGrp="1"/>
          </p:cNvSpPr>
          <p:nvPr>
            <p:ph type="subTitle" idx="1"/>
          </p:nvPr>
        </p:nvSpPr>
        <p:spPr>
          <a:xfrm>
            <a:off x="1524000" y="3602038"/>
            <a:ext cx="9144000" cy="521229"/>
          </a:xfrm>
        </p:spPr>
        <p:txBody>
          <a:bodyPr/>
          <a:lstStyle/>
          <a:p>
            <a:r>
              <a:rPr lang="fr-FR" sz="2400" b="1" dirty="0">
                <a:solidFill>
                  <a:srgbClr val="000000"/>
                </a:solidFill>
                <a:effectLst/>
                <a:latin typeface="Roboto Black" panose="02000000000000000000" pitchFamily="2" charset="0"/>
                <a:ea typeface="Roboto Black" panose="02000000000000000000" pitchFamily="2" charset="0"/>
              </a:rPr>
              <a:t>VALORISATION DES BASES DE DONNÉES CLINIQUES</a:t>
            </a:r>
            <a:endParaRPr lang="it-IT" dirty="0">
              <a:latin typeface="Roboto Black" panose="02000000000000000000" pitchFamily="2" charset="0"/>
              <a:ea typeface="Roboto Black" panose="02000000000000000000" pitchFamily="2" charset="0"/>
            </a:endParaRPr>
          </a:p>
        </p:txBody>
      </p:sp>
      <p:sp>
        <p:nvSpPr>
          <p:cNvPr id="4" name="CasellaDiTesto 3">
            <a:extLst>
              <a:ext uri="{FF2B5EF4-FFF2-40B4-BE49-F238E27FC236}">
                <a16:creationId xmlns:a16="http://schemas.microsoft.com/office/drawing/2014/main" id="{2D899AEC-06CB-810D-B87D-601BF84E3451}"/>
              </a:ext>
            </a:extLst>
          </p:cNvPr>
          <p:cNvSpPr txBox="1"/>
          <p:nvPr/>
        </p:nvSpPr>
        <p:spPr>
          <a:xfrm>
            <a:off x="4423106" y="4812307"/>
            <a:ext cx="3345788" cy="923330"/>
          </a:xfrm>
          <a:prstGeom prst="rect">
            <a:avLst/>
          </a:prstGeom>
          <a:noFill/>
        </p:spPr>
        <p:txBody>
          <a:bodyPr wrap="none" rtlCol="0">
            <a:spAutoFit/>
          </a:bodyPr>
          <a:lstStyle/>
          <a:p>
            <a:pPr algn="ctr"/>
            <a:r>
              <a:rPr lang="fr-FR" dirty="0">
                <a:latin typeface="Roboto Black" panose="02000000000000000000" pitchFamily="2" charset="0"/>
                <a:ea typeface="Roboto Black" panose="02000000000000000000" pitchFamily="2" charset="0"/>
              </a:rPr>
              <a:t>Soutenance</a:t>
            </a:r>
            <a:r>
              <a:rPr lang="it-IT" dirty="0">
                <a:latin typeface="Roboto Black" panose="02000000000000000000" pitchFamily="2" charset="0"/>
                <a:ea typeface="Roboto Black" panose="02000000000000000000" pitchFamily="2" charset="0"/>
              </a:rPr>
              <a:t> de </a:t>
            </a:r>
            <a:r>
              <a:rPr lang="fr-BE" dirty="0">
                <a:latin typeface="Roboto Black" panose="02000000000000000000" pitchFamily="2" charset="0"/>
                <a:ea typeface="Roboto Black" panose="02000000000000000000" pitchFamily="2" charset="0"/>
              </a:rPr>
              <a:t>mémoire</a:t>
            </a:r>
          </a:p>
          <a:p>
            <a:pPr algn="ctr"/>
            <a:endParaRPr lang="it-IT" dirty="0">
              <a:latin typeface="Roboto Black" panose="02000000000000000000" pitchFamily="2" charset="0"/>
              <a:ea typeface="Roboto Black" panose="02000000000000000000" pitchFamily="2" charset="0"/>
            </a:endParaRPr>
          </a:p>
          <a:p>
            <a:pPr algn="ctr"/>
            <a:r>
              <a:rPr lang="it-IT" dirty="0">
                <a:latin typeface="Roboto Black" panose="02000000000000000000" pitchFamily="2" charset="0"/>
                <a:ea typeface="Roboto Black" panose="02000000000000000000" pitchFamily="2" charset="0"/>
              </a:rPr>
              <a:t>Francesco MONTI 26/09/2023</a:t>
            </a:r>
          </a:p>
        </p:txBody>
      </p:sp>
    </p:spTree>
    <p:extLst>
      <p:ext uri="{BB962C8B-B14F-4D97-AF65-F5344CB8AC3E}">
        <p14:creationId xmlns:p14="http://schemas.microsoft.com/office/powerpoint/2010/main" val="39083503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544355"/>
            <a:ext cx="10818906" cy="1146333"/>
          </a:xfrm>
        </p:spPr>
        <p:txBody>
          <a:bodyPr/>
          <a:lstStyle/>
          <a:p>
            <a:r>
              <a:rPr lang="it-IT" dirty="0" err="1">
                <a:latin typeface="Roboto Black" panose="02000000000000000000" pitchFamily="2" charset="0"/>
                <a:ea typeface="Roboto Black" panose="02000000000000000000" pitchFamily="2" charset="0"/>
              </a:rPr>
              <a:t>Conclusions</a:t>
            </a:r>
            <a:endParaRPr lang="it-IT" dirty="0">
              <a:latin typeface="Roboto Black" panose="02000000000000000000" pitchFamily="2" charset="0"/>
              <a:ea typeface="Roboto Black" panose="02000000000000000000" pitchFamily="2" charset="0"/>
            </a:endParaRP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197293382"/>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llaDiTesto 3">
            <a:extLst>
              <a:ext uri="{FF2B5EF4-FFF2-40B4-BE49-F238E27FC236}">
                <a16:creationId xmlns:a16="http://schemas.microsoft.com/office/drawing/2014/main" id="{D0716806-D703-51F8-0527-79B3F9B7425C}"/>
              </a:ext>
            </a:extLst>
          </p:cNvPr>
          <p:cNvSpPr txBox="1"/>
          <p:nvPr/>
        </p:nvSpPr>
        <p:spPr>
          <a:xfrm>
            <a:off x="534893" y="1720839"/>
            <a:ext cx="10818905" cy="3788858"/>
          </a:xfrm>
          <a:prstGeom prst="rect">
            <a:avLst/>
          </a:prstGeom>
          <a:noFill/>
        </p:spPr>
        <p:txBody>
          <a:bodyPr wrap="square">
            <a:spAutoFit/>
          </a:bodyPr>
          <a:lstStyle/>
          <a:p>
            <a:pPr marL="285750" indent="-285750" algn="l">
              <a:lnSpc>
                <a:spcPct val="150000"/>
              </a:lnSpc>
              <a:buFont typeface="Arial" panose="020B0604020202020204" pitchFamily="34" charset="0"/>
              <a:buChar char="•"/>
            </a:pPr>
            <a:r>
              <a:rPr lang="fr-FR" b="0" i="0" dirty="0">
                <a:solidFill>
                  <a:schemeClr val="tx1">
                    <a:lumMod val="95000"/>
                    <a:lumOff val="5000"/>
                  </a:schemeClr>
                </a:solidFill>
                <a:effectLst/>
                <a:latin typeface="Söhne"/>
              </a:rPr>
              <a:t>Cette étude démontre le potentiel d'automatisation dans la détection des SSI, offrant une approche plus efficace et rentable comparée aux méthodes manuelles actuelles.</a:t>
            </a:r>
          </a:p>
          <a:p>
            <a:pPr marL="285750" indent="-285750" algn="l">
              <a:lnSpc>
                <a:spcPct val="150000"/>
              </a:lnSpc>
              <a:buFont typeface="Arial" panose="020B0604020202020204" pitchFamily="34" charset="0"/>
              <a:buChar char="•"/>
            </a:pPr>
            <a:endParaRPr lang="fr-FR" b="0" i="0" dirty="0">
              <a:solidFill>
                <a:schemeClr val="tx1">
                  <a:lumMod val="95000"/>
                  <a:lumOff val="5000"/>
                </a:schemeClr>
              </a:solidFill>
              <a:effectLst/>
              <a:latin typeface="Söhne"/>
            </a:endParaRPr>
          </a:p>
          <a:p>
            <a:pPr marL="285750" indent="-285750" algn="l">
              <a:lnSpc>
                <a:spcPct val="150000"/>
              </a:lnSpc>
              <a:buFont typeface="Arial" panose="020B0604020202020204" pitchFamily="34" charset="0"/>
              <a:buChar char="•"/>
            </a:pPr>
            <a:r>
              <a:rPr lang="fr-FR" b="0" i="0" dirty="0">
                <a:solidFill>
                  <a:schemeClr val="tx1">
                    <a:lumMod val="95000"/>
                    <a:lumOff val="5000"/>
                  </a:schemeClr>
                </a:solidFill>
                <a:effectLst/>
                <a:latin typeface="Söhne"/>
              </a:rPr>
              <a:t>Bonne sensibilité, excellente spécificité </a:t>
            </a:r>
            <a:r>
              <a:rPr lang="fr-FR" b="0" i="0" dirty="0">
                <a:solidFill>
                  <a:schemeClr val="tx1">
                    <a:lumMod val="95000"/>
                    <a:lumOff val="5000"/>
                  </a:schemeClr>
                </a:solidFill>
                <a:effectLst/>
                <a:latin typeface="Söhne"/>
                <a:sym typeface="Wingdings" panose="05000000000000000000" pitchFamily="2" charset="2"/>
              </a:rPr>
              <a:t></a:t>
            </a:r>
            <a:r>
              <a:rPr lang="fr-FR" b="0" i="0" dirty="0">
                <a:solidFill>
                  <a:schemeClr val="tx1">
                    <a:lumMod val="95000"/>
                    <a:lumOff val="5000"/>
                  </a:schemeClr>
                </a:solidFill>
                <a:effectLst/>
                <a:latin typeface="Söhne"/>
              </a:rPr>
              <a:t> appui fiable pour le suivi des SSI</a:t>
            </a:r>
          </a:p>
          <a:p>
            <a:pPr marL="285750" indent="-285750" algn="l">
              <a:lnSpc>
                <a:spcPct val="150000"/>
              </a:lnSpc>
              <a:buFont typeface="Arial" panose="020B0604020202020204" pitchFamily="34" charset="0"/>
              <a:buChar char="•"/>
            </a:pPr>
            <a:endParaRPr lang="fr-FR" b="0" i="0" dirty="0">
              <a:solidFill>
                <a:schemeClr val="tx1">
                  <a:lumMod val="95000"/>
                  <a:lumOff val="5000"/>
                </a:schemeClr>
              </a:solidFill>
              <a:effectLst/>
              <a:latin typeface="Söhne"/>
            </a:endParaRPr>
          </a:p>
          <a:p>
            <a:pPr marL="285750" indent="-285750" algn="l">
              <a:lnSpc>
                <a:spcPct val="150000"/>
              </a:lnSpc>
              <a:buFont typeface="Arial" panose="020B0604020202020204" pitchFamily="34" charset="0"/>
              <a:buChar char="•"/>
            </a:pPr>
            <a:r>
              <a:rPr lang="fr-FR" b="1" i="0" dirty="0">
                <a:solidFill>
                  <a:schemeClr val="tx1">
                    <a:lumMod val="95000"/>
                    <a:lumOff val="5000"/>
                  </a:schemeClr>
                </a:solidFill>
                <a:effectLst/>
                <a:latin typeface="Söhne"/>
              </a:rPr>
              <a:t>↑</a:t>
            </a:r>
            <a:r>
              <a:rPr lang="fr-FR" b="0" i="0" dirty="0">
                <a:solidFill>
                  <a:schemeClr val="tx1">
                    <a:lumMod val="95000"/>
                    <a:lumOff val="5000"/>
                  </a:schemeClr>
                </a:solidFill>
                <a:effectLst/>
                <a:latin typeface="Söhne"/>
              </a:rPr>
              <a:t>efficience 	</a:t>
            </a:r>
            <a:r>
              <a:rPr lang="fr-FR" b="0" i="0" dirty="0">
                <a:solidFill>
                  <a:schemeClr val="tx1">
                    <a:lumMod val="95000"/>
                    <a:lumOff val="5000"/>
                  </a:schemeClr>
                </a:solidFill>
                <a:effectLst/>
                <a:latin typeface="Söhne"/>
                <a:sym typeface="Wingdings" panose="05000000000000000000" pitchFamily="2" charset="2"/>
              </a:rPr>
              <a:t>	</a:t>
            </a:r>
            <a:r>
              <a:rPr lang="fr-FR" b="0" i="0" dirty="0">
                <a:solidFill>
                  <a:schemeClr val="tx1">
                    <a:lumMod val="95000"/>
                    <a:lumOff val="5000"/>
                  </a:schemeClr>
                </a:solidFill>
                <a:effectLst/>
                <a:latin typeface="Söhne"/>
              </a:rPr>
              <a:t>meilleure allocation des </a:t>
            </a:r>
            <a:r>
              <a:rPr lang="fr-FR" dirty="0">
                <a:solidFill>
                  <a:schemeClr val="tx1">
                    <a:lumMod val="95000"/>
                    <a:lumOff val="5000"/>
                  </a:schemeClr>
                </a:solidFill>
                <a:latin typeface="Söhne"/>
              </a:rPr>
              <a:t>ressources humaines</a:t>
            </a:r>
            <a:r>
              <a:rPr lang="fr-FR" b="0" i="0" dirty="0">
                <a:solidFill>
                  <a:schemeClr val="tx1">
                    <a:lumMod val="95000"/>
                    <a:lumOff val="5000"/>
                  </a:schemeClr>
                </a:solidFill>
                <a:effectLst/>
                <a:latin typeface="Söhne"/>
              </a:rPr>
              <a:t> et </a:t>
            </a:r>
            <a:r>
              <a:rPr lang="fr-FR" b="1" i="0" dirty="0">
                <a:solidFill>
                  <a:schemeClr val="tx1">
                    <a:lumMod val="95000"/>
                    <a:lumOff val="5000"/>
                  </a:schemeClr>
                </a:solidFill>
                <a:effectLst/>
                <a:latin typeface="Söhne"/>
              </a:rPr>
              <a:t>↑</a:t>
            </a:r>
            <a:r>
              <a:rPr lang="fr-FR" b="0" i="0" dirty="0">
                <a:solidFill>
                  <a:schemeClr val="tx1">
                    <a:lumMod val="95000"/>
                    <a:lumOff val="5000"/>
                  </a:schemeClr>
                </a:solidFill>
                <a:effectLst/>
                <a:latin typeface="Söhne"/>
              </a:rPr>
              <a:t>qualité des soins.</a:t>
            </a:r>
          </a:p>
          <a:p>
            <a:pPr marL="285750" indent="-285750" algn="l">
              <a:lnSpc>
                <a:spcPct val="150000"/>
              </a:lnSpc>
              <a:buFont typeface="Arial" panose="020B0604020202020204" pitchFamily="34" charset="0"/>
              <a:buChar char="•"/>
            </a:pPr>
            <a:endParaRPr lang="fr-FR" b="0" i="0" dirty="0">
              <a:solidFill>
                <a:schemeClr val="tx1">
                  <a:lumMod val="95000"/>
                  <a:lumOff val="5000"/>
                </a:schemeClr>
              </a:solidFill>
              <a:effectLst/>
              <a:latin typeface="Söhne"/>
            </a:endParaRPr>
          </a:p>
          <a:p>
            <a:pPr marL="285750" indent="-285750" algn="l">
              <a:lnSpc>
                <a:spcPct val="150000"/>
              </a:lnSpc>
              <a:buFont typeface="Arial" panose="020B0604020202020204" pitchFamily="34" charset="0"/>
              <a:buChar char="•"/>
            </a:pPr>
            <a:r>
              <a:rPr lang="fr-FR" b="0" i="0" dirty="0">
                <a:solidFill>
                  <a:schemeClr val="tx1">
                    <a:lumMod val="95000"/>
                    <a:lumOff val="5000"/>
                  </a:schemeClr>
                </a:solidFill>
                <a:effectLst/>
                <a:latin typeface="Söhne"/>
              </a:rPr>
              <a:t>Des travaux futurs sont nécessaires pour affiner l'algorithme et pour explorer son applicabilité à d'autres domaines chirurgicaux.</a:t>
            </a:r>
          </a:p>
        </p:txBody>
      </p:sp>
      <p:sp>
        <p:nvSpPr>
          <p:cNvPr id="3" name="Freccia a destra 2">
            <a:extLst>
              <a:ext uri="{FF2B5EF4-FFF2-40B4-BE49-F238E27FC236}">
                <a16:creationId xmlns:a16="http://schemas.microsoft.com/office/drawing/2014/main" id="{C32AB64D-61B8-EBBE-AEC7-5D5133169B14}"/>
              </a:ext>
            </a:extLst>
          </p:cNvPr>
          <p:cNvSpPr/>
          <p:nvPr/>
        </p:nvSpPr>
        <p:spPr>
          <a:xfrm>
            <a:off x="2318017" y="3959784"/>
            <a:ext cx="770965" cy="21515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11722032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201E6B-2804-4DE8-65DF-C1C71A384484}"/>
              </a:ext>
            </a:extLst>
          </p:cNvPr>
          <p:cNvSpPr>
            <a:spLocks noGrp="1"/>
          </p:cNvSpPr>
          <p:nvPr>
            <p:ph type="title"/>
          </p:nvPr>
        </p:nvSpPr>
        <p:spPr>
          <a:xfrm>
            <a:off x="838199" y="0"/>
            <a:ext cx="10515600" cy="1325563"/>
          </a:xfrm>
        </p:spPr>
        <p:txBody>
          <a:bodyPr/>
          <a:lstStyle/>
          <a:p>
            <a:pPr algn="ctr"/>
            <a:r>
              <a:rPr lang="it-IT" dirty="0">
                <a:latin typeface="Roboto Medium" panose="02000000000000000000" pitchFamily="2" charset="0"/>
                <a:ea typeface="Roboto Medium" panose="02000000000000000000" pitchFamily="2" charset="0"/>
              </a:rPr>
              <a:t>Grazie</a:t>
            </a:r>
            <a:r>
              <a:rPr lang="it-IT" dirty="0"/>
              <a:t> </a:t>
            </a:r>
            <a:r>
              <a:rPr lang="it-IT" dirty="0">
                <a:latin typeface="Roboto Medium" panose="02000000000000000000" pitchFamily="2" charset="0"/>
                <a:ea typeface="Roboto Medium" panose="02000000000000000000" pitchFamily="2" charset="0"/>
              </a:rPr>
              <a:t>per</a:t>
            </a:r>
            <a:r>
              <a:rPr lang="it-IT" dirty="0"/>
              <a:t> </a:t>
            </a:r>
            <a:r>
              <a:rPr lang="it-IT" dirty="0">
                <a:latin typeface="Roboto Medium" panose="02000000000000000000" pitchFamily="2" charset="0"/>
                <a:ea typeface="Roboto Medium" panose="02000000000000000000" pitchFamily="2" charset="0"/>
              </a:rPr>
              <a:t>l’attenzione</a:t>
            </a:r>
          </a:p>
        </p:txBody>
      </p:sp>
      <p:pic>
        <p:nvPicPr>
          <p:cNvPr id="2050" name="Picture 2" descr="Un supercomputer malvagio, adornato come un hippie">
            <a:extLst>
              <a:ext uri="{FF2B5EF4-FFF2-40B4-BE49-F238E27FC236}">
                <a16:creationId xmlns:a16="http://schemas.microsoft.com/office/drawing/2014/main" id="{1F75C9C7-BEE7-F32F-69D2-2B75FE0F90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4229" y="1134459"/>
            <a:ext cx="5723541" cy="57235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8446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723180"/>
            <a:ext cx="10818906" cy="1146333"/>
          </a:xfrm>
        </p:spPr>
        <p:txBody>
          <a:bodyPr/>
          <a:lstStyle/>
          <a:p>
            <a:r>
              <a:rPr lang="it-IT" dirty="0" err="1">
                <a:latin typeface="Roboto Black" panose="02000000000000000000" pitchFamily="2" charset="0"/>
                <a:ea typeface="Roboto Black" panose="02000000000000000000" pitchFamily="2" charset="0"/>
              </a:rPr>
              <a:t>Infections</a:t>
            </a:r>
            <a:r>
              <a:rPr lang="it-IT" dirty="0">
                <a:latin typeface="Roboto Black" panose="02000000000000000000" pitchFamily="2" charset="0"/>
                <a:ea typeface="Roboto Black" panose="02000000000000000000" pitchFamily="2" charset="0"/>
              </a:rPr>
              <a:t> </a:t>
            </a:r>
            <a:r>
              <a:rPr lang="it-IT" dirty="0" err="1">
                <a:latin typeface="Roboto Black" panose="02000000000000000000" pitchFamily="2" charset="0"/>
                <a:ea typeface="Roboto Black" panose="02000000000000000000" pitchFamily="2" charset="0"/>
              </a:rPr>
              <a:t>du</a:t>
            </a:r>
            <a:r>
              <a:rPr lang="it-IT" dirty="0">
                <a:latin typeface="Roboto Black" panose="02000000000000000000" pitchFamily="2" charset="0"/>
                <a:ea typeface="Roboto Black" panose="02000000000000000000" pitchFamily="2" charset="0"/>
              </a:rPr>
              <a:t> Site </a:t>
            </a:r>
            <a:r>
              <a:rPr lang="it-IT" dirty="0" err="1">
                <a:latin typeface="Roboto Black" panose="02000000000000000000" pitchFamily="2" charset="0"/>
                <a:ea typeface="Roboto Black" panose="02000000000000000000" pitchFamily="2" charset="0"/>
              </a:rPr>
              <a:t>Operatoire</a:t>
            </a:r>
            <a:r>
              <a:rPr lang="it-IT" dirty="0">
                <a:latin typeface="Roboto Black" panose="02000000000000000000" pitchFamily="2" charset="0"/>
                <a:ea typeface="Roboto Black" panose="02000000000000000000" pitchFamily="2" charset="0"/>
              </a:rPr>
              <a:t> (ISO)</a:t>
            </a: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2422051643"/>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asellaDiTesto 4">
            <a:extLst>
              <a:ext uri="{FF2B5EF4-FFF2-40B4-BE49-F238E27FC236}">
                <a16:creationId xmlns:a16="http://schemas.microsoft.com/office/drawing/2014/main" id="{4BE91337-6FFE-8C18-4319-8FBDB4340279}"/>
              </a:ext>
            </a:extLst>
          </p:cNvPr>
          <p:cNvSpPr txBox="1"/>
          <p:nvPr/>
        </p:nvSpPr>
        <p:spPr>
          <a:xfrm>
            <a:off x="534894" y="2048339"/>
            <a:ext cx="10818906" cy="4201150"/>
          </a:xfrm>
          <a:prstGeom prst="rect">
            <a:avLst/>
          </a:prstGeom>
          <a:noFill/>
        </p:spPr>
        <p:txBody>
          <a:bodyPr wrap="square">
            <a:spAutoFit/>
          </a:bodyPr>
          <a:lstStyle/>
          <a:p>
            <a:pPr>
              <a:lnSpc>
                <a:spcPct val="150000"/>
              </a:lnSpc>
            </a:pPr>
            <a:r>
              <a:rPr lang="fr-FR" i="1" dirty="0">
                <a:latin typeface="Roboto" panose="02000000000000000000" pitchFamily="2" charset="0"/>
                <a:ea typeface="Roboto" panose="02000000000000000000" pitchFamily="2" charset="0"/>
              </a:rPr>
              <a:t>« </a:t>
            </a:r>
            <a:r>
              <a:rPr lang="fr-FR" sz="1800" b="1" i="1" dirty="0">
                <a:effectLst/>
                <a:latin typeface="Roboto" panose="02000000000000000000" pitchFamily="2" charset="0"/>
                <a:ea typeface="Roboto" panose="02000000000000000000" pitchFamily="2" charset="0"/>
              </a:rPr>
              <a:t>infection</a:t>
            </a:r>
            <a:r>
              <a:rPr lang="fr-FR" sz="1800" b="0" i="1" dirty="0">
                <a:effectLst/>
                <a:latin typeface="Roboto" panose="02000000000000000000" pitchFamily="2" charset="0"/>
                <a:ea typeface="Roboto" panose="02000000000000000000" pitchFamily="2" charset="0"/>
              </a:rPr>
              <a:t> au niveau de l'incision chirurgicale </a:t>
            </a:r>
            <a:r>
              <a:rPr lang="fr-FR" sz="1800" b="1" i="1" dirty="0">
                <a:effectLst/>
                <a:latin typeface="Roboto" panose="02000000000000000000" pitchFamily="2" charset="0"/>
                <a:ea typeface="Roboto" panose="02000000000000000000" pitchFamily="2" charset="0"/>
              </a:rPr>
              <a:t>dans les 30 jours </a:t>
            </a:r>
            <a:r>
              <a:rPr lang="fr-FR" sz="1800" b="0" i="1" dirty="0">
                <a:effectLst/>
                <a:latin typeface="Roboto" panose="02000000000000000000" pitchFamily="2" charset="0"/>
                <a:ea typeface="Roboto" panose="02000000000000000000" pitchFamily="2" charset="0"/>
              </a:rPr>
              <a:t>suivant l'opération, ou </a:t>
            </a:r>
            <a:r>
              <a:rPr lang="fr-FR" sz="1800" b="1" i="1" dirty="0">
                <a:effectLst/>
                <a:latin typeface="Roboto" panose="02000000000000000000" pitchFamily="2" charset="0"/>
                <a:ea typeface="Roboto" panose="02000000000000000000" pitchFamily="2" charset="0"/>
              </a:rPr>
              <a:t>dans l'année si un implant est en place </a:t>
            </a:r>
            <a:r>
              <a:rPr lang="fr-FR" sz="1800" b="0" i="1" dirty="0">
                <a:effectLst/>
                <a:latin typeface="Roboto" panose="02000000000000000000" pitchFamily="2" charset="0"/>
                <a:ea typeface="Roboto" panose="02000000000000000000" pitchFamily="2" charset="0"/>
              </a:rPr>
              <a:t>»</a:t>
            </a:r>
          </a:p>
          <a:p>
            <a:pPr algn="l">
              <a:lnSpc>
                <a:spcPct val="150000"/>
              </a:lnSpc>
            </a:pPr>
            <a:endParaRPr lang="fr-FR" b="1" dirty="0">
              <a:latin typeface="Roboto" panose="02000000000000000000" pitchFamily="2" charset="0"/>
              <a:ea typeface="Roboto" panose="02000000000000000000" pitchFamily="2" charset="0"/>
            </a:endParaRPr>
          </a:p>
          <a:p>
            <a:pPr algn="l">
              <a:lnSpc>
                <a:spcPct val="150000"/>
              </a:lnSpc>
            </a:pPr>
            <a:r>
              <a:rPr lang="fr-FR" b="1" dirty="0">
                <a:latin typeface="Roboto" panose="02000000000000000000" pitchFamily="2" charset="0"/>
                <a:ea typeface="Roboto" panose="02000000000000000000" pitchFamily="2" charset="0"/>
              </a:rPr>
              <a:t>Volume:</a:t>
            </a:r>
            <a:r>
              <a:rPr lang="fr-FR" dirty="0">
                <a:latin typeface="Roboto" panose="02000000000000000000" pitchFamily="2" charset="0"/>
                <a:ea typeface="Roboto" panose="02000000000000000000" pitchFamily="2" charset="0"/>
              </a:rPr>
              <a:t>			2</a:t>
            </a:r>
            <a:r>
              <a:rPr lang="fr-FR" baseline="30000" dirty="0">
                <a:latin typeface="Roboto" panose="02000000000000000000" pitchFamily="2" charset="0"/>
                <a:ea typeface="Roboto" panose="02000000000000000000" pitchFamily="2" charset="0"/>
              </a:rPr>
              <a:t>ème</a:t>
            </a:r>
            <a:r>
              <a:rPr lang="fr-FR" dirty="0">
                <a:latin typeface="Roboto" panose="02000000000000000000" pitchFamily="2" charset="0"/>
                <a:ea typeface="Roboto" panose="02000000000000000000" pitchFamily="2" charset="0"/>
              </a:rPr>
              <a:t> </a:t>
            </a:r>
            <a:r>
              <a:rPr lang="fr-FR" b="0" i="0" dirty="0">
                <a:effectLst/>
                <a:latin typeface="Roboto" panose="02000000000000000000" pitchFamily="2" charset="0"/>
                <a:ea typeface="Roboto" panose="02000000000000000000" pitchFamily="2" charset="0"/>
              </a:rPr>
              <a:t>cause d’infections nosocomiales</a:t>
            </a:r>
            <a:endParaRPr lang="fr-FR" dirty="0">
              <a:latin typeface="Roboto" panose="02000000000000000000" pitchFamily="2" charset="0"/>
              <a:ea typeface="Roboto" panose="02000000000000000000" pitchFamily="2" charset="0"/>
            </a:endParaRPr>
          </a:p>
          <a:p>
            <a:pPr algn="l">
              <a:lnSpc>
                <a:spcPct val="150000"/>
              </a:lnSpc>
            </a:pPr>
            <a:endParaRPr lang="fr-FR" b="0" i="0" dirty="0">
              <a:effectLst/>
              <a:latin typeface="Roboto" panose="02000000000000000000" pitchFamily="2" charset="0"/>
              <a:ea typeface="Roboto" panose="02000000000000000000" pitchFamily="2" charset="0"/>
            </a:endParaRPr>
          </a:p>
          <a:p>
            <a:pPr algn="l">
              <a:lnSpc>
                <a:spcPct val="150000"/>
              </a:lnSpc>
            </a:pPr>
            <a:r>
              <a:rPr lang="fr-FR" b="1" i="0" dirty="0">
                <a:effectLst/>
                <a:latin typeface="Roboto" panose="02000000000000000000" pitchFamily="2" charset="0"/>
                <a:ea typeface="Roboto" panose="02000000000000000000" pitchFamily="2" charset="0"/>
              </a:rPr>
              <a:t>Incidence</a:t>
            </a:r>
            <a:r>
              <a:rPr lang="fr-FR" b="0" i="0" dirty="0">
                <a:effectLst/>
                <a:latin typeface="Roboto" panose="02000000000000000000" pitchFamily="2" charset="0"/>
                <a:ea typeface="Roboto" panose="02000000000000000000" pitchFamily="2" charset="0"/>
              </a:rPr>
              <a:t> : </a:t>
            </a:r>
            <a:r>
              <a:rPr lang="fr-FR" dirty="0">
                <a:latin typeface="Roboto" panose="02000000000000000000" pitchFamily="2" charset="0"/>
                <a:ea typeface="Roboto" panose="02000000000000000000" pitchFamily="2" charset="0"/>
              </a:rPr>
              <a:t>	</a:t>
            </a:r>
            <a:r>
              <a:rPr lang="fr-FR" b="0" i="0" dirty="0">
                <a:effectLst/>
                <a:latin typeface="Roboto" panose="02000000000000000000" pitchFamily="2" charset="0"/>
                <a:ea typeface="Roboto" panose="02000000000000000000" pitchFamily="2" charset="0"/>
              </a:rPr>
              <a:t>	2% à 5% 	    </a:t>
            </a:r>
            <a:r>
              <a:rPr lang="fr-FR" dirty="0">
                <a:latin typeface="Roboto" panose="02000000000000000000" pitchFamily="2" charset="0"/>
                <a:ea typeface="Roboto" panose="02000000000000000000" pitchFamily="2" charset="0"/>
              </a:rPr>
              <a:t>(</a:t>
            </a:r>
            <a:r>
              <a:rPr lang="fr-FR" b="0" i="0" dirty="0">
                <a:effectLst/>
                <a:latin typeface="Roboto" panose="02000000000000000000" pitchFamily="2" charset="0"/>
                <a:ea typeface="Roboto" panose="02000000000000000000" pitchFamily="2" charset="0"/>
              </a:rPr>
              <a:t>+ si procédure</a:t>
            </a:r>
            <a:r>
              <a:rPr lang="fr-FR" dirty="0">
                <a:latin typeface="Roboto" panose="02000000000000000000" pitchFamily="2" charset="0"/>
                <a:ea typeface="Roboto" panose="02000000000000000000" pitchFamily="2" charset="0"/>
              </a:rPr>
              <a:t> </a:t>
            </a:r>
            <a:r>
              <a:rPr lang="fr-FR" b="0" i="0" dirty="0">
                <a:effectLst/>
                <a:latin typeface="Roboto" panose="02000000000000000000" pitchFamily="2" charset="0"/>
                <a:ea typeface="Roboto" panose="02000000000000000000" pitchFamily="2" charset="0"/>
              </a:rPr>
              <a:t>complexe)</a:t>
            </a:r>
          </a:p>
          <a:p>
            <a:pPr algn="l">
              <a:lnSpc>
                <a:spcPct val="150000"/>
              </a:lnSpc>
            </a:pPr>
            <a:endParaRPr lang="fr-FR" b="0" i="0" dirty="0">
              <a:effectLst/>
              <a:latin typeface="Roboto" panose="02000000000000000000" pitchFamily="2" charset="0"/>
              <a:ea typeface="Roboto" panose="02000000000000000000" pitchFamily="2" charset="0"/>
            </a:endParaRPr>
          </a:p>
          <a:p>
            <a:pPr algn="l">
              <a:lnSpc>
                <a:spcPct val="150000"/>
              </a:lnSpc>
            </a:pPr>
            <a:r>
              <a:rPr lang="fr-FR" b="1" dirty="0">
                <a:latin typeface="Roboto" panose="02000000000000000000" pitchFamily="2" charset="0"/>
                <a:ea typeface="Roboto" panose="02000000000000000000" pitchFamily="2" charset="0"/>
              </a:rPr>
              <a:t>Morbidité et $: 	</a:t>
            </a:r>
            <a:r>
              <a:rPr lang="fr-FR" dirty="0">
                <a:latin typeface="Roboto" panose="02000000000000000000" pitchFamily="2" charset="0"/>
                <a:ea typeface="Roboto" panose="02000000000000000000" pitchFamily="2" charset="0"/>
              </a:rPr>
              <a:t>	</a:t>
            </a:r>
            <a:r>
              <a:rPr lang="fr-FR" b="0" i="0" dirty="0">
                <a:effectLst/>
                <a:latin typeface="Roboto" panose="02000000000000000000" pitchFamily="2" charset="0"/>
                <a:ea typeface="Roboto" panose="02000000000000000000" pitchFamily="2" charset="0"/>
              </a:rPr>
              <a:t>7 à 11J d'hospitalisation supplémentaires</a:t>
            </a:r>
            <a:r>
              <a:rPr lang="fr-FR" dirty="0">
                <a:latin typeface="Roboto" panose="02000000000000000000" pitchFamily="2" charset="0"/>
                <a:ea typeface="Roboto" panose="02000000000000000000" pitchFamily="2" charset="0"/>
              </a:rPr>
              <a:t> </a:t>
            </a:r>
            <a:endParaRPr lang="fr-FR" b="0" i="0" dirty="0">
              <a:effectLst/>
              <a:latin typeface="Roboto" panose="02000000000000000000" pitchFamily="2" charset="0"/>
              <a:ea typeface="Roboto" panose="02000000000000000000" pitchFamily="2" charset="0"/>
            </a:endParaRPr>
          </a:p>
          <a:p>
            <a:pPr algn="l">
              <a:lnSpc>
                <a:spcPct val="150000"/>
              </a:lnSpc>
            </a:pPr>
            <a:endParaRPr lang="fr-FR" b="0" i="0" dirty="0">
              <a:effectLst/>
              <a:latin typeface="Roboto" panose="02000000000000000000" pitchFamily="2" charset="0"/>
              <a:ea typeface="Roboto" panose="02000000000000000000" pitchFamily="2" charset="0"/>
            </a:endParaRPr>
          </a:p>
          <a:p>
            <a:pPr algn="l">
              <a:lnSpc>
                <a:spcPct val="150000"/>
              </a:lnSpc>
            </a:pPr>
            <a:r>
              <a:rPr lang="fr-FR" b="1" i="0" dirty="0">
                <a:effectLst/>
                <a:latin typeface="Roboto" panose="02000000000000000000" pitchFamily="2" charset="0"/>
                <a:ea typeface="Roboto" panose="02000000000000000000" pitchFamily="2" charset="0"/>
              </a:rPr>
              <a:t>Mortalité</a:t>
            </a:r>
            <a:r>
              <a:rPr lang="fr-FR" b="0" i="0" dirty="0">
                <a:effectLst/>
                <a:latin typeface="Roboto" panose="02000000000000000000" pitchFamily="2" charset="0"/>
                <a:ea typeface="Roboto" panose="02000000000000000000" pitchFamily="2" charset="0"/>
              </a:rPr>
              <a:t>: 		</a:t>
            </a:r>
            <a:r>
              <a:rPr lang="fr-FR" b="1" i="0" dirty="0">
                <a:effectLst/>
                <a:latin typeface="Roboto" panose="02000000000000000000" pitchFamily="2" charset="0"/>
                <a:ea typeface="Roboto" panose="02000000000000000000" pitchFamily="2" charset="0"/>
              </a:rPr>
              <a:t>OR</a:t>
            </a:r>
            <a:r>
              <a:rPr lang="fr-FR" b="0" i="0" dirty="0">
                <a:effectLst/>
                <a:latin typeface="Roboto" panose="02000000000000000000" pitchFamily="2" charset="0"/>
                <a:ea typeface="Roboto" panose="02000000000000000000" pitchFamily="2" charset="0"/>
              </a:rPr>
              <a:t>:  2 à 11	si décès</a:t>
            </a:r>
            <a:r>
              <a:rPr lang="fr-FR" dirty="0">
                <a:latin typeface="Roboto" panose="02000000000000000000" pitchFamily="2" charset="0"/>
                <a:ea typeface="Roboto" panose="02000000000000000000" pitchFamily="2" charset="0"/>
              </a:rPr>
              <a:t>, responsabilité ISO dans </a:t>
            </a:r>
            <a:r>
              <a:rPr lang="fr-FR" b="0" i="0" dirty="0">
                <a:effectLst/>
                <a:latin typeface="Roboto" panose="02000000000000000000" pitchFamily="2" charset="0"/>
                <a:ea typeface="Roboto" panose="02000000000000000000" pitchFamily="2" charset="0"/>
              </a:rPr>
              <a:t>77 % des cas</a:t>
            </a:r>
          </a:p>
        </p:txBody>
      </p:sp>
    </p:spTree>
    <p:extLst>
      <p:ext uri="{BB962C8B-B14F-4D97-AF65-F5344CB8AC3E}">
        <p14:creationId xmlns:p14="http://schemas.microsoft.com/office/powerpoint/2010/main" val="6955514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723180"/>
            <a:ext cx="10818906" cy="1146333"/>
          </a:xfrm>
        </p:spPr>
        <p:txBody>
          <a:bodyPr>
            <a:normAutofit/>
          </a:bodyPr>
          <a:lstStyle/>
          <a:p>
            <a:r>
              <a:rPr lang="fr-BE" dirty="0">
                <a:latin typeface="Roboto Black" panose="02000000000000000000" pitchFamily="2" charset="0"/>
                <a:ea typeface="Roboto Black" panose="02000000000000000000" pitchFamily="2" charset="0"/>
              </a:rPr>
              <a:t>Surveillance</a:t>
            </a:r>
            <a:r>
              <a:rPr lang="it-IT" dirty="0">
                <a:latin typeface="Roboto Black" panose="02000000000000000000" pitchFamily="2" charset="0"/>
                <a:ea typeface="Roboto Black" panose="02000000000000000000" pitchFamily="2" charset="0"/>
              </a:rPr>
              <a:t> ISO </a:t>
            </a:r>
            <a:r>
              <a:rPr lang="it-IT" dirty="0" err="1">
                <a:latin typeface="Roboto Black" panose="02000000000000000000" pitchFamily="2" charset="0"/>
                <a:ea typeface="Roboto Black" panose="02000000000000000000" pitchFamily="2" charset="0"/>
              </a:rPr>
              <a:t>du</a:t>
            </a:r>
            <a:r>
              <a:rPr lang="it-IT" dirty="0">
                <a:latin typeface="Roboto Black" panose="02000000000000000000" pitchFamily="2" charset="0"/>
                <a:ea typeface="Roboto Black" panose="02000000000000000000" pitchFamily="2" charset="0"/>
              </a:rPr>
              <a:t> </a:t>
            </a:r>
            <a:r>
              <a:rPr lang="it-IT" dirty="0" err="1">
                <a:latin typeface="Roboto Black" panose="02000000000000000000" pitchFamily="2" charset="0"/>
                <a:ea typeface="Roboto Black" panose="02000000000000000000" pitchFamily="2" charset="0"/>
              </a:rPr>
              <a:t>rachis</a:t>
            </a:r>
            <a:endParaRPr lang="it-IT" dirty="0">
              <a:latin typeface="Roboto Black" panose="02000000000000000000" pitchFamily="2" charset="0"/>
              <a:ea typeface="Roboto Black" panose="02000000000000000000" pitchFamily="2" charset="0"/>
            </a:endParaRPr>
          </a:p>
        </p:txBody>
      </p:sp>
      <p:graphicFrame>
        <p:nvGraphicFramePr>
          <p:cNvPr id="8" name="Diagramma 7">
            <a:extLst>
              <a:ext uri="{FF2B5EF4-FFF2-40B4-BE49-F238E27FC236}">
                <a16:creationId xmlns:a16="http://schemas.microsoft.com/office/drawing/2014/main" id="{4AE8220E-58BC-1CA8-C4D2-6F8919C7FAD0}"/>
              </a:ext>
            </a:extLst>
          </p:cNvPr>
          <p:cNvGraphicFramePr/>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CasellaDiTesto 4">
            <a:extLst>
              <a:ext uri="{FF2B5EF4-FFF2-40B4-BE49-F238E27FC236}">
                <a16:creationId xmlns:a16="http://schemas.microsoft.com/office/drawing/2014/main" id="{4BE91337-6FFE-8C18-4319-8FBDB4340279}"/>
              </a:ext>
            </a:extLst>
          </p:cNvPr>
          <p:cNvSpPr txBox="1"/>
          <p:nvPr/>
        </p:nvSpPr>
        <p:spPr>
          <a:xfrm>
            <a:off x="534894" y="2048338"/>
            <a:ext cx="10818906" cy="3370153"/>
          </a:xfrm>
          <a:prstGeom prst="rect">
            <a:avLst/>
          </a:prstGeom>
          <a:noFill/>
        </p:spPr>
        <p:txBody>
          <a:bodyPr wrap="square">
            <a:spAutoFit/>
          </a:bodyPr>
          <a:lstStyle/>
          <a:p>
            <a:pPr algn="l">
              <a:lnSpc>
                <a:spcPct val="150000"/>
              </a:lnSpc>
            </a:pPr>
            <a:r>
              <a:rPr lang="fr-FR" b="0" i="0" dirty="0">
                <a:effectLst/>
                <a:latin typeface="Roboto" panose="02000000000000000000" pitchFamily="2" charset="0"/>
                <a:ea typeface="Roboto" panose="02000000000000000000" pitchFamily="2" charset="0"/>
              </a:rPr>
              <a:t>Important </a:t>
            </a:r>
            <a:r>
              <a:rPr lang="fr-FR" b="1" i="0" dirty="0">
                <a:effectLst/>
                <a:latin typeface="Roboto" panose="02000000000000000000" pitchFamily="2" charset="0"/>
                <a:ea typeface="Roboto" panose="02000000000000000000" pitchFamily="2" charset="0"/>
              </a:rPr>
              <a:t>indicateur de la qualité des soins</a:t>
            </a:r>
          </a:p>
          <a:p>
            <a:pPr algn="l">
              <a:lnSpc>
                <a:spcPct val="150000"/>
              </a:lnSpc>
            </a:pPr>
            <a:endParaRPr lang="fr-FR" b="1" i="0" dirty="0">
              <a:effectLst/>
              <a:latin typeface="Roboto" panose="02000000000000000000" pitchFamily="2" charset="0"/>
              <a:ea typeface="Roboto" panose="02000000000000000000" pitchFamily="2" charset="0"/>
            </a:endParaRPr>
          </a:p>
          <a:p>
            <a:pPr algn="l">
              <a:lnSpc>
                <a:spcPct val="150000"/>
              </a:lnSpc>
            </a:pPr>
            <a:r>
              <a:rPr lang="fr-FR" b="1" i="0" dirty="0">
                <a:effectLst/>
                <a:latin typeface="Roboto" panose="02000000000000000000" pitchFamily="2" charset="0"/>
                <a:ea typeface="Roboto" panose="02000000000000000000" pitchFamily="2" charset="0"/>
              </a:rPr>
              <a:t>Feedback-</a:t>
            </a:r>
            <a:r>
              <a:rPr lang="fr-FR" b="1" i="0" dirty="0" err="1">
                <a:effectLst/>
                <a:latin typeface="Roboto" panose="02000000000000000000" pitchFamily="2" charset="0"/>
                <a:ea typeface="Roboto" panose="02000000000000000000" pitchFamily="2" charset="0"/>
              </a:rPr>
              <a:t>loop</a:t>
            </a:r>
            <a:r>
              <a:rPr lang="fr-FR" b="1" i="0" dirty="0">
                <a:effectLst/>
                <a:latin typeface="Roboto" panose="02000000000000000000" pitchFamily="2" charset="0"/>
                <a:ea typeface="Roboto" panose="02000000000000000000" pitchFamily="2" charset="0"/>
              </a:rPr>
              <a:t> </a:t>
            </a:r>
            <a:r>
              <a:rPr lang="fr-FR" i="0" dirty="0">
                <a:effectLst/>
                <a:latin typeface="Roboto" panose="02000000000000000000" pitchFamily="2" charset="0"/>
                <a:ea typeface="Roboto" panose="02000000000000000000" pitchFamily="2" charset="0"/>
              </a:rPr>
              <a:t> avec les chirurgiens</a:t>
            </a:r>
            <a:endParaRPr lang="fr-FR" b="1" i="0" dirty="0">
              <a:effectLst/>
              <a:latin typeface="Roboto" panose="02000000000000000000" pitchFamily="2" charset="0"/>
              <a:ea typeface="Roboto" panose="02000000000000000000" pitchFamily="2" charset="0"/>
            </a:endParaRPr>
          </a:p>
          <a:p>
            <a:pPr algn="l">
              <a:lnSpc>
                <a:spcPct val="150000"/>
              </a:lnSpc>
            </a:pPr>
            <a:endParaRPr lang="fr-FR" b="0" i="0" dirty="0">
              <a:effectLst/>
              <a:latin typeface="Roboto" panose="02000000000000000000" pitchFamily="2" charset="0"/>
              <a:ea typeface="Roboto" panose="02000000000000000000" pitchFamily="2" charset="0"/>
            </a:endParaRPr>
          </a:p>
          <a:p>
            <a:pPr algn="l">
              <a:lnSpc>
                <a:spcPct val="150000"/>
              </a:lnSpc>
            </a:pPr>
            <a:r>
              <a:rPr lang="fr-FR" b="1" dirty="0">
                <a:latin typeface="Roboto" panose="02000000000000000000" pitchFamily="2" charset="0"/>
                <a:ea typeface="Roboto" panose="02000000000000000000" pitchFamily="2" charset="0"/>
              </a:rPr>
              <a:t>Pratiques actuelles </a:t>
            </a:r>
            <a:r>
              <a:rPr lang="fr-FR" dirty="0">
                <a:latin typeface="Roboto" panose="02000000000000000000" pitchFamily="2" charset="0"/>
                <a:ea typeface="Roboto" panose="02000000000000000000" pitchFamily="2" charset="0"/>
              </a:rPr>
              <a:t>:</a:t>
            </a:r>
          </a:p>
          <a:p>
            <a:pPr marL="742950" lvl="1" indent="-285750">
              <a:lnSpc>
                <a:spcPct val="150000"/>
              </a:lnSpc>
              <a:buFont typeface="Arial" panose="020B0604020202020204" pitchFamily="34" charset="0"/>
              <a:buChar char="•"/>
            </a:pPr>
            <a:r>
              <a:rPr lang="fr-FR" dirty="0">
                <a:latin typeface="Roboto" panose="02000000000000000000" pitchFamily="2" charset="0"/>
                <a:ea typeface="Roboto" panose="02000000000000000000" pitchFamily="2" charset="0"/>
              </a:rPr>
              <a:t>1 infirmier</a:t>
            </a:r>
          </a:p>
          <a:p>
            <a:pPr marL="742950" lvl="1" indent="-285750">
              <a:lnSpc>
                <a:spcPct val="150000"/>
              </a:lnSpc>
              <a:buFont typeface="Arial" panose="020B0604020202020204" pitchFamily="34" charset="0"/>
              <a:buChar char="•"/>
            </a:pPr>
            <a:r>
              <a:rPr lang="fr-FR" dirty="0">
                <a:latin typeface="Roboto" panose="02000000000000000000" pitchFamily="2" charset="0"/>
                <a:ea typeface="Roboto" panose="02000000000000000000" pitchFamily="2" charset="0"/>
              </a:rPr>
              <a:t>4h/semaine</a:t>
            </a:r>
          </a:p>
          <a:p>
            <a:pPr marL="742950" lvl="1" indent="-285750">
              <a:lnSpc>
                <a:spcPct val="150000"/>
              </a:lnSpc>
              <a:buFont typeface="Arial" panose="020B0604020202020204" pitchFamily="34" charset="0"/>
              <a:buChar char="•"/>
            </a:pPr>
            <a:r>
              <a:rPr lang="fr-FR" dirty="0">
                <a:latin typeface="Roboto" panose="02000000000000000000" pitchFamily="2" charset="0"/>
                <a:ea typeface="Roboto" panose="02000000000000000000" pitchFamily="2" charset="0"/>
              </a:rPr>
              <a:t>Surveillance limité à certaines UM</a:t>
            </a:r>
          </a:p>
        </p:txBody>
      </p:sp>
    </p:spTree>
    <p:extLst>
      <p:ext uri="{BB962C8B-B14F-4D97-AF65-F5344CB8AC3E}">
        <p14:creationId xmlns:p14="http://schemas.microsoft.com/office/powerpoint/2010/main" val="3056348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749133"/>
            <a:ext cx="10818906" cy="1146333"/>
          </a:xfrm>
        </p:spPr>
        <p:txBody>
          <a:bodyPr>
            <a:normAutofit/>
          </a:bodyPr>
          <a:lstStyle/>
          <a:p>
            <a:r>
              <a:rPr lang="it-IT" b="1" i="0" dirty="0">
                <a:effectLst/>
                <a:latin typeface="Roboto Black" panose="02000000000000000000" pitchFamily="2" charset="0"/>
                <a:ea typeface="Roboto Black" panose="02000000000000000000" pitchFamily="2" charset="0"/>
              </a:rPr>
              <a:t>L’</a:t>
            </a:r>
            <a:r>
              <a:rPr lang="it-IT" b="1" i="0" dirty="0" err="1">
                <a:effectLst/>
                <a:latin typeface="Roboto Black" panose="02000000000000000000" pitchFamily="2" charset="0"/>
                <a:ea typeface="Roboto Black" panose="02000000000000000000" pitchFamily="2" charset="0"/>
              </a:rPr>
              <a:t>idée</a:t>
            </a:r>
            <a:endParaRPr lang="it-IT" dirty="0">
              <a:latin typeface="Roboto Black" panose="02000000000000000000" pitchFamily="2" charset="0"/>
              <a:ea typeface="Roboto Black" panose="02000000000000000000" pitchFamily="2" charset="0"/>
            </a:endParaRP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2310674663"/>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llaDiTesto 3">
            <a:extLst>
              <a:ext uri="{FF2B5EF4-FFF2-40B4-BE49-F238E27FC236}">
                <a16:creationId xmlns:a16="http://schemas.microsoft.com/office/drawing/2014/main" id="{AD5E8A4D-C89B-B500-23B1-B55ED94F6E50}"/>
              </a:ext>
            </a:extLst>
          </p:cNvPr>
          <p:cNvSpPr txBox="1"/>
          <p:nvPr/>
        </p:nvSpPr>
        <p:spPr>
          <a:xfrm>
            <a:off x="534894" y="2100244"/>
            <a:ext cx="10818906" cy="3492623"/>
          </a:xfrm>
          <a:prstGeom prst="rect">
            <a:avLst/>
          </a:prstGeom>
          <a:noFill/>
        </p:spPr>
        <p:txBody>
          <a:bodyPr wrap="square">
            <a:spAutoFit/>
          </a:bodyPr>
          <a:lstStyle/>
          <a:p>
            <a:pPr>
              <a:lnSpc>
                <a:spcPct val="200000"/>
              </a:lnSpc>
              <a:spcBef>
                <a:spcPts val="600"/>
              </a:spcBef>
            </a:pPr>
            <a:br>
              <a:rPr lang="fr-FR" b="1" i="0" dirty="0">
                <a:solidFill>
                  <a:schemeClr val="tx1">
                    <a:lumMod val="95000"/>
                    <a:lumOff val="5000"/>
                  </a:schemeClr>
                </a:solidFill>
                <a:effectLst/>
                <a:latin typeface="Söhne"/>
              </a:rPr>
            </a:br>
            <a:r>
              <a:rPr lang="fr-FR" dirty="0">
                <a:solidFill>
                  <a:schemeClr val="tx1">
                    <a:lumMod val="95000"/>
                    <a:lumOff val="5000"/>
                  </a:schemeClr>
                </a:solidFill>
                <a:latin typeface="Söhne"/>
              </a:rPr>
              <a:t>Semi-automatisation </a:t>
            </a:r>
            <a:r>
              <a:rPr lang="fr-FR" b="0" i="0" dirty="0">
                <a:solidFill>
                  <a:schemeClr val="tx1">
                    <a:lumMod val="95000"/>
                    <a:lumOff val="5000"/>
                  </a:schemeClr>
                </a:solidFill>
                <a:effectLst/>
                <a:latin typeface="Söhne"/>
              </a:rPr>
              <a:t>de la surveillance des ISO 	</a:t>
            </a:r>
            <a:r>
              <a:rPr lang="fr-FR" b="0" i="0" dirty="0">
                <a:solidFill>
                  <a:schemeClr val="tx1">
                    <a:lumMod val="95000"/>
                    <a:lumOff val="5000"/>
                  </a:schemeClr>
                </a:solidFill>
                <a:effectLst/>
                <a:latin typeface="Söhne"/>
                <a:sym typeface="Wingdings" panose="05000000000000000000" pitchFamily="2" charset="2"/>
              </a:rPr>
              <a:t></a:t>
            </a:r>
            <a:r>
              <a:rPr lang="fr-FR" b="0" i="0" dirty="0">
                <a:solidFill>
                  <a:schemeClr val="tx1">
                    <a:lumMod val="95000"/>
                    <a:lumOff val="5000"/>
                  </a:schemeClr>
                </a:solidFill>
                <a:effectLst/>
                <a:latin typeface="Söhne"/>
              </a:rPr>
              <a:t>    améliorer exhaustivité et efficience des pratiques actuelles</a:t>
            </a:r>
            <a:br>
              <a:rPr lang="fr-FR" b="0" i="0" dirty="0">
                <a:solidFill>
                  <a:schemeClr val="tx1">
                    <a:lumMod val="95000"/>
                    <a:lumOff val="5000"/>
                  </a:schemeClr>
                </a:solidFill>
                <a:effectLst/>
                <a:latin typeface="Söhne"/>
              </a:rPr>
            </a:br>
            <a:endParaRPr lang="fr-FR" b="0" i="0" dirty="0">
              <a:solidFill>
                <a:schemeClr val="tx1">
                  <a:lumMod val="95000"/>
                  <a:lumOff val="5000"/>
                </a:schemeClr>
              </a:solidFill>
              <a:effectLst/>
              <a:latin typeface="Söhne"/>
            </a:endParaRPr>
          </a:p>
          <a:p>
            <a:pPr marL="342900" indent="-342900" algn="l">
              <a:lnSpc>
                <a:spcPct val="200000"/>
              </a:lnSpc>
              <a:spcBef>
                <a:spcPts val="600"/>
              </a:spcBef>
              <a:buFont typeface="+mj-lt"/>
              <a:buAutoNum type="arabicPeriod"/>
            </a:pPr>
            <a:r>
              <a:rPr lang="fr-FR" b="0" i="0" dirty="0">
                <a:solidFill>
                  <a:schemeClr val="tx1">
                    <a:lumMod val="95000"/>
                    <a:lumOff val="5000"/>
                  </a:schemeClr>
                </a:solidFill>
                <a:effectLst/>
                <a:latin typeface="Söhne"/>
              </a:rPr>
              <a:t>Développer un algorithme pour identifier les ISO du rachis</a:t>
            </a:r>
          </a:p>
          <a:p>
            <a:pPr marL="342900" indent="-342900" algn="l">
              <a:lnSpc>
                <a:spcPct val="200000"/>
              </a:lnSpc>
              <a:spcBef>
                <a:spcPts val="600"/>
              </a:spcBef>
              <a:buFont typeface="+mj-lt"/>
              <a:buAutoNum type="arabicPeriod"/>
            </a:pPr>
            <a:r>
              <a:rPr lang="fr-FR" dirty="0" err="1">
                <a:solidFill>
                  <a:schemeClr val="tx1">
                    <a:lumMod val="95000"/>
                    <a:lumOff val="5000"/>
                  </a:schemeClr>
                </a:solidFill>
                <a:latin typeface="Söhne"/>
              </a:rPr>
              <a:t>EDSaN</a:t>
            </a:r>
            <a:r>
              <a:rPr lang="fr-FR" dirty="0">
                <a:solidFill>
                  <a:schemeClr val="tx1">
                    <a:lumMod val="95000"/>
                    <a:lumOff val="5000"/>
                  </a:schemeClr>
                </a:solidFill>
                <a:latin typeface="Söhne"/>
              </a:rPr>
              <a:t> Consult: accès à la </a:t>
            </a:r>
            <a:r>
              <a:rPr lang="fr-FR" b="0" i="0" dirty="0">
                <a:solidFill>
                  <a:schemeClr val="tx1">
                    <a:lumMod val="95000"/>
                    <a:lumOff val="5000"/>
                  </a:schemeClr>
                </a:solidFill>
                <a:effectLst/>
                <a:latin typeface="Söhne"/>
              </a:rPr>
              <a:t>cohorte de patients via une interface graphique optimisée pour parcourir rapidement un grand nombre de dossiers et classer les patients en inclus/exclus/autres</a:t>
            </a:r>
          </a:p>
        </p:txBody>
      </p:sp>
    </p:spTree>
    <p:extLst>
      <p:ext uri="{BB962C8B-B14F-4D97-AF65-F5344CB8AC3E}">
        <p14:creationId xmlns:p14="http://schemas.microsoft.com/office/powerpoint/2010/main" val="1441426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6431A38-5C97-945F-1DF8-C2C1DCF79600}"/>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0C5E2314-CAD9-0D69-3F6A-FA828889991C}"/>
              </a:ext>
            </a:extLst>
          </p:cNvPr>
          <p:cNvSpPr>
            <a:spLocks noGrp="1"/>
          </p:cNvSpPr>
          <p:nvPr>
            <p:ph idx="1"/>
          </p:nvPr>
        </p:nvSpPr>
        <p:spPr/>
        <p:txBody>
          <a:bodyPr/>
          <a:lstStyle/>
          <a:p>
            <a:r>
              <a:rPr lang="it-IT" dirty="0"/>
              <a:t>Immagine interfaccia </a:t>
            </a:r>
            <a:r>
              <a:rPr lang="it-IT" dirty="0" err="1"/>
              <a:t>edsan</a:t>
            </a:r>
            <a:r>
              <a:rPr lang="it-IT" dirty="0"/>
              <a:t> </a:t>
            </a:r>
            <a:r>
              <a:rPr lang="it-IT" dirty="0" err="1"/>
              <a:t>consult</a:t>
            </a:r>
            <a:endParaRPr lang="it-IT" dirty="0"/>
          </a:p>
          <a:p>
            <a:endParaRPr lang="it-IT" dirty="0"/>
          </a:p>
          <a:p>
            <a:r>
              <a:rPr lang="it-IT" dirty="0"/>
              <a:t>Esempio </a:t>
            </a:r>
            <a:r>
              <a:rPr lang="it-IT" dirty="0" err="1"/>
              <a:t>dataframe</a:t>
            </a:r>
            <a:r>
              <a:rPr lang="it-IT" dirty="0"/>
              <a:t> di appoggio</a:t>
            </a:r>
          </a:p>
        </p:txBody>
      </p:sp>
    </p:spTree>
    <p:extLst>
      <p:ext uri="{BB962C8B-B14F-4D97-AF65-F5344CB8AC3E}">
        <p14:creationId xmlns:p14="http://schemas.microsoft.com/office/powerpoint/2010/main" val="2374340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749133"/>
            <a:ext cx="10818906" cy="1146333"/>
          </a:xfrm>
        </p:spPr>
        <p:txBody>
          <a:bodyPr>
            <a:normAutofit/>
          </a:bodyPr>
          <a:lstStyle/>
          <a:p>
            <a:r>
              <a:rPr lang="it-IT" dirty="0">
                <a:latin typeface="Roboto Black" panose="02000000000000000000" pitchFamily="2" charset="0"/>
                <a:ea typeface="Roboto Black" panose="02000000000000000000" pitchFamily="2" charset="0"/>
              </a:rPr>
              <a:t>En </a:t>
            </a:r>
            <a:r>
              <a:rPr lang="it-IT" dirty="0" err="1">
                <a:latin typeface="Roboto Black" panose="02000000000000000000" pitchFamily="2" charset="0"/>
                <a:ea typeface="Roboto Black" panose="02000000000000000000" pitchFamily="2" charset="0"/>
              </a:rPr>
              <a:t>pratique</a:t>
            </a:r>
            <a:r>
              <a:rPr lang="it-IT" dirty="0">
                <a:latin typeface="Roboto Black" panose="02000000000000000000" pitchFamily="2" charset="0"/>
                <a:ea typeface="Roboto Black" panose="02000000000000000000" pitchFamily="2" charset="0"/>
              </a:rPr>
              <a:t>: </a:t>
            </a:r>
          </a:p>
        </p:txBody>
      </p:sp>
      <p:graphicFrame>
        <p:nvGraphicFramePr>
          <p:cNvPr id="8" name="Diagramma 7">
            <a:extLst>
              <a:ext uri="{FF2B5EF4-FFF2-40B4-BE49-F238E27FC236}">
                <a16:creationId xmlns:a16="http://schemas.microsoft.com/office/drawing/2014/main" id="{4AE8220E-58BC-1CA8-C4D2-6F8919C7FAD0}"/>
              </a:ext>
            </a:extLst>
          </p:cNvPr>
          <p:cNvGraphicFramePr/>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CasellaDiTesto 3">
            <a:extLst>
              <a:ext uri="{FF2B5EF4-FFF2-40B4-BE49-F238E27FC236}">
                <a16:creationId xmlns:a16="http://schemas.microsoft.com/office/drawing/2014/main" id="{AD5E8A4D-C89B-B500-23B1-B55ED94F6E50}"/>
              </a:ext>
            </a:extLst>
          </p:cNvPr>
          <p:cNvSpPr txBox="1"/>
          <p:nvPr/>
        </p:nvSpPr>
        <p:spPr>
          <a:xfrm>
            <a:off x="534894" y="2100244"/>
            <a:ext cx="10818906" cy="3911968"/>
          </a:xfrm>
          <a:prstGeom prst="rect">
            <a:avLst/>
          </a:prstGeom>
          <a:noFill/>
        </p:spPr>
        <p:txBody>
          <a:bodyPr wrap="square">
            <a:spAutoFit/>
          </a:bodyPr>
          <a:lstStyle/>
          <a:p>
            <a:pPr marL="342900" indent="-342900" algn="l">
              <a:lnSpc>
                <a:spcPct val="150000"/>
              </a:lnSpc>
              <a:spcBef>
                <a:spcPts val="600"/>
              </a:spcBef>
              <a:buFont typeface="+mj-lt"/>
              <a:buAutoNum type="arabicPeriod"/>
            </a:pPr>
            <a:r>
              <a:rPr lang="fr-FR" b="1" i="0" dirty="0">
                <a:solidFill>
                  <a:schemeClr val="tx1">
                    <a:lumMod val="95000"/>
                    <a:lumOff val="5000"/>
                  </a:schemeClr>
                </a:solidFill>
                <a:effectLst/>
                <a:latin typeface="Söhne"/>
              </a:rPr>
              <a:t>Développer algorithme</a:t>
            </a:r>
          </a:p>
          <a:p>
            <a:pPr marL="800100" lvl="1" indent="-342900">
              <a:lnSpc>
                <a:spcPct val="150000"/>
              </a:lnSpc>
              <a:spcBef>
                <a:spcPts val="600"/>
              </a:spcBef>
              <a:buFont typeface="+mj-lt"/>
              <a:buAutoNum type="alphaLcParenR"/>
            </a:pPr>
            <a:r>
              <a:rPr lang="fr-FR" b="0" i="0" dirty="0">
                <a:solidFill>
                  <a:schemeClr val="tx1">
                    <a:lumMod val="95000"/>
                    <a:lumOff val="5000"/>
                  </a:schemeClr>
                </a:solidFill>
                <a:effectLst/>
                <a:latin typeface="Söhne"/>
              </a:rPr>
              <a:t>Identifier patients</a:t>
            </a:r>
          </a:p>
          <a:p>
            <a:pPr marL="800100" lvl="1" indent="-342900">
              <a:lnSpc>
                <a:spcPct val="150000"/>
              </a:lnSpc>
              <a:spcBef>
                <a:spcPts val="600"/>
              </a:spcBef>
              <a:buFont typeface="+mj-lt"/>
              <a:buAutoNum type="alphaLcParenR"/>
            </a:pPr>
            <a:r>
              <a:rPr lang="fr-FR" dirty="0">
                <a:solidFill>
                  <a:schemeClr val="tx1">
                    <a:lumMod val="95000"/>
                    <a:lumOff val="5000"/>
                  </a:schemeClr>
                </a:solidFill>
                <a:latin typeface="Söhne"/>
              </a:rPr>
              <a:t>Identifier les ISO</a:t>
            </a:r>
            <a:endParaRPr lang="fr-FR" b="0" i="0" dirty="0">
              <a:solidFill>
                <a:schemeClr val="tx1">
                  <a:lumMod val="95000"/>
                  <a:lumOff val="5000"/>
                </a:schemeClr>
              </a:solidFill>
              <a:effectLst/>
              <a:latin typeface="Söhne"/>
            </a:endParaRPr>
          </a:p>
          <a:p>
            <a:pPr marL="342900" indent="-342900" algn="l">
              <a:lnSpc>
                <a:spcPct val="150000"/>
              </a:lnSpc>
              <a:spcBef>
                <a:spcPts val="600"/>
              </a:spcBef>
              <a:buFont typeface="+mj-lt"/>
              <a:buAutoNum type="arabicPeriod"/>
            </a:pPr>
            <a:r>
              <a:rPr lang="fr-FR" b="1" i="0" dirty="0">
                <a:solidFill>
                  <a:schemeClr val="tx1">
                    <a:lumMod val="95000"/>
                    <a:lumOff val="5000"/>
                  </a:schemeClr>
                </a:solidFill>
                <a:effectLst/>
                <a:latin typeface="Söhne"/>
              </a:rPr>
              <a:t>Évaluer algorithme</a:t>
            </a:r>
          </a:p>
          <a:p>
            <a:pPr marL="800100" lvl="1" indent="-342900">
              <a:lnSpc>
                <a:spcPct val="150000"/>
              </a:lnSpc>
              <a:spcBef>
                <a:spcPts val="600"/>
              </a:spcBef>
              <a:buFont typeface="+mj-lt"/>
              <a:buAutoNum type="alphaLcParenR"/>
            </a:pPr>
            <a:r>
              <a:rPr lang="fr-FR" dirty="0">
                <a:solidFill>
                  <a:schemeClr val="tx1">
                    <a:lumMod val="95000"/>
                    <a:lumOff val="5000"/>
                  </a:schemeClr>
                </a:solidFill>
                <a:latin typeface="Söhne"/>
              </a:rPr>
              <a:t>Révision é</a:t>
            </a:r>
            <a:r>
              <a:rPr lang="fr-FR" b="0" i="0" dirty="0">
                <a:solidFill>
                  <a:schemeClr val="tx1">
                    <a:lumMod val="95000"/>
                    <a:lumOff val="5000"/>
                  </a:schemeClr>
                </a:solidFill>
                <a:effectLst/>
                <a:latin typeface="Söhne"/>
              </a:rPr>
              <a:t>chantillon randomisé (300 patients)</a:t>
            </a:r>
          </a:p>
          <a:p>
            <a:pPr marL="800100" lvl="1" indent="-342900">
              <a:lnSpc>
                <a:spcPct val="150000"/>
              </a:lnSpc>
              <a:spcBef>
                <a:spcPts val="600"/>
              </a:spcBef>
              <a:buFont typeface="+mj-lt"/>
              <a:buAutoNum type="alphaLcParenR"/>
            </a:pPr>
            <a:r>
              <a:rPr lang="fr-FR" b="0" i="0" dirty="0">
                <a:solidFill>
                  <a:schemeClr val="tx1">
                    <a:lumMod val="95000"/>
                    <a:lumOff val="5000"/>
                  </a:schemeClr>
                </a:solidFill>
                <a:effectLst/>
                <a:latin typeface="Söhne"/>
              </a:rPr>
              <a:t>Calcul des métriques épidémiologiques (sensibilité, spécificité, F-score, etc…)</a:t>
            </a:r>
          </a:p>
          <a:p>
            <a:pPr marL="342900" indent="-342900" algn="l">
              <a:lnSpc>
                <a:spcPct val="150000"/>
              </a:lnSpc>
              <a:spcBef>
                <a:spcPts val="600"/>
              </a:spcBef>
              <a:buFont typeface="+mj-lt"/>
              <a:buAutoNum type="arabicPeriod"/>
            </a:pPr>
            <a:r>
              <a:rPr lang="fr-FR" b="1" i="0" dirty="0">
                <a:solidFill>
                  <a:schemeClr val="tx1">
                    <a:lumMod val="95000"/>
                    <a:lumOff val="5000"/>
                  </a:schemeClr>
                </a:solidFill>
                <a:effectLst/>
                <a:latin typeface="Söhne"/>
              </a:rPr>
              <a:t>Temps</a:t>
            </a:r>
            <a:r>
              <a:rPr lang="fr-FR" b="0" i="0" dirty="0">
                <a:solidFill>
                  <a:schemeClr val="tx1">
                    <a:lumMod val="95000"/>
                    <a:lumOff val="5000"/>
                  </a:schemeClr>
                </a:solidFill>
                <a:effectLst/>
                <a:latin typeface="Söhne"/>
              </a:rPr>
              <a:t> </a:t>
            </a:r>
            <a:r>
              <a:rPr lang="fr-FR" b="1" i="0" dirty="0">
                <a:solidFill>
                  <a:schemeClr val="tx1">
                    <a:lumMod val="95000"/>
                    <a:lumOff val="5000"/>
                  </a:schemeClr>
                </a:solidFill>
                <a:effectLst/>
                <a:latin typeface="Söhne"/>
              </a:rPr>
              <a:t>moyen</a:t>
            </a:r>
            <a:r>
              <a:rPr lang="fr-FR" b="0" i="0" dirty="0">
                <a:solidFill>
                  <a:schemeClr val="tx1">
                    <a:lumMod val="95000"/>
                    <a:lumOff val="5000"/>
                  </a:schemeClr>
                </a:solidFill>
                <a:effectLst/>
                <a:latin typeface="Söhne"/>
              </a:rPr>
              <a:t> pour </a:t>
            </a:r>
            <a:r>
              <a:rPr lang="fr-FR" b="1" i="0" dirty="0">
                <a:solidFill>
                  <a:schemeClr val="tx1">
                    <a:lumMod val="95000"/>
                    <a:lumOff val="5000"/>
                  </a:schemeClr>
                </a:solidFill>
                <a:effectLst/>
                <a:latin typeface="Söhne"/>
              </a:rPr>
              <a:t>révision</a:t>
            </a:r>
            <a:r>
              <a:rPr lang="fr-FR" b="0" i="0" dirty="0">
                <a:solidFill>
                  <a:schemeClr val="tx1">
                    <a:lumMod val="95000"/>
                    <a:lumOff val="5000"/>
                  </a:schemeClr>
                </a:solidFill>
                <a:effectLst/>
                <a:latin typeface="Söhne"/>
              </a:rPr>
              <a:t> via EDSAN Consult </a:t>
            </a:r>
            <a:r>
              <a:rPr lang="fr-FR" b="1" i="0" dirty="0">
                <a:solidFill>
                  <a:schemeClr val="tx1">
                    <a:lumMod val="95000"/>
                    <a:lumOff val="5000"/>
                  </a:schemeClr>
                </a:solidFill>
                <a:effectLst/>
                <a:latin typeface="Söhne"/>
              </a:rPr>
              <a:t>VS</a:t>
            </a:r>
            <a:r>
              <a:rPr lang="fr-FR" i="0" dirty="0">
                <a:solidFill>
                  <a:schemeClr val="tx1">
                    <a:lumMod val="95000"/>
                    <a:lumOff val="5000"/>
                  </a:schemeClr>
                </a:solidFill>
                <a:effectLst/>
                <a:latin typeface="Söhne"/>
              </a:rPr>
              <a:t> pratiques courantes</a:t>
            </a:r>
            <a:endParaRPr lang="fr-FR" b="0" i="0" dirty="0">
              <a:solidFill>
                <a:schemeClr val="tx1">
                  <a:lumMod val="95000"/>
                  <a:lumOff val="5000"/>
                </a:schemeClr>
              </a:solidFill>
              <a:effectLst/>
              <a:latin typeface="Söhne"/>
            </a:endParaRPr>
          </a:p>
          <a:p>
            <a:pPr marL="342900" indent="-342900" algn="l">
              <a:lnSpc>
                <a:spcPct val="150000"/>
              </a:lnSpc>
              <a:spcBef>
                <a:spcPts val="600"/>
              </a:spcBef>
              <a:buFont typeface="+mj-lt"/>
              <a:buAutoNum type="arabicPeriod"/>
            </a:pPr>
            <a:r>
              <a:rPr lang="fr-FR" b="0" i="0" dirty="0">
                <a:solidFill>
                  <a:schemeClr val="tx1">
                    <a:lumMod val="95000"/>
                    <a:lumOff val="5000"/>
                  </a:schemeClr>
                </a:solidFill>
                <a:effectLst/>
                <a:latin typeface="Söhne"/>
              </a:rPr>
              <a:t>Calculer </a:t>
            </a:r>
            <a:r>
              <a:rPr lang="fr-FR" b="1" i="0" dirty="0">
                <a:solidFill>
                  <a:schemeClr val="tx1">
                    <a:lumMod val="95000"/>
                    <a:lumOff val="5000"/>
                  </a:schemeClr>
                </a:solidFill>
                <a:effectLst/>
                <a:latin typeface="Söhne"/>
              </a:rPr>
              <a:t>économies</a:t>
            </a:r>
            <a:r>
              <a:rPr lang="fr-FR" b="0" i="0" dirty="0">
                <a:solidFill>
                  <a:schemeClr val="tx1">
                    <a:lumMod val="95000"/>
                    <a:lumOff val="5000"/>
                  </a:schemeClr>
                </a:solidFill>
                <a:effectLst/>
                <a:latin typeface="Söhne"/>
              </a:rPr>
              <a:t>	    et</a:t>
            </a:r>
          </a:p>
        </p:txBody>
      </p:sp>
      <p:pic>
        <p:nvPicPr>
          <p:cNvPr id="7" name="Segnaposto contenuto 4" descr="Cronometro">
            <a:extLst>
              <a:ext uri="{FF2B5EF4-FFF2-40B4-BE49-F238E27FC236}">
                <a16:creationId xmlns:a16="http://schemas.microsoft.com/office/drawing/2014/main" id="{C5D5F725-FAD6-3C9F-69C6-4D72FF5B9BB5}"/>
              </a:ext>
            </a:extLst>
          </p:cNvPr>
          <p:cNvPicPr>
            <a:picLocks noGrp="1" noChangeAspect="1"/>
          </p:cNvPicPr>
          <p:nvPr>
            <p:ph idx="1"/>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919412" y="5548811"/>
            <a:ext cx="565317" cy="565317"/>
          </a:xfrm>
        </p:spPr>
      </p:pic>
      <p:pic>
        <p:nvPicPr>
          <p:cNvPr id="9" name="Elemento grafico 8" descr="Monete">
            <a:extLst>
              <a:ext uri="{FF2B5EF4-FFF2-40B4-BE49-F238E27FC236}">
                <a16:creationId xmlns:a16="http://schemas.microsoft.com/office/drawing/2014/main" id="{8639A921-4DD8-390A-F70E-E531843AFB8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3971925" y="5550481"/>
            <a:ext cx="561975" cy="561975"/>
          </a:xfrm>
          <a:prstGeom prst="rect">
            <a:avLst/>
          </a:prstGeom>
        </p:spPr>
      </p:pic>
    </p:spTree>
    <p:extLst>
      <p:ext uri="{BB962C8B-B14F-4D97-AF65-F5344CB8AC3E}">
        <p14:creationId xmlns:p14="http://schemas.microsoft.com/office/powerpoint/2010/main" val="4106861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544355"/>
            <a:ext cx="10818906" cy="1146333"/>
          </a:xfrm>
        </p:spPr>
        <p:txBody>
          <a:bodyPr>
            <a:normAutofit/>
          </a:bodyPr>
          <a:lstStyle/>
          <a:p>
            <a:r>
              <a:rPr lang="it-IT" b="1" i="0" dirty="0" err="1">
                <a:effectLst/>
                <a:latin typeface="Roboto Black" panose="02000000000000000000" pitchFamily="2" charset="0"/>
                <a:ea typeface="Roboto Black" panose="02000000000000000000" pitchFamily="2" charset="0"/>
              </a:rPr>
              <a:t>Critères</a:t>
            </a:r>
            <a:r>
              <a:rPr lang="it-IT" b="1" i="0" dirty="0">
                <a:effectLst/>
                <a:latin typeface="Roboto Black" panose="02000000000000000000" pitchFamily="2" charset="0"/>
                <a:ea typeface="Roboto Black" panose="02000000000000000000" pitchFamily="2" charset="0"/>
              </a:rPr>
              <a:t> d’</a:t>
            </a:r>
            <a:r>
              <a:rPr lang="it-IT" b="1" i="0" dirty="0" err="1">
                <a:effectLst/>
                <a:latin typeface="Roboto Black" panose="02000000000000000000" pitchFamily="2" charset="0"/>
                <a:ea typeface="Roboto Black" panose="02000000000000000000" pitchFamily="2" charset="0"/>
              </a:rPr>
              <a:t>inclusion</a:t>
            </a:r>
            <a:endParaRPr lang="it-IT" dirty="0">
              <a:latin typeface="Roboto Black" panose="02000000000000000000" pitchFamily="2" charset="0"/>
              <a:ea typeface="Roboto Black" panose="02000000000000000000" pitchFamily="2" charset="0"/>
            </a:endParaRP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4262738192"/>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CasellaDiTesto 3">
            <a:extLst>
              <a:ext uri="{FF2B5EF4-FFF2-40B4-BE49-F238E27FC236}">
                <a16:creationId xmlns:a16="http://schemas.microsoft.com/office/drawing/2014/main" id="{584DCA3C-ABC2-1949-4386-2D7BD626C1ED}"/>
              </a:ext>
            </a:extLst>
          </p:cNvPr>
          <p:cNvSpPr txBox="1"/>
          <p:nvPr/>
        </p:nvSpPr>
        <p:spPr>
          <a:xfrm>
            <a:off x="534894" y="2107244"/>
            <a:ext cx="10818906" cy="4351191"/>
          </a:xfrm>
          <a:prstGeom prst="rect">
            <a:avLst/>
          </a:prstGeom>
          <a:noFill/>
        </p:spPr>
        <p:txBody>
          <a:bodyPr wrap="square">
            <a:spAutoFit/>
          </a:bodyPr>
          <a:lstStyle/>
          <a:p>
            <a:pPr marL="285750" indent="-285750" algn="l">
              <a:lnSpc>
                <a:spcPct val="200000"/>
              </a:lnSpc>
              <a:spcBef>
                <a:spcPts val="600"/>
              </a:spcBef>
              <a:buFont typeface="Arial" panose="020B0604020202020204" pitchFamily="34" charset="0"/>
              <a:buChar char="•"/>
            </a:pPr>
            <a:r>
              <a:rPr lang="fr-FR" dirty="0">
                <a:effectLst/>
                <a:latin typeface="Söhne"/>
                <a:ea typeface="Roboto" panose="02000000000000000000" pitchFamily="2" charset="0"/>
              </a:rPr>
              <a:t>Date</a:t>
            </a:r>
            <a:r>
              <a:rPr lang="fr-FR" dirty="0">
                <a:latin typeface="Söhne"/>
                <a:ea typeface="Roboto" panose="02000000000000000000" pitchFamily="2" charset="0"/>
              </a:rPr>
              <a:t>:</a:t>
            </a:r>
            <a:r>
              <a:rPr lang="fr-FR" b="0" i="0" dirty="0">
                <a:effectLst/>
                <a:latin typeface="Söhne"/>
                <a:ea typeface="Roboto" panose="02000000000000000000" pitchFamily="2" charset="0"/>
              </a:rPr>
              <a:t> 	  </a:t>
            </a:r>
            <a:r>
              <a:rPr lang="fr-FR" b="1" i="0" dirty="0">
                <a:effectLst/>
                <a:latin typeface="Söhne"/>
                <a:ea typeface="Roboto" panose="02000000000000000000" pitchFamily="2" charset="0"/>
              </a:rPr>
              <a:t>01-01-2020  </a:t>
            </a:r>
            <a:r>
              <a:rPr lang="fr-FR" b="1" i="0" dirty="0">
                <a:effectLst/>
                <a:latin typeface="Söhne"/>
                <a:ea typeface="Roboto" panose="02000000000000000000" pitchFamily="2" charset="0"/>
                <a:sym typeface="Wingdings" panose="05000000000000000000" pitchFamily="2" charset="2"/>
              </a:rPr>
              <a:t>  31-12-2020</a:t>
            </a:r>
          </a:p>
          <a:p>
            <a:pPr marL="285750" indent="-285750" algn="just">
              <a:lnSpc>
                <a:spcPct val="200000"/>
              </a:lnSpc>
              <a:spcBef>
                <a:spcPts val="600"/>
              </a:spcBef>
              <a:buFont typeface="Arial" panose="020B0604020202020204" pitchFamily="34" charset="0"/>
              <a:buChar char="•"/>
            </a:pPr>
            <a:r>
              <a:rPr lang="fr-FR" dirty="0">
                <a:latin typeface="Söhne"/>
                <a:ea typeface="Roboto" panose="02000000000000000000" pitchFamily="2" charset="0"/>
              </a:rPr>
              <a:t>Patients opérés</a:t>
            </a:r>
            <a:r>
              <a:rPr lang="fr-FR" b="0" i="0" dirty="0">
                <a:effectLst/>
                <a:latin typeface="Söhne"/>
                <a:ea typeface="Roboto" panose="02000000000000000000" pitchFamily="2" charset="0"/>
              </a:rPr>
              <a:t> au CHU de Rouen, </a:t>
            </a:r>
            <a:r>
              <a:rPr lang="fr-FR" b="1" i="0" dirty="0">
                <a:effectLst/>
                <a:latin typeface="Söhne"/>
                <a:ea typeface="Roboto" panose="02000000000000000000" pitchFamily="2" charset="0"/>
              </a:rPr>
              <a:t>toutes </a:t>
            </a:r>
            <a:r>
              <a:rPr lang="fr-FR" b="1" i="0" dirty="0" err="1">
                <a:effectLst/>
                <a:latin typeface="Söhne"/>
                <a:ea typeface="Roboto" panose="02000000000000000000" pitchFamily="2" charset="0"/>
              </a:rPr>
              <a:t>UMs</a:t>
            </a:r>
            <a:r>
              <a:rPr lang="fr-FR" b="1" i="0" dirty="0">
                <a:effectLst/>
                <a:latin typeface="Söhne"/>
                <a:ea typeface="Roboto" panose="02000000000000000000" pitchFamily="2" charset="0"/>
              </a:rPr>
              <a:t> confondues</a:t>
            </a:r>
          </a:p>
          <a:p>
            <a:pPr marL="285750" indent="-285750" algn="just">
              <a:lnSpc>
                <a:spcPct val="200000"/>
              </a:lnSpc>
              <a:spcBef>
                <a:spcPts val="600"/>
              </a:spcBef>
              <a:buFont typeface="Arial" panose="020B0604020202020204" pitchFamily="34" charset="0"/>
              <a:buChar char="•"/>
            </a:pPr>
            <a:r>
              <a:rPr lang="fr-FR" b="1" dirty="0">
                <a:latin typeface="Söhne"/>
                <a:ea typeface="Roboto" panose="02000000000000000000" pitchFamily="2" charset="0"/>
              </a:rPr>
              <a:t>Chirurgie du rachis </a:t>
            </a:r>
            <a:r>
              <a:rPr lang="fr-FR" dirty="0">
                <a:latin typeface="Söhne"/>
                <a:ea typeface="Roboto" panose="02000000000000000000" pitchFamily="2" charset="0"/>
              </a:rPr>
              <a:t>(liste d’actes CCAM)</a:t>
            </a:r>
          </a:p>
          <a:p>
            <a:pPr marL="285750" indent="-285750" algn="just">
              <a:lnSpc>
                <a:spcPct val="200000"/>
              </a:lnSpc>
              <a:spcBef>
                <a:spcPts val="600"/>
              </a:spcBef>
              <a:buFont typeface="Arial" panose="020B0604020202020204" pitchFamily="34" charset="0"/>
              <a:buChar char="•"/>
            </a:pPr>
            <a:r>
              <a:rPr lang="fr-FR" b="1" i="0" dirty="0">
                <a:effectLst/>
                <a:latin typeface="Söhne"/>
                <a:ea typeface="Roboto" panose="02000000000000000000" pitchFamily="2" charset="0"/>
              </a:rPr>
              <a:t>Infection du site opératoire</a:t>
            </a:r>
            <a:r>
              <a:rPr lang="fr-FR" i="0" dirty="0">
                <a:effectLst/>
                <a:latin typeface="Söhne"/>
                <a:ea typeface="Roboto" panose="02000000000000000000" pitchFamily="2" charset="0"/>
              </a:rPr>
              <a:t> (CRH + CIM-10 + actes CCAM)</a:t>
            </a:r>
          </a:p>
          <a:p>
            <a:pPr marL="742950" lvl="1" indent="-285750" algn="just">
              <a:lnSpc>
                <a:spcPct val="200000"/>
              </a:lnSpc>
              <a:spcBef>
                <a:spcPts val="600"/>
              </a:spcBef>
              <a:buFont typeface="Courier New" panose="02070309020205020404" pitchFamily="49" charset="0"/>
              <a:buChar char="o"/>
            </a:pPr>
            <a:r>
              <a:rPr lang="fr-FR" dirty="0">
                <a:latin typeface="Söhne"/>
                <a:ea typeface="Roboto" panose="02000000000000000000" pitchFamily="2" charset="0"/>
              </a:rPr>
              <a:t>Dans les 30 j		implant</a:t>
            </a:r>
          </a:p>
          <a:p>
            <a:pPr marL="742950" lvl="1" indent="-285750" algn="just">
              <a:lnSpc>
                <a:spcPct val="200000"/>
              </a:lnSpc>
              <a:spcBef>
                <a:spcPts val="600"/>
              </a:spcBef>
              <a:buFont typeface="Courier New" panose="02070309020205020404" pitchFamily="49" charset="0"/>
              <a:buChar char="o"/>
            </a:pPr>
            <a:r>
              <a:rPr lang="fr-FR" i="0" dirty="0">
                <a:effectLst/>
                <a:latin typeface="Söhne"/>
                <a:ea typeface="Roboto" panose="02000000000000000000" pitchFamily="2" charset="0"/>
              </a:rPr>
              <a:t>Dans les 365 j		 implant</a:t>
            </a:r>
          </a:p>
          <a:p>
            <a:pPr marL="285750" indent="-285750" algn="l">
              <a:lnSpc>
                <a:spcPct val="200000"/>
              </a:lnSpc>
              <a:spcBef>
                <a:spcPts val="600"/>
              </a:spcBef>
              <a:buFont typeface="Arial" panose="020B0604020202020204" pitchFamily="34" charset="0"/>
              <a:buChar char="•"/>
            </a:pPr>
            <a:endParaRPr lang="fr-FR" b="0" i="0" dirty="0">
              <a:effectLst/>
              <a:latin typeface="Söhne"/>
              <a:ea typeface="Roboto" panose="02000000000000000000" pitchFamily="2" charset="0"/>
            </a:endParaRPr>
          </a:p>
        </p:txBody>
      </p:sp>
      <p:pic>
        <p:nvPicPr>
          <p:cNvPr id="5" name="Elemento grafico 4" descr="Chiudi">
            <a:extLst>
              <a:ext uri="{FF2B5EF4-FFF2-40B4-BE49-F238E27FC236}">
                <a16:creationId xmlns:a16="http://schemas.microsoft.com/office/drawing/2014/main" id="{66C76A9D-994A-6B6D-E846-5C6DBDE1C6D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57601" y="4704955"/>
            <a:ext cx="457200" cy="457200"/>
          </a:xfrm>
          <a:prstGeom prst="rect">
            <a:avLst/>
          </a:prstGeom>
        </p:spPr>
      </p:pic>
      <p:pic>
        <p:nvPicPr>
          <p:cNvPr id="7" name="Elemento grafico 6" descr="Segno di spunta">
            <a:extLst>
              <a:ext uri="{FF2B5EF4-FFF2-40B4-BE49-F238E27FC236}">
                <a16:creationId xmlns:a16="http://schemas.microsoft.com/office/drawing/2014/main" id="{11894F51-9761-5383-E705-8D3E073CA71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57601" y="5350111"/>
            <a:ext cx="457200" cy="457200"/>
          </a:xfrm>
          <a:prstGeom prst="rect">
            <a:avLst/>
          </a:prstGeom>
        </p:spPr>
      </p:pic>
    </p:spTree>
    <p:extLst>
      <p:ext uri="{BB962C8B-B14F-4D97-AF65-F5344CB8AC3E}">
        <p14:creationId xmlns:p14="http://schemas.microsoft.com/office/powerpoint/2010/main" val="240840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544355"/>
            <a:ext cx="10818906" cy="1146333"/>
          </a:xfrm>
        </p:spPr>
        <p:txBody>
          <a:bodyPr/>
          <a:lstStyle/>
          <a:p>
            <a:r>
              <a:rPr lang="it-IT" dirty="0" err="1">
                <a:latin typeface="Roboto Medium" panose="02000000000000000000" pitchFamily="2" charset="0"/>
                <a:ea typeface="Roboto Medium" panose="02000000000000000000" pitchFamily="2" charset="0"/>
              </a:rPr>
              <a:t>Résultats</a:t>
            </a:r>
            <a:endParaRPr lang="it-IT" dirty="0">
              <a:latin typeface="Roboto Medium" panose="02000000000000000000" pitchFamily="2" charset="0"/>
              <a:ea typeface="Roboto Medium" panose="02000000000000000000" pitchFamily="2" charset="0"/>
            </a:endParaRP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4068415879"/>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CasellaDiTesto 2">
            <a:extLst>
              <a:ext uri="{FF2B5EF4-FFF2-40B4-BE49-F238E27FC236}">
                <a16:creationId xmlns:a16="http://schemas.microsoft.com/office/drawing/2014/main" id="{2AEFDD83-AB1A-64FA-9169-F59D787667DB}"/>
              </a:ext>
            </a:extLst>
          </p:cNvPr>
          <p:cNvSpPr txBox="1"/>
          <p:nvPr/>
        </p:nvSpPr>
        <p:spPr>
          <a:xfrm>
            <a:off x="534894" y="3013570"/>
            <a:ext cx="10818905" cy="2784737"/>
          </a:xfrm>
          <a:prstGeom prst="rect">
            <a:avLst/>
          </a:prstGeom>
          <a:noFill/>
        </p:spPr>
        <p:txBody>
          <a:bodyPr wrap="square" rtlCol="0">
            <a:spAutoFit/>
          </a:bodyPr>
          <a:lstStyle/>
          <a:p>
            <a:pPr marL="285750" indent="-285750">
              <a:lnSpc>
                <a:spcPct val="200000"/>
              </a:lnSpc>
              <a:buFont typeface="Arial" panose="020B0604020202020204" pitchFamily="34" charset="0"/>
              <a:buChar char="•"/>
            </a:pPr>
            <a:r>
              <a:rPr lang="it-IT" dirty="0"/>
              <a:t>652 </a:t>
            </a:r>
            <a:r>
              <a:rPr lang="fr-BE" dirty="0"/>
              <a:t>patients</a:t>
            </a:r>
            <a:r>
              <a:rPr lang="it-IT" dirty="0"/>
              <a:t> </a:t>
            </a:r>
            <a:r>
              <a:rPr lang="it-IT" dirty="0" err="1"/>
              <a:t>operés</a:t>
            </a:r>
            <a:r>
              <a:rPr lang="it-IT" dirty="0"/>
              <a:t> en 2020</a:t>
            </a:r>
          </a:p>
          <a:p>
            <a:pPr marL="285750" indent="-285750">
              <a:lnSpc>
                <a:spcPct val="200000"/>
              </a:lnSpc>
              <a:buFont typeface="Arial" panose="020B0604020202020204" pitchFamily="34" charset="0"/>
              <a:buChar char="•"/>
            </a:pPr>
            <a:r>
              <a:rPr lang="it-IT" dirty="0"/>
              <a:t>79 </a:t>
            </a:r>
            <a:r>
              <a:rPr lang="it-IT" dirty="0" err="1"/>
              <a:t>infections</a:t>
            </a:r>
            <a:r>
              <a:rPr lang="it-IT" dirty="0"/>
              <a:t>, dont 77 </a:t>
            </a:r>
            <a:r>
              <a:rPr lang="it-IT" dirty="0" err="1"/>
              <a:t>correspondant</a:t>
            </a:r>
            <a:r>
              <a:rPr lang="it-IT" dirty="0"/>
              <a:t> </a:t>
            </a:r>
            <a:r>
              <a:rPr lang="it-IT" dirty="0" err="1"/>
              <a:t>aux</a:t>
            </a:r>
            <a:r>
              <a:rPr lang="it-IT" dirty="0"/>
              <a:t> </a:t>
            </a:r>
            <a:r>
              <a:rPr lang="it-IT" dirty="0" err="1"/>
              <a:t>critères</a:t>
            </a:r>
            <a:r>
              <a:rPr lang="it-IT" dirty="0"/>
              <a:t> d’ISO</a:t>
            </a:r>
          </a:p>
          <a:p>
            <a:pPr marL="285750" indent="-285750">
              <a:lnSpc>
                <a:spcPct val="200000"/>
              </a:lnSpc>
              <a:buFont typeface="Arial" panose="020B0604020202020204" pitchFamily="34" charset="0"/>
              <a:buChar char="•"/>
            </a:pPr>
            <a:r>
              <a:rPr lang="it-IT" dirty="0" err="1"/>
              <a:t>Prévalence</a:t>
            </a:r>
            <a:r>
              <a:rPr lang="it-IT" dirty="0"/>
              <a:t> 12.1%</a:t>
            </a:r>
          </a:p>
          <a:p>
            <a:pPr marL="285750" indent="-285750">
              <a:lnSpc>
                <a:spcPct val="200000"/>
              </a:lnSpc>
              <a:buFont typeface="Arial" panose="020B0604020202020204" pitchFamily="34" charset="0"/>
              <a:buChar char="•"/>
            </a:pPr>
            <a:r>
              <a:rPr lang="fr-FR" b="0" i="0" dirty="0">
                <a:effectLst/>
                <a:latin typeface="Söhne"/>
              </a:rPr>
              <a:t>Temps moyen par cas via </a:t>
            </a:r>
            <a:r>
              <a:rPr lang="fr-FR" b="0" i="0" dirty="0" err="1">
                <a:effectLst/>
                <a:latin typeface="Söhne"/>
              </a:rPr>
              <a:t>EDSaN</a:t>
            </a:r>
            <a:r>
              <a:rPr lang="fr-FR" b="0" i="0" dirty="0">
                <a:effectLst/>
                <a:latin typeface="Söhne"/>
              </a:rPr>
              <a:t> Consult : 5,75 minutes.</a:t>
            </a:r>
          </a:p>
          <a:p>
            <a:pPr>
              <a:lnSpc>
                <a:spcPct val="200000"/>
              </a:lnSpc>
            </a:pPr>
            <a:endParaRPr lang="it-IT" dirty="0"/>
          </a:p>
        </p:txBody>
      </p:sp>
      <p:graphicFrame>
        <p:nvGraphicFramePr>
          <p:cNvPr id="5" name="Tabella 4">
            <a:extLst>
              <a:ext uri="{FF2B5EF4-FFF2-40B4-BE49-F238E27FC236}">
                <a16:creationId xmlns:a16="http://schemas.microsoft.com/office/drawing/2014/main" id="{B16F54BD-FCBF-B9E5-052D-CAD39916BFFC}"/>
              </a:ext>
            </a:extLst>
          </p:cNvPr>
          <p:cNvGraphicFramePr>
            <a:graphicFrameLocks noGrp="1"/>
          </p:cNvGraphicFramePr>
          <p:nvPr>
            <p:extLst>
              <p:ext uri="{D42A27DB-BD31-4B8C-83A1-F6EECF244321}">
                <p14:modId xmlns:p14="http://schemas.microsoft.com/office/powerpoint/2010/main" val="741136899"/>
              </p:ext>
            </p:extLst>
          </p:nvPr>
        </p:nvGraphicFramePr>
        <p:xfrm>
          <a:off x="6268819" y="1359219"/>
          <a:ext cx="5396753" cy="4439088"/>
        </p:xfrm>
        <a:graphic>
          <a:graphicData uri="http://schemas.openxmlformats.org/drawingml/2006/table">
            <a:tbl>
              <a:tblPr firstRow="1" firstCol="1" bandRow="1" bandCol="1">
                <a:tableStyleId>{5C22544A-7EE6-4342-B048-85BDC9FD1C3A}</a:tableStyleId>
              </a:tblPr>
              <a:tblGrid>
                <a:gridCol w="2939307">
                  <a:extLst>
                    <a:ext uri="{9D8B030D-6E8A-4147-A177-3AD203B41FA5}">
                      <a16:colId xmlns:a16="http://schemas.microsoft.com/office/drawing/2014/main" val="3666467770"/>
                    </a:ext>
                  </a:extLst>
                </a:gridCol>
                <a:gridCol w="1078587">
                  <a:extLst>
                    <a:ext uri="{9D8B030D-6E8A-4147-A177-3AD203B41FA5}">
                      <a16:colId xmlns:a16="http://schemas.microsoft.com/office/drawing/2014/main" val="490321015"/>
                    </a:ext>
                  </a:extLst>
                </a:gridCol>
                <a:gridCol w="1378859">
                  <a:extLst>
                    <a:ext uri="{9D8B030D-6E8A-4147-A177-3AD203B41FA5}">
                      <a16:colId xmlns:a16="http://schemas.microsoft.com/office/drawing/2014/main" val="41071992"/>
                    </a:ext>
                  </a:extLst>
                </a:gridCol>
              </a:tblGrid>
              <a:tr h="554886">
                <a:tc>
                  <a:txBody>
                    <a:bodyPr/>
                    <a:lstStyle/>
                    <a:p>
                      <a:pPr algn="just">
                        <a:lnSpc>
                          <a:spcPct val="100000"/>
                        </a:lnSpc>
                        <a:spcBef>
                          <a:spcPts val="0"/>
                        </a:spcBef>
                        <a:spcAft>
                          <a:spcPts val="0"/>
                        </a:spcAft>
                      </a:pPr>
                      <a:endParaRPr lang="it-IT"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a:effectLst/>
                        </a:rPr>
                        <a:t>Estimate</a:t>
                      </a:r>
                      <a:endParaRPr lang="it-IT"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a:effectLst/>
                        </a:rPr>
                        <a:t>95% CI</a:t>
                      </a:r>
                      <a:endParaRPr lang="it-IT"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1784357947"/>
                  </a:ext>
                </a:extLst>
              </a:tr>
              <a:tr h="554886">
                <a:tc>
                  <a:txBody>
                    <a:bodyPr/>
                    <a:lstStyle/>
                    <a:p>
                      <a:pPr algn="l">
                        <a:lnSpc>
                          <a:spcPct val="100000"/>
                        </a:lnSpc>
                        <a:spcBef>
                          <a:spcPts val="0"/>
                        </a:spcBef>
                        <a:spcAft>
                          <a:spcPts val="0"/>
                        </a:spcAft>
                      </a:pPr>
                      <a:r>
                        <a:rPr lang="en-US" sz="1400" dirty="0" err="1">
                          <a:effectLst/>
                        </a:rPr>
                        <a:t>Sénsibilité</a:t>
                      </a:r>
                      <a:r>
                        <a:rPr lang="en-US" sz="1400" dirty="0">
                          <a:effectLst/>
                        </a:rPr>
                        <a:t> (recall)</a:t>
                      </a:r>
                      <a:endParaRPr lang="it-IT"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1" dirty="0">
                          <a:effectLst/>
                        </a:rPr>
                        <a:t>0.82</a:t>
                      </a:r>
                      <a:endParaRPr lang="it-IT" sz="1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dirty="0">
                          <a:effectLst/>
                        </a:rPr>
                        <a:t>0.68, 0.92</a:t>
                      </a:r>
                      <a:endParaRPr lang="it-IT"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3799900218"/>
                  </a:ext>
                </a:extLst>
              </a:tr>
              <a:tr h="554886">
                <a:tc>
                  <a:txBody>
                    <a:bodyPr/>
                    <a:lstStyle/>
                    <a:p>
                      <a:pPr algn="l">
                        <a:lnSpc>
                          <a:spcPct val="100000"/>
                        </a:lnSpc>
                        <a:spcBef>
                          <a:spcPts val="0"/>
                        </a:spcBef>
                        <a:spcAft>
                          <a:spcPts val="0"/>
                        </a:spcAft>
                      </a:pPr>
                      <a:r>
                        <a:rPr lang="en-US" sz="1400" dirty="0" err="1">
                          <a:effectLst/>
                        </a:rPr>
                        <a:t>Spécificité</a:t>
                      </a:r>
                      <a:endParaRPr lang="it-IT"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1" dirty="0">
                          <a:effectLst/>
                        </a:rPr>
                        <a:t>0.98</a:t>
                      </a:r>
                      <a:endParaRPr lang="it-IT" sz="1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a:effectLst/>
                        </a:rPr>
                        <a:t>0.95, 0.99</a:t>
                      </a:r>
                      <a:endParaRPr lang="it-IT"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2473201112"/>
                  </a:ext>
                </a:extLst>
              </a:tr>
              <a:tr h="554886">
                <a:tc>
                  <a:txBody>
                    <a:bodyPr/>
                    <a:lstStyle/>
                    <a:p>
                      <a:pPr algn="l">
                        <a:lnSpc>
                          <a:spcPct val="100000"/>
                        </a:lnSpc>
                        <a:spcBef>
                          <a:spcPts val="0"/>
                        </a:spcBef>
                        <a:spcAft>
                          <a:spcPts val="0"/>
                        </a:spcAft>
                      </a:pPr>
                      <a:r>
                        <a:rPr lang="en-US" sz="1400" dirty="0">
                          <a:effectLst/>
                        </a:rPr>
                        <a:t>PPV (precision)</a:t>
                      </a:r>
                      <a:endParaRPr lang="it-IT"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a:effectLst/>
                        </a:rPr>
                        <a:t>0.86</a:t>
                      </a:r>
                      <a:endParaRPr lang="it-IT"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a:effectLst/>
                        </a:rPr>
                        <a:t>0.72, 0.95</a:t>
                      </a:r>
                      <a:endParaRPr lang="it-IT"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941258339"/>
                  </a:ext>
                </a:extLst>
              </a:tr>
              <a:tr h="554886">
                <a:tc>
                  <a:txBody>
                    <a:bodyPr/>
                    <a:lstStyle/>
                    <a:p>
                      <a:pPr algn="l">
                        <a:lnSpc>
                          <a:spcPct val="100000"/>
                        </a:lnSpc>
                        <a:spcBef>
                          <a:spcPts val="0"/>
                        </a:spcBef>
                        <a:spcAft>
                          <a:spcPts val="0"/>
                        </a:spcAft>
                      </a:pPr>
                      <a:r>
                        <a:rPr lang="en-US" sz="1400" dirty="0">
                          <a:effectLst/>
                        </a:rPr>
                        <a:t>NPV</a:t>
                      </a:r>
                      <a:endParaRPr lang="it-IT"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a:effectLst/>
                        </a:rPr>
                        <a:t>0.97</a:t>
                      </a:r>
                      <a:endParaRPr lang="it-IT"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a:effectLst/>
                        </a:rPr>
                        <a:t>0.94, 0.99</a:t>
                      </a:r>
                      <a:endParaRPr lang="it-IT"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1290148494"/>
                  </a:ext>
                </a:extLst>
              </a:tr>
              <a:tr h="554886">
                <a:tc>
                  <a:txBody>
                    <a:bodyPr/>
                    <a:lstStyle/>
                    <a:p>
                      <a:pPr algn="l">
                        <a:lnSpc>
                          <a:spcPct val="100000"/>
                        </a:lnSpc>
                        <a:spcBef>
                          <a:spcPts val="0"/>
                        </a:spcBef>
                        <a:spcAft>
                          <a:spcPts val="0"/>
                        </a:spcAft>
                      </a:pPr>
                      <a:r>
                        <a:rPr lang="en-US" sz="1400">
                          <a:effectLst/>
                        </a:rPr>
                        <a:t>F1-score</a:t>
                      </a:r>
                      <a:endParaRPr lang="it-IT"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1" dirty="0">
                          <a:effectLst/>
                        </a:rPr>
                        <a:t>0.841</a:t>
                      </a:r>
                      <a:endParaRPr lang="it-IT" sz="1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600">
                          <a:effectLst/>
                        </a:rPr>
                        <a:t> </a:t>
                      </a:r>
                      <a:endParaRPr lang="it-IT"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2427454919"/>
                  </a:ext>
                </a:extLst>
              </a:tr>
              <a:tr h="554886">
                <a:tc>
                  <a:txBody>
                    <a:bodyPr/>
                    <a:lstStyle/>
                    <a:p>
                      <a:pPr algn="l">
                        <a:lnSpc>
                          <a:spcPct val="100000"/>
                        </a:lnSpc>
                        <a:spcBef>
                          <a:spcPts val="0"/>
                        </a:spcBef>
                        <a:spcAft>
                          <a:spcPts val="0"/>
                        </a:spcAft>
                      </a:pPr>
                      <a:r>
                        <a:rPr lang="en-US" sz="1400">
                          <a:effectLst/>
                        </a:rPr>
                        <a:t>Matthews coefficient correlation</a:t>
                      </a:r>
                      <a:endParaRPr lang="it-IT"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b="1" dirty="0">
                          <a:effectLst/>
                        </a:rPr>
                        <a:t>0.814</a:t>
                      </a:r>
                      <a:endParaRPr lang="it-IT" sz="1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600">
                          <a:effectLst/>
                        </a:rPr>
                        <a:t> </a:t>
                      </a:r>
                      <a:endParaRPr lang="it-IT" sz="160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2499495683"/>
                  </a:ext>
                </a:extLst>
              </a:tr>
              <a:tr h="554886">
                <a:tc>
                  <a:txBody>
                    <a:bodyPr/>
                    <a:lstStyle/>
                    <a:p>
                      <a:pPr algn="l">
                        <a:lnSpc>
                          <a:spcPct val="100000"/>
                        </a:lnSpc>
                        <a:spcBef>
                          <a:spcPts val="0"/>
                        </a:spcBef>
                        <a:spcAft>
                          <a:spcPts val="0"/>
                        </a:spcAft>
                      </a:pPr>
                      <a:r>
                        <a:rPr lang="en-US" sz="1400" dirty="0">
                          <a:effectLst/>
                        </a:rPr>
                        <a:t>Correctly classified proportion</a:t>
                      </a:r>
                      <a:endParaRPr lang="it-IT"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dirty="0">
                          <a:effectLst/>
                        </a:rPr>
                        <a:t>0.95</a:t>
                      </a:r>
                      <a:endParaRPr lang="it-IT"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tc>
                  <a:txBody>
                    <a:bodyPr/>
                    <a:lstStyle/>
                    <a:p>
                      <a:pPr algn="ctr">
                        <a:lnSpc>
                          <a:spcPct val="100000"/>
                        </a:lnSpc>
                        <a:spcBef>
                          <a:spcPts val="0"/>
                        </a:spcBef>
                        <a:spcAft>
                          <a:spcPts val="0"/>
                        </a:spcAft>
                      </a:pPr>
                      <a:r>
                        <a:rPr lang="en-US" sz="1400" dirty="0">
                          <a:effectLst/>
                        </a:rPr>
                        <a:t>0.92, 0.97</a:t>
                      </a:r>
                      <a:endParaRPr lang="it-IT"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endParaRPr>
                    </a:p>
                  </a:txBody>
                  <a:tcPr marL="56232" marR="56232" marT="0" marB="0" anchor="ctr"/>
                </a:tc>
                <a:extLst>
                  <a:ext uri="{0D108BD9-81ED-4DB2-BD59-A6C34878D82A}">
                    <a16:rowId xmlns:a16="http://schemas.microsoft.com/office/drawing/2014/main" val="1185660172"/>
                  </a:ext>
                </a:extLst>
              </a:tr>
            </a:tbl>
          </a:graphicData>
        </a:graphic>
      </p:graphicFrame>
      <p:sp>
        <p:nvSpPr>
          <p:cNvPr id="4" name="Rettangolo 3">
            <a:extLst>
              <a:ext uri="{FF2B5EF4-FFF2-40B4-BE49-F238E27FC236}">
                <a16:creationId xmlns:a16="http://schemas.microsoft.com/office/drawing/2014/main" id="{44BFD55A-2B9D-3D1F-DADA-D7BE7667B434}"/>
              </a:ext>
            </a:extLst>
          </p:cNvPr>
          <p:cNvSpPr/>
          <p:nvPr/>
        </p:nvSpPr>
        <p:spPr>
          <a:xfrm>
            <a:off x="6285749" y="1915350"/>
            <a:ext cx="4007723" cy="52449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1" name="Rettangolo 10">
            <a:extLst>
              <a:ext uri="{FF2B5EF4-FFF2-40B4-BE49-F238E27FC236}">
                <a16:creationId xmlns:a16="http://schemas.microsoft.com/office/drawing/2014/main" id="{E9E35416-B4A4-B878-A0EE-7F80098A9AC9}"/>
              </a:ext>
            </a:extLst>
          </p:cNvPr>
          <p:cNvSpPr/>
          <p:nvPr/>
        </p:nvSpPr>
        <p:spPr>
          <a:xfrm>
            <a:off x="6285749" y="2456255"/>
            <a:ext cx="4007723" cy="55731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2" name="Rettangolo 11">
            <a:extLst>
              <a:ext uri="{FF2B5EF4-FFF2-40B4-BE49-F238E27FC236}">
                <a16:creationId xmlns:a16="http://schemas.microsoft.com/office/drawing/2014/main" id="{7ABA320C-5A7C-353D-3D5F-FC9A94CEE414}"/>
              </a:ext>
            </a:extLst>
          </p:cNvPr>
          <p:cNvSpPr/>
          <p:nvPr/>
        </p:nvSpPr>
        <p:spPr>
          <a:xfrm>
            <a:off x="6285749" y="4123352"/>
            <a:ext cx="4007723" cy="55731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3" name="Rettangolo 12">
            <a:extLst>
              <a:ext uri="{FF2B5EF4-FFF2-40B4-BE49-F238E27FC236}">
                <a16:creationId xmlns:a16="http://schemas.microsoft.com/office/drawing/2014/main" id="{88B5D77B-E2D6-2183-367F-57C9429F7A65}"/>
              </a:ext>
            </a:extLst>
          </p:cNvPr>
          <p:cNvSpPr/>
          <p:nvPr/>
        </p:nvSpPr>
        <p:spPr>
          <a:xfrm>
            <a:off x="6285749" y="4680667"/>
            <a:ext cx="4007723" cy="55731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102435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216CF84-2AAB-1A1B-1C82-43BCE81702BA}"/>
              </a:ext>
            </a:extLst>
          </p:cNvPr>
          <p:cNvSpPr>
            <a:spLocks noGrp="1"/>
          </p:cNvSpPr>
          <p:nvPr>
            <p:ph type="title"/>
          </p:nvPr>
        </p:nvSpPr>
        <p:spPr>
          <a:xfrm>
            <a:off x="534894" y="544355"/>
            <a:ext cx="10818906" cy="1146333"/>
          </a:xfrm>
        </p:spPr>
        <p:txBody>
          <a:bodyPr/>
          <a:lstStyle/>
          <a:p>
            <a:r>
              <a:rPr lang="fr-BE" dirty="0">
                <a:latin typeface="Roboto Medium" panose="02000000000000000000" pitchFamily="2" charset="0"/>
                <a:ea typeface="Roboto Medium" panose="02000000000000000000" pitchFamily="2" charset="0"/>
              </a:rPr>
              <a:t>Discussion</a:t>
            </a:r>
          </a:p>
        </p:txBody>
      </p:sp>
      <p:graphicFrame>
        <p:nvGraphicFramePr>
          <p:cNvPr id="8" name="Diagramma 7">
            <a:extLst>
              <a:ext uri="{FF2B5EF4-FFF2-40B4-BE49-F238E27FC236}">
                <a16:creationId xmlns:a16="http://schemas.microsoft.com/office/drawing/2014/main" id="{4AE8220E-58BC-1CA8-C4D2-6F8919C7FAD0}"/>
              </a:ext>
            </a:extLst>
          </p:cNvPr>
          <p:cNvGraphicFramePr/>
          <p:nvPr>
            <p:extLst>
              <p:ext uri="{D42A27DB-BD31-4B8C-83A1-F6EECF244321}">
                <p14:modId xmlns:p14="http://schemas.microsoft.com/office/powerpoint/2010/main" val="1164143607"/>
              </p:ext>
            </p:extLst>
          </p:nvPr>
        </p:nvGraphicFramePr>
        <p:xfrm>
          <a:off x="0" y="0"/>
          <a:ext cx="12192000" cy="54435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Rectangle 2"/>
          <p:cNvSpPr/>
          <p:nvPr/>
        </p:nvSpPr>
        <p:spPr>
          <a:xfrm>
            <a:off x="11037047" y="-1448633"/>
            <a:ext cx="10818906" cy="3139321"/>
          </a:xfrm>
          <a:prstGeom prst="rect">
            <a:avLst/>
          </a:prstGeom>
        </p:spPr>
        <p:txBody>
          <a:bodyPr wrap="square">
            <a:spAutoFit/>
          </a:bodyPr>
          <a:lstStyle/>
          <a:p>
            <a:pPr marL="285750" indent="-285750">
              <a:buFont typeface="Arial" panose="020B0604020202020204" pitchFamily="34" charset="0"/>
              <a:buChar char="•"/>
            </a:pPr>
            <a:r>
              <a:rPr lang="fr-FR" dirty="0">
                <a:latin typeface="Söhne"/>
                <a:ea typeface="Roboto" panose="02000000000000000000" pitchFamily="2" charset="0"/>
              </a:rPr>
              <a:t>Considéré que l'algo est sensé être un appui, il présente un bon équilibre entre sensibilité et spécificité. Il identifie la plus part des ISO qui peuvent en suite être confirmées très rapidement</a:t>
            </a:r>
          </a:p>
          <a:p>
            <a:pPr marL="285750" indent="-285750">
              <a:buFont typeface="Arial" panose="020B0604020202020204" pitchFamily="34" charset="0"/>
              <a:buChar char="•"/>
            </a:pPr>
            <a:r>
              <a:rPr lang="fr-FR" dirty="0">
                <a:latin typeface="Söhne"/>
                <a:ea typeface="Roboto" panose="02000000000000000000" pitchFamily="2" charset="0"/>
              </a:rPr>
              <a:t>Les gains en temps estimés sont </a:t>
            </a:r>
            <a:r>
              <a:rPr lang="fr-FR" dirty="0" err="1">
                <a:latin typeface="Söhne"/>
                <a:ea typeface="Roboto" panose="02000000000000000000" pitchFamily="2" charset="0"/>
              </a:rPr>
              <a:t>sont</a:t>
            </a:r>
            <a:r>
              <a:rPr lang="fr-FR" dirty="0">
                <a:latin typeface="Söhne"/>
                <a:ea typeface="Roboto" panose="02000000000000000000" pitchFamily="2" charset="0"/>
              </a:rPr>
              <a:t> substantiels:</a:t>
            </a:r>
          </a:p>
          <a:p>
            <a:pPr marL="742950" lvl="1" indent="-285750">
              <a:buFont typeface="Arial" panose="020B0604020202020204" pitchFamily="34" charset="0"/>
              <a:buChar char="•"/>
            </a:pPr>
            <a:r>
              <a:rPr lang="fr-FR" dirty="0">
                <a:latin typeface="Söhne"/>
                <a:ea typeface="Roboto" panose="02000000000000000000" pitchFamily="2" charset="0"/>
              </a:rPr>
              <a:t>~63.5h par an, par infirmier + le temps </a:t>
            </a:r>
            <a:r>
              <a:rPr lang="fr-FR" dirty="0" err="1">
                <a:latin typeface="Söhne"/>
                <a:ea typeface="Roboto" panose="02000000000000000000" pitchFamily="2" charset="0"/>
              </a:rPr>
              <a:t>che</a:t>
            </a:r>
            <a:r>
              <a:rPr lang="fr-FR" dirty="0">
                <a:latin typeface="Söhne"/>
                <a:ea typeface="Roboto" panose="02000000000000000000" pitchFamily="2" charset="0"/>
              </a:rPr>
              <a:t> </a:t>
            </a:r>
            <a:r>
              <a:rPr lang="fr-FR" dirty="0" err="1">
                <a:latin typeface="Söhne"/>
                <a:ea typeface="Roboto" panose="02000000000000000000" pitchFamily="2" charset="0"/>
              </a:rPr>
              <a:t>gli</a:t>
            </a:r>
            <a:r>
              <a:rPr lang="fr-FR" dirty="0">
                <a:latin typeface="Söhne"/>
                <a:ea typeface="Roboto" panose="02000000000000000000" pitchFamily="2" charset="0"/>
              </a:rPr>
              <a:t> </a:t>
            </a:r>
            <a:r>
              <a:rPr lang="fr-FR" dirty="0" err="1">
                <a:latin typeface="Söhne"/>
                <a:ea typeface="Roboto" panose="02000000000000000000" pitchFamily="2" charset="0"/>
              </a:rPr>
              <a:t>altri</a:t>
            </a:r>
            <a:r>
              <a:rPr lang="fr-FR" dirty="0">
                <a:latin typeface="Söhne"/>
                <a:ea typeface="Roboto" panose="02000000000000000000" pitchFamily="2" charset="0"/>
              </a:rPr>
              <a:t> non </a:t>
            </a:r>
            <a:r>
              <a:rPr lang="fr-FR" dirty="0" err="1">
                <a:latin typeface="Söhne"/>
                <a:ea typeface="Roboto" panose="02000000000000000000" pitchFamily="2" charset="0"/>
              </a:rPr>
              <a:t>glid</a:t>
            </a:r>
            <a:r>
              <a:rPr lang="fr-FR" dirty="0">
                <a:latin typeface="Söhne"/>
                <a:ea typeface="Roboto" panose="02000000000000000000" pitchFamily="2" charset="0"/>
              </a:rPr>
              <a:t> </a:t>
            </a:r>
            <a:r>
              <a:rPr lang="fr-FR" dirty="0" err="1">
                <a:latin typeface="Söhne"/>
                <a:ea typeface="Roboto" panose="02000000000000000000" pitchFamily="2" charset="0"/>
              </a:rPr>
              <a:t>edicano</a:t>
            </a:r>
            <a:r>
              <a:rPr lang="fr-FR" dirty="0">
                <a:latin typeface="Söhne"/>
                <a:ea typeface="Roboto" panose="02000000000000000000" pitchFamily="2" charset="0"/>
              </a:rPr>
              <a:t> più</a:t>
            </a:r>
          </a:p>
          <a:p>
            <a:pPr marL="285750" indent="-285750">
              <a:buFont typeface="Arial" panose="020B0604020202020204" pitchFamily="34" charset="0"/>
              <a:buChar char="•"/>
            </a:pPr>
            <a:r>
              <a:rPr lang="it-IT" dirty="0">
                <a:latin typeface="Söhne"/>
                <a:ea typeface="Roboto" panose="02000000000000000000" pitchFamily="2" charset="0"/>
              </a:rPr>
              <a:t>Il guadagno in cash è poca roba nel contesto dell’ospedale ma ogni cosa conta</a:t>
            </a:r>
            <a:endParaRPr lang="fr-FR" dirty="0">
              <a:latin typeface="Söhne"/>
              <a:ea typeface="Roboto" panose="02000000000000000000" pitchFamily="2" charset="0"/>
            </a:endParaRPr>
          </a:p>
          <a:p>
            <a:pPr marL="285750" indent="-285750">
              <a:buFont typeface="Arial" panose="020B0604020202020204" pitchFamily="34" charset="0"/>
              <a:buChar char="•"/>
            </a:pPr>
            <a:r>
              <a:rPr lang="fr-FR" dirty="0">
                <a:latin typeface="Söhne"/>
                <a:ea typeface="Roboto" panose="02000000000000000000" pitchFamily="2" charset="0"/>
              </a:rPr>
              <a:t>L’</a:t>
            </a:r>
            <a:r>
              <a:rPr lang="fr-FR" dirty="0" err="1">
                <a:latin typeface="Söhne"/>
                <a:ea typeface="Roboto" panose="02000000000000000000" pitchFamily="2" charset="0"/>
              </a:rPr>
              <a:t>algoritmo</a:t>
            </a:r>
            <a:r>
              <a:rPr lang="fr-FR" dirty="0">
                <a:latin typeface="Söhne"/>
                <a:ea typeface="Roboto" panose="02000000000000000000" pitchFamily="2" charset="0"/>
              </a:rPr>
              <a:t> </a:t>
            </a:r>
            <a:r>
              <a:rPr lang="fr-FR" dirty="0" err="1">
                <a:latin typeface="Söhne"/>
                <a:ea typeface="Roboto" panose="02000000000000000000" pitchFamily="2" charset="0"/>
              </a:rPr>
              <a:t>estende</a:t>
            </a:r>
            <a:r>
              <a:rPr lang="fr-FR" dirty="0">
                <a:latin typeface="Söhne"/>
                <a:ea typeface="Roboto" panose="02000000000000000000" pitchFamily="2" charset="0"/>
              </a:rPr>
              <a:t> la </a:t>
            </a:r>
            <a:r>
              <a:rPr lang="fr-FR" dirty="0" err="1">
                <a:latin typeface="Söhne"/>
                <a:ea typeface="Roboto" panose="02000000000000000000" pitchFamily="2" charset="0"/>
              </a:rPr>
              <a:t>sorveglianza</a:t>
            </a:r>
            <a:r>
              <a:rPr lang="fr-FR" dirty="0">
                <a:latin typeface="Söhne"/>
                <a:ea typeface="Roboto" panose="02000000000000000000" pitchFamily="2" charset="0"/>
              </a:rPr>
              <a:t> a tutti i </a:t>
            </a:r>
            <a:r>
              <a:rPr lang="fr-FR" dirty="0" err="1">
                <a:latin typeface="Söhne"/>
                <a:ea typeface="Roboto" panose="02000000000000000000" pitchFamily="2" charset="0"/>
              </a:rPr>
              <a:t>servizi</a:t>
            </a:r>
            <a:endParaRPr lang="fr-FR" dirty="0">
              <a:latin typeface="Söhne"/>
              <a:ea typeface="Roboto" panose="02000000000000000000" pitchFamily="2" charset="0"/>
            </a:endParaRPr>
          </a:p>
          <a:p>
            <a:pPr marL="285750" indent="-285750">
              <a:buFont typeface="Arial" panose="020B0604020202020204" pitchFamily="34" charset="0"/>
              <a:buChar char="•"/>
            </a:pPr>
            <a:endParaRPr lang="it-IT" dirty="0">
              <a:latin typeface="Söhne"/>
              <a:ea typeface="Roboto" panose="02000000000000000000" pitchFamily="2" charset="0"/>
            </a:endParaRPr>
          </a:p>
          <a:p>
            <a:pPr marL="285750" indent="-285750">
              <a:buFont typeface="Arial" panose="020B0604020202020204" pitchFamily="34" charset="0"/>
              <a:buChar char="•"/>
            </a:pPr>
            <a:endParaRPr lang="it-IT" dirty="0">
              <a:latin typeface="Söhne"/>
              <a:ea typeface="Roboto" panose="02000000000000000000" pitchFamily="2" charset="0"/>
            </a:endParaRPr>
          </a:p>
          <a:p>
            <a:pPr marL="285750" indent="-285750">
              <a:buFont typeface="Arial" panose="020B0604020202020204" pitchFamily="34" charset="0"/>
              <a:buChar char="•"/>
            </a:pPr>
            <a:r>
              <a:rPr lang="it-IT" dirty="0">
                <a:latin typeface="Söhne"/>
                <a:ea typeface="Roboto" panose="02000000000000000000" pitchFamily="2" charset="0"/>
              </a:rPr>
              <a:t>Sensibilità buona ma non ottima:</a:t>
            </a:r>
          </a:p>
          <a:p>
            <a:pPr marL="742950" lvl="1" indent="-285750">
              <a:buFont typeface="Arial" panose="020B0604020202020204" pitchFamily="34" charset="0"/>
              <a:buChar char="•"/>
            </a:pPr>
            <a:r>
              <a:rPr lang="en-US" dirty="0">
                <a:latin typeface="Söhne"/>
                <a:ea typeface="Roboto" panose="02000000000000000000" pitchFamily="2" charset="0"/>
              </a:rPr>
              <a:t>clinicians may use vague terminology, either inadvertently or being reluctant to document complications</a:t>
            </a:r>
          </a:p>
          <a:p>
            <a:pPr marL="742950" lvl="1" indent="-285750">
              <a:buFont typeface="Arial" panose="020B0604020202020204" pitchFamily="34" charset="0"/>
              <a:buChar char="•"/>
            </a:pPr>
            <a:r>
              <a:rPr lang="en-US" dirty="0">
                <a:latin typeface="Söhne"/>
                <a:ea typeface="Roboto" panose="02000000000000000000" pitchFamily="2" charset="0"/>
              </a:rPr>
              <a:t>NO gold standard from the hygiene department for year 2020 to compare to</a:t>
            </a:r>
            <a:endParaRPr lang="fr-FR" dirty="0">
              <a:latin typeface="Söhne"/>
              <a:ea typeface="Roboto" panose="02000000000000000000" pitchFamily="2" charset="0"/>
            </a:endParaRPr>
          </a:p>
        </p:txBody>
      </p:sp>
      <p:sp>
        <p:nvSpPr>
          <p:cNvPr id="5" name="CasellaDiTesto 4">
            <a:extLst>
              <a:ext uri="{FF2B5EF4-FFF2-40B4-BE49-F238E27FC236}">
                <a16:creationId xmlns:a16="http://schemas.microsoft.com/office/drawing/2014/main" id="{32B2D0C5-0221-3503-1339-31CCA6F75F2D}"/>
              </a:ext>
            </a:extLst>
          </p:cNvPr>
          <p:cNvSpPr txBox="1"/>
          <p:nvPr/>
        </p:nvSpPr>
        <p:spPr>
          <a:xfrm>
            <a:off x="534894" y="1916817"/>
            <a:ext cx="10818906" cy="4204356"/>
          </a:xfrm>
          <a:prstGeom prst="rect">
            <a:avLst/>
          </a:prstGeom>
          <a:noFill/>
        </p:spPr>
        <p:txBody>
          <a:bodyPr wrap="square">
            <a:spAutoFit/>
          </a:bodyPr>
          <a:lstStyle/>
          <a:p>
            <a:pPr algn="l">
              <a:lnSpc>
                <a:spcPct val="150000"/>
              </a:lnSpc>
            </a:pPr>
            <a:r>
              <a:rPr lang="fr-FR" b="1" i="0" dirty="0">
                <a:effectLst/>
                <a:latin typeface="Söhne"/>
              </a:rPr>
              <a:t>Points Forts</a:t>
            </a:r>
          </a:p>
          <a:p>
            <a:pPr marL="285750" indent="-285750" algn="l">
              <a:lnSpc>
                <a:spcPct val="150000"/>
              </a:lnSpc>
              <a:buFont typeface="Arial" panose="020B0604020202020204" pitchFamily="34" charset="0"/>
              <a:buChar char="•"/>
            </a:pPr>
            <a:r>
              <a:rPr lang="fr-FR" b="1" i="0" dirty="0">
                <a:effectLst/>
                <a:latin typeface="Söhne"/>
              </a:rPr>
              <a:t>Efficacité et Précision</a:t>
            </a:r>
            <a:r>
              <a:rPr lang="fr-FR" b="0" i="0" dirty="0">
                <a:effectLst/>
                <a:latin typeface="Söhne"/>
              </a:rPr>
              <a:t>: L'algorithme a une spécificité de 98% et une sensibilité de 82%.</a:t>
            </a:r>
          </a:p>
          <a:p>
            <a:pPr marL="285750" indent="-285750" algn="l">
              <a:lnSpc>
                <a:spcPct val="150000"/>
              </a:lnSpc>
              <a:buFont typeface="Arial" panose="020B0604020202020204" pitchFamily="34" charset="0"/>
              <a:buChar char="•"/>
            </a:pPr>
            <a:r>
              <a:rPr lang="fr-FR" b="1" i="0" dirty="0">
                <a:effectLst/>
                <a:latin typeface="Söhne"/>
              </a:rPr>
              <a:t>Gain de Temps</a:t>
            </a:r>
            <a:r>
              <a:rPr lang="fr-FR" b="0" i="0" dirty="0">
                <a:effectLst/>
                <a:latin typeface="Söhne"/>
              </a:rPr>
              <a:t>: Réduction du temps de surveillance des ISI de 64,5% par infirmier par an.</a:t>
            </a:r>
          </a:p>
          <a:p>
            <a:pPr marL="285750" indent="-285750" algn="l">
              <a:lnSpc>
                <a:spcPct val="150000"/>
              </a:lnSpc>
              <a:buFont typeface="Arial" panose="020B0604020202020204" pitchFamily="34" charset="0"/>
              <a:buChar char="•"/>
            </a:pPr>
            <a:r>
              <a:rPr lang="fr-FR" b="1" i="0" dirty="0">
                <a:effectLst/>
                <a:latin typeface="Söhne"/>
              </a:rPr>
              <a:t>Versatilité</a:t>
            </a:r>
            <a:r>
              <a:rPr lang="fr-FR" b="0" i="0" dirty="0">
                <a:effectLst/>
                <a:latin typeface="Söhne"/>
              </a:rPr>
              <a:t>: Adaptable à différents types de chirurgies et de complications.</a:t>
            </a:r>
          </a:p>
          <a:p>
            <a:pPr marL="285750" indent="-285750" algn="l">
              <a:lnSpc>
                <a:spcPct val="150000"/>
              </a:lnSpc>
              <a:buFont typeface="Arial" panose="020B0604020202020204" pitchFamily="34" charset="0"/>
              <a:buChar char="•"/>
            </a:pPr>
            <a:r>
              <a:rPr lang="fr-FR" b="1" i="0" dirty="0">
                <a:effectLst/>
                <a:latin typeface="Söhne"/>
              </a:rPr>
              <a:t>Économies Financières</a:t>
            </a:r>
            <a:r>
              <a:rPr lang="fr-FR" b="0" i="0" dirty="0">
                <a:effectLst/>
                <a:latin typeface="Söhne"/>
              </a:rPr>
              <a:t>: Économie financière estimée à €2,090 par infirmier par an.</a:t>
            </a:r>
          </a:p>
          <a:p>
            <a:pPr algn="l">
              <a:lnSpc>
                <a:spcPct val="150000"/>
              </a:lnSpc>
            </a:pPr>
            <a:r>
              <a:rPr lang="fr-FR" b="1" i="0" dirty="0">
                <a:effectLst/>
                <a:latin typeface="Söhne"/>
              </a:rPr>
              <a:t>Limitations</a:t>
            </a:r>
          </a:p>
          <a:p>
            <a:pPr marL="285750" indent="-285750" algn="l">
              <a:lnSpc>
                <a:spcPct val="150000"/>
              </a:lnSpc>
              <a:buFont typeface="Arial" panose="020B0604020202020204" pitchFamily="34" charset="0"/>
              <a:buChar char="•"/>
            </a:pPr>
            <a:r>
              <a:rPr lang="fr-FR" b="1" i="0" dirty="0">
                <a:effectLst/>
                <a:latin typeface="Söhne"/>
              </a:rPr>
              <a:t>Sensibilité</a:t>
            </a:r>
            <a:r>
              <a:rPr lang="fr-FR" dirty="0">
                <a:latin typeface="Söhne"/>
              </a:rPr>
              <a:t> l</a:t>
            </a:r>
            <a:r>
              <a:rPr lang="fr-FR" b="0" i="0" dirty="0">
                <a:effectLst/>
                <a:latin typeface="Söhne"/>
              </a:rPr>
              <a:t>imitée par une terminologie clinique vague et une documentation incomplète.</a:t>
            </a:r>
          </a:p>
          <a:p>
            <a:pPr marL="285750" indent="-285750" algn="l">
              <a:lnSpc>
                <a:spcPct val="150000"/>
              </a:lnSpc>
              <a:buFont typeface="Arial" panose="020B0604020202020204" pitchFamily="34" charset="0"/>
              <a:buChar char="•"/>
            </a:pPr>
            <a:r>
              <a:rPr lang="fr-FR" b="0" i="0" dirty="0">
                <a:effectLst/>
                <a:latin typeface="Söhne"/>
              </a:rPr>
              <a:t>Absence d’un</a:t>
            </a:r>
            <a:r>
              <a:rPr lang="fr-FR" b="0" i="1" dirty="0">
                <a:effectLst/>
                <a:latin typeface="Söhne"/>
              </a:rPr>
              <a:t> </a:t>
            </a:r>
            <a:r>
              <a:rPr lang="fr-FR" b="1" dirty="0">
                <a:effectLst/>
                <a:latin typeface="Söhne"/>
              </a:rPr>
              <a:t>Gold Standard</a:t>
            </a:r>
          </a:p>
          <a:p>
            <a:pPr marL="285750" indent="-285750" algn="l">
              <a:lnSpc>
                <a:spcPct val="150000"/>
              </a:lnSpc>
              <a:buFont typeface="Arial" panose="020B0604020202020204" pitchFamily="34" charset="0"/>
              <a:buChar char="•"/>
            </a:pPr>
            <a:r>
              <a:rPr lang="fr-FR" dirty="0">
                <a:latin typeface="Söhne"/>
              </a:rPr>
              <a:t>Limité aux données informatisées</a:t>
            </a:r>
            <a:endParaRPr lang="fr-FR" b="0" i="0" dirty="0">
              <a:effectLst/>
              <a:latin typeface="Söhne"/>
            </a:endParaRPr>
          </a:p>
          <a:p>
            <a:pPr marL="285750" indent="-285750" algn="l">
              <a:lnSpc>
                <a:spcPct val="150000"/>
              </a:lnSpc>
              <a:buFont typeface="Arial" panose="020B0604020202020204" pitchFamily="34" charset="0"/>
              <a:buChar char="•"/>
            </a:pPr>
            <a:r>
              <a:rPr lang="fr-FR" b="0" i="0" dirty="0">
                <a:effectLst/>
                <a:latin typeface="Söhne"/>
              </a:rPr>
              <a:t>Ne capture pas les cas de patients qui ne reviennent pas à l'hôpital pour leurs infections.</a:t>
            </a:r>
          </a:p>
        </p:txBody>
      </p:sp>
    </p:spTree>
    <p:extLst>
      <p:ext uri="{BB962C8B-B14F-4D97-AF65-F5344CB8AC3E}">
        <p14:creationId xmlns:p14="http://schemas.microsoft.com/office/powerpoint/2010/main" val="3174583112"/>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1743</Words>
  <Application>Microsoft Office PowerPoint</Application>
  <PresentationFormat>Widescreen</PresentationFormat>
  <Paragraphs>227</Paragraphs>
  <Slides>11</Slides>
  <Notes>8</Notes>
  <HiddenSlides>0</HiddenSlides>
  <MMClips>0</MMClips>
  <ScaleCrop>false</ScaleCrop>
  <HeadingPairs>
    <vt:vector size="6" baseType="variant">
      <vt:variant>
        <vt:lpstr>Caratteri utilizzati</vt:lpstr>
      </vt:variant>
      <vt:variant>
        <vt:i4>9</vt:i4>
      </vt:variant>
      <vt:variant>
        <vt:lpstr>Tema</vt:lpstr>
      </vt:variant>
      <vt:variant>
        <vt:i4>1</vt:i4>
      </vt:variant>
      <vt:variant>
        <vt:lpstr>Titoli diapositive</vt:lpstr>
      </vt:variant>
      <vt:variant>
        <vt:i4>11</vt:i4>
      </vt:variant>
    </vt:vector>
  </HeadingPairs>
  <TitlesOfParts>
    <vt:vector size="21" baseType="lpstr">
      <vt:lpstr>Arial</vt:lpstr>
      <vt:lpstr>Calibri</vt:lpstr>
      <vt:lpstr>Calibri Light</vt:lpstr>
      <vt:lpstr>Courier New</vt:lpstr>
      <vt:lpstr>KaTeX_Main</vt:lpstr>
      <vt:lpstr>Roboto</vt:lpstr>
      <vt:lpstr>Roboto Black</vt:lpstr>
      <vt:lpstr>Roboto Medium</vt:lpstr>
      <vt:lpstr>Söhne</vt:lpstr>
      <vt:lpstr>Tema di Office</vt:lpstr>
      <vt:lpstr>DÉTECTION SEMI-AUTOMATISÉE DES INFECTIONS DU SITE OPERATOIRE DANS LA CHIRURGIE DU RACHIS:</vt:lpstr>
      <vt:lpstr>Infections du Site Operatoire (ISO)</vt:lpstr>
      <vt:lpstr>Surveillance ISO du rachis</vt:lpstr>
      <vt:lpstr>L’idée</vt:lpstr>
      <vt:lpstr>Presentazione standard di PowerPoint</vt:lpstr>
      <vt:lpstr>En pratique: </vt:lpstr>
      <vt:lpstr>Critères d’inclusion</vt:lpstr>
      <vt:lpstr>Résultats</vt:lpstr>
      <vt:lpstr>Discussion</vt:lpstr>
      <vt:lpstr>Conclusions</vt:lpstr>
      <vt:lpstr>Grazie per l’attenzione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DÉTECTION SEMI-AUTOMATISÉE DES INFECTIONS POST-OPÉRATOIRES :</dc:title>
  <dc:creator>Francesco Monti</dc:creator>
  <cp:lastModifiedBy>Francesco Monti</cp:lastModifiedBy>
  <cp:revision>13</cp:revision>
  <dcterms:created xsi:type="dcterms:W3CDTF">2023-09-23T08:14:16Z</dcterms:created>
  <dcterms:modified xsi:type="dcterms:W3CDTF">2023-09-25T21:08:06Z</dcterms:modified>
</cp:coreProperties>
</file>