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12"/>
  </p:notesMasterIdLst>
  <p:sldIdLst>
    <p:sldId id="256" r:id="rId2"/>
    <p:sldId id="266" r:id="rId3"/>
    <p:sldId id="267" r:id="rId4"/>
    <p:sldId id="258" r:id="rId5"/>
    <p:sldId id="269" r:id="rId6"/>
    <p:sldId id="268" r:id="rId7"/>
    <p:sldId id="259" r:id="rId8"/>
    <p:sldId id="262" r:id="rId9"/>
    <p:sldId id="263" r:id="rId10"/>
    <p:sldId id="264"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48" autoAdjust="0"/>
  </p:normalViewPr>
  <p:slideViewPr>
    <p:cSldViewPr snapToGrid="0">
      <p:cViewPr>
        <p:scale>
          <a:sx n="75" d="100"/>
          <a:sy n="75" d="100"/>
        </p:scale>
        <p:origin x="1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Monti" userId="67470cde4cd6eefd" providerId="LiveId" clId="{4899108A-1EF9-4A94-8841-C6AB4AA686BC}"/>
    <pc:docChg chg="undo custSel addSld delSld modSld">
      <pc:chgData name="Francesco Monti" userId="67470cde4cd6eefd" providerId="LiveId" clId="{4899108A-1EF9-4A94-8841-C6AB4AA686BC}" dt="2023-09-24T18:03:25.059" v="4016" actId="13926"/>
      <pc:docMkLst>
        <pc:docMk/>
      </pc:docMkLst>
      <pc:sldChg chg="modSp mod">
        <pc:chgData name="Francesco Monti" userId="67470cde4cd6eefd" providerId="LiveId" clId="{4899108A-1EF9-4A94-8841-C6AB4AA686BC}" dt="2023-09-23T20:44:37.334" v="950" actId="2711"/>
        <pc:sldMkLst>
          <pc:docMk/>
          <pc:sldMk cId="3908350374" sldId="256"/>
        </pc:sldMkLst>
        <pc:spChg chg="mod">
          <ac:chgData name="Francesco Monti" userId="67470cde4cd6eefd" providerId="LiveId" clId="{4899108A-1EF9-4A94-8841-C6AB4AA686BC}" dt="2023-09-23T20:44:01.548" v="948" actId="2711"/>
          <ac:spMkLst>
            <pc:docMk/>
            <pc:sldMk cId="3908350374" sldId="256"/>
            <ac:spMk id="2" creationId="{5F923169-75E6-6E4F-F6AB-935E607F0854}"/>
          </ac:spMkLst>
        </pc:spChg>
        <pc:spChg chg="mod">
          <ac:chgData name="Francesco Monti" userId="67470cde4cd6eefd" providerId="LiveId" clId="{4899108A-1EF9-4A94-8841-C6AB4AA686BC}" dt="2023-09-23T20:44:18.036" v="949" actId="2711"/>
          <ac:spMkLst>
            <pc:docMk/>
            <pc:sldMk cId="3908350374" sldId="256"/>
            <ac:spMk id="3" creationId="{5A701494-2466-96D7-4216-A1AC4E3BB033}"/>
          </ac:spMkLst>
        </pc:spChg>
        <pc:spChg chg="mod">
          <ac:chgData name="Francesco Monti" userId="67470cde4cd6eefd" providerId="LiveId" clId="{4899108A-1EF9-4A94-8841-C6AB4AA686BC}" dt="2023-09-23T20:44:37.334" v="950" actId="2711"/>
          <ac:spMkLst>
            <pc:docMk/>
            <pc:sldMk cId="3908350374" sldId="256"/>
            <ac:spMk id="4" creationId="{2D899AEC-06CB-810D-B87D-601BF84E3451}"/>
          </ac:spMkLst>
        </pc:spChg>
      </pc:sldChg>
      <pc:sldChg chg="addSp delSp modSp mod modNotesTx">
        <pc:chgData name="Francesco Monti" userId="67470cde4cd6eefd" providerId="LiveId" clId="{4899108A-1EF9-4A94-8841-C6AB4AA686BC}" dt="2023-09-24T18:03:25.059" v="4016" actId="13926"/>
        <pc:sldMkLst>
          <pc:docMk/>
          <pc:sldMk cId="1441426385" sldId="258"/>
        </pc:sldMkLst>
        <pc:spChg chg="mod">
          <ac:chgData name="Francesco Monti" userId="67470cde4cd6eefd" providerId="LiveId" clId="{4899108A-1EF9-4A94-8841-C6AB4AA686BC}" dt="2023-09-23T20:46:06.895" v="954" actId="2711"/>
          <ac:spMkLst>
            <pc:docMk/>
            <pc:sldMk cId="1441426385" sldId="258"/>
            <ac:spMk id="2" creationId="{F216CF84-2AAB-1A1B-1C82-43BCE81702BA}"/>
          </ac:spMkLst>
        </pc:spChg>
        <pc:spChg chg="add mod">
          <ac:chgData name="Francesco Monti" userId="67470cde4cd6eefd" providerId="LiveId" clId="{4899108A-1EF9-4A94-8841-C6AB4AA686BC}" dt="2023-09-24T18:03:25.059" v="4016" actId="13926"/>
          <ac:spMkLst>
            <pc:docMk/>
            <pc:sldMk cId="1441426385" sldId="258"/>
            <ac:spMk id="4" creationId="{AD5E8A4D-C89B-B500-23B1-B55ED94F6E50}"/>
          </ac:spMkLst>
        </pc:spChg>
        <pc:spChg chg="del mod">
          <ac:chgData name="Francesco Monti" userId="67470cde4cd6eefd" providerId="LiveId" clId="{4899108A-1EF9-4A94-8841-C6AB4AA686BC}" dt="2023-09-23T20:53:45.061" v="1194"/>
          <ac:spMkLst>
            <pc:docMk/>
            <pc:sldMk cId="1441426385" sldId="258"/>
            <ac:spMk id="4" creationId="{BB7177D2-B78D-67E6-4DC2-5B3B62E89A22}"/>
          </ac:spMkLst>
        </pc:spChg>
        <pc:graphicFrameChg chg="mod">
          <ac:chgData name="Francesco Monti" userId="67470cde4cd6eefd" providerId="LiveId" clId="{4899108A-1EF9-4A94-8841-C6AB4AA686BC}" dt="2023-09-24T18:01:34.604" v="3949" actId="207"/>
          <ac:graphicFrameMkLst>
            <pc:docMk/>
            <pc:sldMk cId="1441426385" sldId="258"/>
            <ac:graphicFrameMk id="8" creationId="{4AE8220E-58BC-1CA8-C4D2-6F8919C7FAD0}"/>
          </ac:graphicFrameMkLst>
        </pc:graphicFrameChg>
      </pc:sldChg>
      <pc:sldChg chg="modSp mod">
        <pc:chgData name="Francesco Monti" userId="67470cde4cd6eefd" providerId="LiveId" clId="{4899108A-1EF9-4A94-8841-C6AB4AA686BC}" dt="2023-09-24T13:52:46.447" v="2477" actId="20577"/>
        <pc:sldMkLst>
          <pc:docMk/>
          <pc:sldMk cId="2408406907" sldId="259"/>
        </pc:sldMkLst>
        <pc:spChg chg="mod">
          <ac:chgData name="Francesco Monti" userId="67470cde4cd6eefd" providerId="LiveId" clId="{4899108A-1EF9-4A94-8841-C6AB4AA686BC}" dt="2023-09-23T21:03:32.795" v="1777" actId="20577"/>
          <ac:spMkLst>
            <pc:docMk/>
            <pc:sldMk cId="2408406907" sldId="259"/>
            <ac:spMk id="2" creationId="{F216CF84-2AAB-1A1B-1C82-43BCE81702BA}"/>
          </ac:spMkLst>
        </pc:spChg>
        <pc:spChg chg="mod">
          <ac:chgData name="Francesco Monti" userId="67470cde4cd6eefd" providerId="LiveId" clId="{4899108A-1EF9-4A94-8841-C6AB4AA686BC}" dt="2023-09-24T13:52:46.447" v="2477" actId="20577"/>
          <ac:spMkLst>
            <pc:docMk/>
            <pc:sldMk cId="2408406907" sldId="259"/>
            <ac:spMk id="4" creationId="{584DCA3C-ABC2-1949-4386-2D7BD626C1ED}"/>
          </ac:spMkLst>
        </pc:spChg>
        <pc:graphicFrameChg chg="mod">
          <ac:chgData name="Francesco Monti" userId="67470cde4cd6eefd" providerId="LiveId" clId="{4899108A-1EF9-4A94-8841-C6AB4AA686BC}" dt="2023-09-23T20:49:32.622" v="981" actId="2711"/>
          <ac:graphicFrameMkLst>
            <pc:docMk/>
            <pc:sldMk cId="2408406907" sldId="259"/>
            <ac:graphicFrameMk id="8" creationId="{4AE8220E-58BC-1CA8-C4D2-6F8919C7FAD0}"/>
          </ac:graphicFrameMkLst>
        </pc:graphicFrameChg>
      </pc:sldChg>
      <pc:sldChg chg="modSp mod">
        <pc:chgData name="Francesco Monti" userId="67470cde4cd6eefd" providerId="LiveId" clId="{4899108A-1EF9-4A94-8841-C6AB4AA686BC}" dt="2023-09-23T21:12:14.855" v="2177" actId="6549"/>
        <pc:sldMkLst>
          <pc:docMk/>
          <pc:sldMk cId="1468942581" sldId="260"/>
        </pc:sldMkLst>
        <pc:spChg chg="mod">
          <ac:chgData name="Francesco Monti" userId="67470cde4cd6eefd" providerId="LiveId" clId="{4899108A-1EF9-4A94-8841-C6AB4AA686BC}" dt="2023-09-23T21:03:51.249" v="1778" actId="403"/>
          <ac:spMkLst>
            <pc:docMk/>
            <pc:sldMk cId="1468942581" sldId="260"/>
            <ac:spMk id="2" creationId="{F216CF84-2AAB-1A1B-1C82-43BCE81702BA}"/>
          </ac:spMkLst>
        </pc:spChg>
        <pc:spChg chg="mod">
          <ac:chgData name="Francesco Monti" userId="67470cde4cd6eefd" providerId="LiveId" clId="{4899108A-1EF9-4A94-8841-C6AB4AA686BC}" dt="2023-09-23T21:12:14.855" v="2177" actId="6549"/>
          <ac:spMkLst>
            <pc:docMk/>
            <pc:sldMk cId="1468942581" sldId="260"/>
            <ac:spMk id="20" creationId="{7B84C82E-01CD-5345-CF26-366CF0CA15EA}"/>
          </ac:spMkLst>
        </pc:spChg>
        <pc:graphicFrameChg chg="mod">
          <ac:chgData name="Francesco Monti" userId="67470cde4cd6eefd" providerId="LiveId" clId="{4899108A-1EF9-4A94-8841-C6AB4AA686BC}" dt="2023-09-23T20:49:21.290" v="980" actId="2711"/>
          <ac:graphicFrameMkLst>
            <pc:docMk/>
            <pc:sldMk cId="1468942581" sldId="260"/>
            <ac:graphicFrameMk id="8" creationId="{4AE8220E-58BC-1CA8-C4D2-6F8919C7FAD0}"/>
          </ac:graphicFrameMkLst>
        </pc:graphicFrameChg>
      </pc:sldChg>
      <pc:sldChg chg="addSp delSp modSp mod modNotesTx">
        <pc:chgData name="Francesco Monti" userId="67470cde4cd6eefd" providerId="LiveId" clId="{4899108A-1EF9-4A94-8841-C6AB4AA686BC}" dt="2023-09-24T17:58:13.512" v="3940" actId="313"/>
        <pc:sldMkLst>
          <pc:docMk/>
          <pc:sldMk cId="3416209373" sldId="261"/>
        </pc:sldMkLst>
        <pc:spChg chg="mod">
          <ac:chgData name="Francesco Monti" userId="67470cde4cd6eefd" providerId="LiveId" clId="{4899108A-1EF9-4A94-8841-C6AB4AA686BC}" dt="2023-09-23T21:04:01.360" v="1790" actId="20577"/>
          <ac:spMkLst>
            <pc:docMk/>
            <pc:sldMk cId="3416209373" sldId="261"/>
            <ac:spMk id="2" creationId="{F216CF84-2AAB-1A1B-1C82-43BCE81702BA}"/>
          </ac:spMkLst>
        </pc:spChg>
        <pc:spChg chg="del mod">
          <ac:chgData name="Francesco Monti" userId="67470cde4cd6eefd" providerId="LiveId" clId="{4899108A-1EF9-4A94-8841-C6AB4AA686BC}" dt="2023-09-23T20:39:50.591" v="777"/>
          <ac:spMkLst>
            <pc:docMk/>
            <pc:sldMk cId="3416209373" sldId="261"/>
            <ac:spMk id="4" creationId="{0B5EF024-D01B-DF63-BA79-874BF22BDC10}"/>
          </ac:spMkLst>
        </pc:spChg>
        <pc:spChg chg="add mod">
          <ac:chgData name="Francesco Monti" userId="67470cde4cd6eefd" providerId="LiveId" clId="{4899108A-1EF9-4A94-8841-C6AB4AA686BC}" dt="2023-09-24T17:58:13.512" v="3940" actId="313"/>
          <ac:spMkLst>
            <pc:docMk/>
            <pc:sldMk cId="3416209373" sldId="261"/>
            <ac:spMk id="4" creationId="{E91AF3C8-22A6-C413-26C3-22B5F29BC22C}"/>
          </ac:spMkLst>
        </pc:spChg>
        <pc:spChg chg="add del mod">
          <ac:chgData name="Francesco Monti" userId="67470cde4cd6eefd" providerId="LiveId" clId="{4899108A-1EF9-4A94-8841-C6AB4AA686BC}" dt="2023-09-24T13:40:22.647" v="2335"/>
          <ac:spMkLst>
            <pc:docMk/>
            <pc:sldMk cId="3416209373" sldId="261"/>
            <ac:spMk id="5" creationId="{F8EB9859-9949-AF6B-53CE-8402A97219E8}"/>
          </ac:spMkLst>
        </pc:spChg>
        <pc:graphicFrameChg chg="mod">
          <ac:chgData name="Francesco Monti" userId="67470cde4cd6eefd" providerId="LiveId" clId="{4899108A-1EF9-4A94-8841-C6AB4AA686BC}" dt="2023-09-23T20:49:06.043" v="972" actId="2711"/>
          <ac:graphicFrameMkLst>
            <pc:docMk/>
            <pc:sldMk cId="3416209373" sldId="261"/>
            <ac:graphicFrameMk id="8" creationId="{4AE8220E-58BC-1CA8-C4D2-6F8919C7FAD0}"/>
          </ac:graphicFrameMkLst>
        </pc:graphicFrameChg>
      </pc:sldChg>
      <pc:sldChg chg="addSp delSp modSp mod modNotesTx">
        <pc:chgData name="Francesco Monti" userId="67470cde4cd6eefd" providerId="LiveId" clId="{4899108A-1EF9-4A94-8841-C6AB4AA686BC}" dt="2023-09-24T18:00:29.360" v="3947" actId="1076"/>
        <pc:sldMkLst>
          <pc:docMk/>
          <pc:sldMk cId="3102435234" sldId="262"/>
        </pc:sldMkLst>
        <pc:spChg chg="mod">
          <ac:chgData name="Francesco Monti" userId="67470cde4cd6eefd" providerId="LiveId" clId="{4899108A-1EF9-4A94-8841-C6AB4AA686BC}" dt="2023-09-24T13:53:39.038" v="2489" actId="20577"/>
          <ac:spMkLst>
            <pc:docMk/>
            <pc:sldMk cId="3102435234" sldId="262"/>
            <ac:spMk id="2" creationId="{F216CF84-2AAB-1A1B-1C82-43BCE81702BA}"/>
          </ac:spMkLst>
        </pc:spChg>
        <pc:spChg chg="add mod">
          <ac:chgData name="Francesco Monti" userId="67470cde4cd6eefd" providerId="LiveId" clId="{4899108A-1EF9-4A94-8841-C6AB4AA686BC}" dt="2023-09-24T17:58:38.104" v="3942" actId="790"/>
          <ac:spMkLst>
            <pc:docMk/>
            <pc:sldMk cId="3102435234" sldId="262"/>
            <ac:spMk id="3" creationId="{2AEFDD83-AB1A-64FA-9169-F59D787667DB}"/>
          </ac:spMkLst>
        </pc:spChg>
        <pc:graphicFrameChg chg="add del mod modGraphic">
          <ac:chgData name="Francesco Monti" userId="67470cde4cd6eefd" providerId="LiveId" clId="{4899108A-1EF9-4A94-8841-C6AB4AA686BC}" dt="2023-09-24T18:00:06.585" v="3943" actId="478"/>
          <ac:graphicFrameMkLst>
            <pc:docMk/>
            <pc:sldMk cId="3102435234" sldId="262"/>
            <ac:graphicFrameMk id="4" creationId="{41F7C570-2C12-4736-CCE7-93F4FCEDD140}"/>
          </ac:graphicFrameMkLst>
        </pc:graphicFrameChg>
        <pc:graphicFrameChg chg="add mod">
          <ac:chgData name="Francesco Monti" userId="67470cde4cd6eefd" providerId="LiveId" clId="{4899108A-1EF9-4A94-8841-C6AB4AA686BC}" dt="2023-09-24T18:00:29.360" v="3947" actId="1076"/>
          <ac:graphicFrameMkLst>
            <pc:docMk/>
            <pc:sldMk cId="3102435234" sldId="262"/>
            <ac:graphicFrameMk id="5" creationId="{B16F54BD-FCBF-B9E5-052D-CAD39916BFFC}"/>
          </ac:graphicFrameMkLst>
        </pc:graphicFrameChg>
        <pc:graphicFrameChg chg="add mod">
          <ac:chgData name="Francesco Monti" userId="67470cde4cd6eefd" providerId="LiveId" clId="{4899108A-1EF9-4A94-8841-C6AB4AA686BC}" dt="2023-09-24T18:00:23.415" v="3946" actId="1076"/>
          <ac:graphicFrameMkLst>
            <pc:docMk/>
            <pc:sldMk cId="3102435234" sldId="262"/>
            <ac:graphicFrameMk id="6" creationId="{088FF215-4B70-C32B-AA1A-B3E812690EDE}"/>
          </ac:graphicFrameMkLst>
        </pc:graphicFrameChg>
        <pc:graphicFrameChg chg="mod">
          <ac:chgData name="Francesco Monti" userId="67470cde4cd6eefd" providerId="LiveId" clId="{4899108A-1EF9-4A94-8841-C6AB4AA686BC}" dt="2023-09-23T20:48:18.559" v="963" actId="2711"/>
          <ac:graphicFrameMkLst>
            <pc:docMk/>
            <pc:sldMk cId="3102435234" sldId="262"/>
            <ac:graphicFrameMk id="8" creationId="{4AE8220E-58BC-1CA8-C4D2-6F8919C7FAD0}"/>
          </ac:graphicFrameMkLst>
        </pc:graphicFrameChg>
      </pc:sldChg>
      <pc:sldChg chg="modSp modNotesTx">
        <pc:chgData name="Francesco Monti" userId="67470cde4cd6eefd" providerId="LiveId" clId="{4899108A-1EF9-4A94-8841-C6AB4AA686BC}" dt="2023-09-24T14:54:23.498" v="3012" actId="20577"/>
        <pc:sldMkLst>
          <pc:docMk/>
          <pc:sldMk cId="3174583112" sldId="263"/>
        </pc:sldMkLst>
        <pc:graphicFrameChg chg="mod">
          <ac:chgData name="Francesco Monti" userId="67470cde4cd6eefd" providerId="LiveId" clId="{4899108A-1EF9-4A94-8841-C6AB4AA686BC}" dt="2023-09-23T20:48:05.977" v="962" actId="2711"/>
          <ac:graphicFrameMkLst>
            <pc:docMk/>
            <pc:sldMk cId="3174583112" sldId="263"/>
            <ac:graphicFrameMk id="8" creationId="{4AE8220E-58BC-1CA8-C4D2-6F8919C7FAD0}"/>
          </ac:graphicFrameMkLst>
        </pc:graphicFrameChg>
      </pc:sldChg>
      <pc:sldChg chg="addSp modSp mod modNotesTx">
        <pc:chgData name="Francesco Monti" userId="67470cde4cd6eefd" providerId="LiveId" clId="{4899108A-1EF9-4A94-8841-C6AB4AA686BC}" dt="2023-09-24T17:57:34.910" v="3939" actId="207"/>
        <pc:sldMkLst>
          <pc:docMk/>
          <pc:sldMk cId="1172203281" sldId="264"/>
        </pc:sldMkLst>
        <pc:spChg chg="mod">
          <ac:chgData name="Francesco Monti" userId="67470cde4cd6eefd" providerId="LiveId" clId="{4899108A-1EF9-4A94-8841-C6AB4AA686BC}" dt="2023-09-24T17:56:42.754" v="3927" actId="2711"/>
          <ac:spMkLst>
            <pc:docMk/>
            <pc:sldMk cId="1172203281" sldId="264"/>
            <ac:spMk id="2" creationId="{F216CF84-2AAB-1A1B-1C82-43BCE81702BA}"/>
          </ac:spMkLst>
        </pc:spChg>
        <pc:spChg chg="add mod">
          <ac:chgData name="Francesco Monti" userId="67470cde4cd6eefd" providerId="LiveId" clId="{4899108A-1EF9-4A94-8841-C6AB4AA686BC}" dt="2023-09-24T17:57:34.910" v="3939" actId="207"/>
          <ac:spMkLst>
            <pc:docMk/>
            <pc:sldMk cId="1172203281" sldId="264"/>
            <ac:spMk id="4" creationId="{D0716806-D703-51F8-0527-79B3F9B7425C}"/>
          </ac:spMkLst>
        </pc:spChg>
        <pc:graphicFrameChg chg="mod">
          <ac:chgData name="Francesco Monti" userId="67470cde4cd6eefd" providerId="LiveId" clId="{4899108A-1EF9-4A94-8841-C6AB4AA686BC}" dt="2023-09-23T20:48:31.470" v="964" actId="2711"/>
          <ac:graphicFrameMkLst>
            <pc:docMk/>
            <pc:sldMk cId="1172203281" sldId="264"/>
            <ac:graphicFrameMk id="8" creationId="{4AE8220E-58BC-1CA8-C4D2-6F8919C7FAD0}"/>
          </ac:graphicFrameMkLst>
        </pc:graphicFrameChg>
      </pc:sldChg>
      <pc:sldChg chg="del">
        <pc:chgData name="Francesco Monti" userId="67470cde4cd6eefd" providerId="LiveId" clId="{4899108A-1EF9-4A94-8841-C6AB4AA686BC}" dt="2023-09-23T20:38:06.713" v="753" actId="47"/>
        <pc:sldMkLst>
          <pc:docMk/>
          <pc:sldMk cId="3838264059" sldId="265"/>
        </pc:sldMkLst>
      </pc:sldChg>
      <pc:sldChg chg="modSp mod modNotesTx">
        <pc:chgData name="Francesco Monti" userId="67470cde4cd6eefd" providerId="LiveId" clId="{4899108A-1EF9-4A94-8841-C6AB4AA686BC}" dt="2023-09-24T18:02:40.207" v="3969" actId="20577"/>
        <pc:sldMkLst>
          <pc:docMk/>
          <pc:sldMk cId="695551466" sldId="266"/>
        </pc:sldMkLst>
        <pc:spChg chg="mod">
          <ac:chgData name="Francesco Monti" userId="67470cde4cd6eefd" providerId="LiveId" clId="{4899108A-1EF9-4A94-8841-C6AB4AA686BC}" dt="2023-09-23T21:03:21.556" v="1773" actId="20577"/>
          <ac:spMkLst>
            <pc:docMk/>
            <pc:sldMk cId="695551466" sldId="266"/>
            <ac:spMk id="2" creationId="{F216CF84-2AAB-1A1B-1C82-43BCE81702BA}"/>
          </ac:spMkLst>
        </pc:spChg>
        <pc:spChg chg="mod">
          <ac:chgData name="Francesco Monti" userId="67470cde4cd6eefd" providerId="LiveId" clId="{4899108A-1EF9-4A94-8841-C6AB4AA686BC}" dt="2023-09-24T18:02:40.207" v="3969" actId="20577"/>
          <ac:spMkLst>
            <pc:docMk/>
            <pc:sldMk cId="695551466" sldId="266"/>
            <ac:spMk id="5" creationId="{4BE91337-6FFE-8C18-4319-8FBDB4340279}"/>
          </ac:spMkLst>
        </pc:spChg>
        <pc:graphicFrameChg chg="mod">
          <ac:chgData name="Francesco Monti" userId="67470cde4cd6eefd" providerId="LiveId" clId="{4899108A-1EF9-4A94-8841-C6AB4AA686BC}" dt="2023-09-23T20:49:48.126" v="983" actId="113"/>
          <ac:graphicFrameMkLst>
            <pc:docMk/>
            <pc:sldMk cId="695551466" sldId="266"/>
            <ac:graphicFrameMk id="8" creationId="{4AE8220E-58BC-1CA8-C4D2-6F8919C7FAD0}"/>
          </ac:graphicFrameMkLst>
        </pc:graphicFrameChg>
      </pc:sldChg>
      <pc:sldChg chg="modSp add mod modNotesTx">
        <pc:chgData name="Francesco Monti" userId="67470cde4cd6eefd" providerId="LiveId" clId="{4899108A-1EF9-4A94-8841-C6AB4AA686BC}" dt="2023-09-24T17:55:29.924" v="3915" actId="113"/>
        <pc:sldMkLst>
          <pc:docMk/>
          <pc:sldMk cId="3056348805" sldId="267"/>
        </pc:sldMkLst>
        <pc:spChg chg="mod">
          <ac:chgData name="Francesco Monti" userId="67470cde4cd6eefd" providerId="LiveId" clId="{4899108A-1EF9-4A94-8841-C6AB4AA686BC}" dt="2023-09-24T17:55:12.470" v="3912" actId="27636"/>
          <ac:spMkLst>
            <pc:docMk/>
            <pc:sldMk cId="3056348805" sldId="267"/>
            <ac:spMk id="2" creationId="{F216CF84-2AAB-1A1B-1C82-43BCE81702BA}"/>
          </ac:spMkLst>
        </pc:spChg>
        <pc:spChg chg="mod">
          <ac:chgData name="Francesco Monti" userId="67470cde4cd6eefd" providerId="LiveId" clId="{4899108A-1EF9-4A94-8841-C6AB4AA686BC}" dt="2023-09-24T17:55:29.924" v="3915" actId="113"/>
          <ac:spMkLst>
            <pc:docMk/>
            <pc:sldMk cId="3056348805" sldId="267"/>
            <ac:spMk id="5" creationId="{4BE91337-6FFE-8C18-4319-8FBDB4340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a:solidFill>
          <a:schemeClr val="accent1">
            <a:lumMod val="50000"/>
          </a:schemeClr>
        </a:solidFill>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a:solidFill>
          <a:schemeClr val="accent1">
            <a:lumMod val="50000"/>
          </a:schemeClr>
        </a:solidFill>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a:solidFill>
          <a:schemeClr val="accent1">
            <a:lumMod val="50000"/>
          </a:schemeClr>
        </a:solidFill>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6F955-25EA-4F90-B99D-7BDF15AA1216}" type="datetimeFigureOut">
              <a:rPr lang="it-IT" smtClean="0"/>
              <a:t>26/09/2023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1407F-8740-488D-B818-A4EDEFED28C5}" type="slidenum">
              <a:rPr lang="it-IT" smtClean="0"/>
              <a:t>‹N›</a:t>
            </a:fld>
            <a:endParaRPr lang="it-IT"/>
          </a:p>
        </p:txBody>
      </p:sp>
    </p:spTree>
    <p:extLst>
      <p:ext uri="{BB962C8B-B14F-4D97-AF65-F5344CB8AC3E}">
        <p14:creationId xmlns:p14="http://schemas.microsoft.com/office/powerpoint/2010/main" val="9964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Bonjour</a:t>
            </a:r>
            <a:r>
              <a:rPr lang="it-IT" dirty="0"/>
              <a:t> tout le monde, </a:t>
            </a:r>
            <a:r>
              <a:rPr lang="it-IT" dirty="0" err="1"/>
              <a:t>aujourd’hui</a:t>
            </a:r>
            <a:r>
              <a:rPr lang="it-IT" dirty="0"/>
              <a:t> je </a:t>
            </a:r>
            <a:r>
              <a:rPr lang="it-IT" dirty="0" err="1"/>
              <a:t>vais</a:t>
            </a:r>
            <a:r>
              <a:rPr lang="it-IT" dirty="0"/>
              <a:t> </a:t>
            </a:r>
            <a:r>
              <a:rPr lang="it-IT" dirty="0" err="1"/>
              <a:t>vous</a:t>
            </a:r>
            <a:r>
              <a:rPr lang="it-IT" dirty="0"/>
              <a:t> </a:t>
            </a:r>
            <a:r>
              <a:rPr lang="it-IT" dirty="0" err="1"/>
              <a:t>présenter</a:t>
            </a:r>
            <a:r>
              <a:rPr lang="it-IT" dirty="0"/>
              <a:t> </a:t>
            </a:r>
            <a:r>
              <a:rPr lang="it-IT" dirty="0" err="1"/>
              <a:t>mon</a:t>
            </a:r>
            <a:r>
              <a:rPr lang="it-IT" dirty="0"/>
              <a:t> </a:t>
            </a:r>
            <a:r>
              <a:rPr lang="it-IT" dirty="0" err="1"/>
              <a:t>travail</a:t>
            </a:r>
            <a:r>
              <a:rPr lang="it-IT" dirty="0"/>
              <a:t> pour le </a:t>
            </a:r>
            <a:r>
              <a:rPr lang="it-IT" dirty="0" err="1"/>
              <a:t>mémoire</a:t>
            </a:r>
            <a:r>
              <a:rPr lang="it-IT" dirty="0"/>
              <a:t> </a:t>
            </a:r>
            <a:r>
              <a:rPr lang="it-IT" dirty="0" err="1"/>
              <a:t>du</a:t>
            </a:r>
            <a:r>
              <a:rPr lang="it-IT" dirty="0"/>
              <a:t> DES en santé </a:t>
            </a:r>
            <a:r>
              <a:rPr lang="it-IT" dirty="0" err="1"/>
              <a:t>publique</a:t>
            </a:r>
            <a:r>
              <a:rPr lang="it-IT" dirty="0"/>
              <a:t>, </a:t>
            </a:r>
            <a:r>
              <a:rPr lang="it-IT" dirty="0" err="1"/>
              <a:t>titré</a:t>
            </a:r>
            <a:r>
              <a:rPr lang="it-IT" dirty="0"/>
              <a:t> «……………………..»</a:t>
            </a:r>
          </a:p>
        </p:txBody>
      </p:sp>
      <p:sp>
        <p:nvSpPr>
          <p:cNvPr id="4" name="Segnaposto numero diapositiva 3"/>
          <p:cNvSpPr>
            <a:spLocks noGrp="1"/>
          </p:cNvSpPr>
          <p:nvPr>
            <p:ph type="sldNum" sz="quarter" idx="5"/>
          </p:nvPr>
        </p:nvSpPr>
        <p:spPr/>
        <p:txBody>
          <a:bodyPr/>
          <a:lstStyle/>
          <a:p>
            <a:fld id="{CAE1407F-8740-488D-B818-A4EDEFED28C5}" type="slidenum">
              <a:rPr lang="it-IT" smtClean="0"/>
              <a:t>1</a:t>
            </a:fld>
            <a:endParaRPr lang="it-IT"/>
          </a:p>
        </p:txBody>
      </p:sp>
    </p:spTree>
    <p:extLst>
      <p:ext uri="{BB962C8B-B14F-4D97-AF65-F5344CB8AC3E}">
        <p14:creationId xmlns:p14="http://schemas.microsoft.com/office/powerpoint/2010/main" val="108239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pourquoi les </a:t>
            </a:r>
            <a:r>
              <a:rPr lang="fr-FR" b="0" i="0" dirty="0" err="1">
                <a:solidFill>
                  <a:srgbClr val="CECAC3"/>
                </a:solidFill>
                <a:effectLst/>
                <a:latin typeface="Söhne"/>
              </a:rPr>
              <a:t>ISOs</a:t>
            </a:r>
            <a:r>
              <a:rPr lang="fr-FR" b="0" i="0" dirty="0">
                <a:solidFill>
                  <a:srgbClr val="CECAC3"/>
                </a:solidFill>
                <a:effectLst/>
                <a:latin typeface="Söhne"/>
              </a:rPr>
              <a:t> sont un sujet qui mérite attention</a:t>
            </a:r>
          </a:p>
          <a:p>
            <a:pPr algn="l"/>
            <a:endParaRPr lang="fr-FR" b="0" i="0" dirty="0">
              <a:solidFill>
                <a:srgbClr val="CECAC3"/>
              </a:solidFill>
              <a:effectLst/>
              <a:latin typeface="Söhne"/>
            </a:endParaRPr>
          </a:p>
          <a:p>
            <a:pPr algn="l"/>
            <a:r>
              <a:rPr lang="fr-FR" b="0" i="0" dirty="0">
                <a:solidFill>
                  <a:srgbClr val="CECAC3"/>
                </a:solidFill>
                <a:effectLst/>
                <a:latin typeface="Söhne"/>
              </a:rPr>
              <a:t>Les infections du site opératoire (ISO) sont les deuxièmes infections nosocomiales (acquises à l'hôpital) les plus fréquentes après les infections des voies urinaires.</a:t>
            </a:r>
          </a:p>
          <a:p>
            <a:pPr algn="l"/>
            <a:r>
              <a:rPr lang="fr-FR" b="0" i="0" dirty="0">
                <a:solidFill>
                  <a:srgbClr val="CECAC3"/>
                </a:solidFill>
                <a:effectLst/>
                <a:latin typeface="Söhne"/>
              </a:rPr>
              <a:t>Bien que le risque d'IAS soit généralement faible, les IAS sont fréquentes en raison du volume élevé d'interventions chirurgicales effectuées.</a:t>
            </a:r>
          </a:p>
          <a:p>
            <a:pPr algn="l"/>
            <a:endParaRPr lang="fr-FR" b="0" i="0" dirty="0">
              <a:solidFill>
                <a:srgbClr val="CECAC3"/>
              </a:solidFill>
              <a:effectLst/>
              <a:latin typeface="Söhne"/>
            </a:endParaRPr>
          </a:p>
          <a:p>
            <a:pPr algn="l"/>
            <a:r>
              <a:rPr lang="fr-FR" b="0" i="0" dirty="0">
                <a:solidFill>
                  <a:srgbClr val="CECAC3"/>
                </a:solidFill>
                <a:effectLst/>
                <a:latin typeface="Söhne"/>
              </a:rPr>
              <a:t>Les IAS surviennent chez 2 % à 5 % des patients subissant une chirurgie en hospitalisation (toutes chirurgies confondues), et les taux sont généralement plus élevés pour des procédures complexes comme la chirurgie de la colonne vertébrale, en cas de patients </a:t>
            </a:r>
            <a:r>
              <a:rPr lang="fr-FR" b="0" i="0" dirty="0" err="1">
                <a:solidFill>
                  <a:srgbClr val="CECAC3"/>
                </a:solidFill>
                <a:effectLst/>
                <a:latin typeface="Söhne"/>
              </a:rPr>
              <a:t>agés</a:t>
            </a:r>
            <a:r>
              <a:rPr lang="fr-FR" b="0" i="0" dirty="0">
                <a:solidFill>
                  <a:srgbClr val="CECAC3"/>
                </a:solidFill>
                <a:effectLst/>
                <a:latin typeface="Söhne"/>
              </a:rPr>
              <a:t> ou obèses</a:t>
            </a:r>
          </a:p>
          <a:p>
            <a:pPr algn="l"/>
            <a:endParaRPr lang="fr-FR" b="0" i="0" dirty="0">
              <a:solidFill>
                <a:srgbClr val="CECAC3"/>
              </a:solidFill>
              <a:effectLst/>
              <a:latin typeface="Söhne"/>
            </a:endParaRPr>
          </a:p>
          <a:p>
            <a:pPr algn="l"/>
            <a:r>
              <a:rPr lang="fr-FR" b="0" i="0" dirty="0">
                <a:solidFill>
                  <a:srgbClr val="CECAC3"/>
                </a:solidFill>
                <a:effectLst/>
                <a:latin typeface="Söhne"/>
              </a:rPr>
              <a:t>En cas d’ISO on s’attend à entre 7 à 11 jours d'hospitalisation supplémentaires, un cout plus élevé pour le système, un risque plus élevé de séquelles et de mortalité</a:t>
            </a:r>
          </a:p>
          <a:p>
            <a:pPr algn="l"/>
            <a:endParaRPr lang="fr-FR" b="0" i="0" dirty="0">
              <a:solidFill>
                <a:srgbClr val="CECAC3"/>
              </a:solidFill>
              <a:effectLst/>
              <a:latin typeface="Söhne"/>
            </a:endParaRPr>
          </a:p>
          <a:p>
            <a:pPr algn="l"/>
            <a:r>
              <a:rPr lang="fr-FR" b="0" i="0" dirty="0">
                <a:solidFill>
                  <a:srgbClr val="CECAC3"/>
                </a:solidFill>
                <a:effectLst/>
                <a:latin typeface="Söhne"/>
              </a:rPr>
              <a:t>Les patients chirurgicaux qui développent une ISO ont un risque de mortalité entre deux et onze fois plus élevé que les patients sans ISO ; </a:t>
            </a:r>
          </a:p>
          <a:p>
            <a:pPr algn="l"/>
            <a:r>
              <a:rPr lang="fr-FR" b="0" i="0" dirty="0">
                <a:solidFill>
                  <a:srgbClr val="CECAC3"/>
                </a:solidFill>
                <a:effectLst/>
                <a:latin typeface="Söhne"/>
              </a:rPr>
              <a:t>77 % des décès chez les patients avec ISO sont directement attribuables à l’ISO.</a:t>
            </a:r>
          </a:p>
          <a:p>
            <a:pPr algn="l"/>
            <a:endParaRPr lang="fr-FR" b="0" i="0"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2</a:t>
            </a:fld>
            <a:endParaRPr lang="it-IT" dirty="0"/>
          </a:p>
        </p:txBody>
      </p:sp>
    </p:spTree>
    <p:extLst>
      <p:ext uri="{BB962C8B-B14F-4D97-AF65-F5344CB8AC3E}">
        <p14:creationId xmlns:p14="http://schemas.microsoft.com/office/powerpoint/2010/main" val="405495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Les ISO sont un </a:t>
            </a:r>
            <a:r>
              <a:rPr lang="fr-FR" b="1" i="0" dirty="0">
                <a:solidFill>
                  <a:srgbClr val="CECAC3"/>
                </a:solidFill>
                <a:effectLst/>
                <a:latin typeface="Söhne"/>
              </a:rPr>
              <a:t>indicateur important de la qualité des soins </a:t>
            </a:r>
            <a:r>
              <a:rPr lang="fr-FR" b="0" i="0" dirty="0">
                <a:solidFill>
                  <a:srgbClr val="CECAC3"/>
                </a:solidFill>
                <a:effectLst/>
                <a:latin typeface="Söhne"/>
              </a:rPr>
              <a:t>et leur suivi est une activité importante du service d'hygiène. </a:t>
            </a:r>
          </a:p>
          <a:p>
            <a:pPr algn="l"/>
            <a:endParaRPr lang="fr-FR" b="0" i="0" dirty="0">
              <a:solidFill>
                <a:srgbClr val="CECAC3"/>
              </a:solidFill>
              <a:effectLst/>
              <a:latin typeface="Söhne"/>
            </a:endParaRPr>
          </a:p>
          <a:p>
            <a:pPr algn="l"/>
            <a:r>
              <a:rPr lang="fr-FR" b="0" i="0" dirty="0">
                <a:solidFill>
                  <a:srgbClr val="CECAC3"/>
                </a:solidFill>
                <a:effectLst/>
                <a:latin typeface="Söhne"/>
              </a:rPr>
              <a:t>Comme je l'avais présenté lors de la </a:t>
            </a:r>
            <a:r>
              <a:rPr lang="fr-FR" b="1" i="0" dirty="0">
                <a:solidFill>
                  <a:srgbClr val="CECAC3"/>
                </a:solidFill>
                <a:effectLst/>
                <a:latin typeface="Söhne"/>
              </a:rPr>
              <a:t>présoutenance</a:t>
            </a:r>
            <a:r>
              <a:rPr lang="fr-FR" b="0" i="0" dirty="0">
                <a:solidFill>
                  <a:srgbClr val="CECAC3"/>
                </a:solidFill>
                <a:effectLst/>
                <a:latin typeface="Söhne"/>
              </a:rPr>
              <a:t>, l'idée initiale était de collaborer avec le service d'hygiène afin de réduire la charge de travail liée à cette tâche, en particulier les ISO du rachis.</a:t>
            </a:r>
          </a:p>
          <a:p>
            <a:pPr algn="l"/>
            <a:endParaRPr lang="fr-FR" b="0" i="0" dirty="0">
              <a:solidFill>
                <a:srgbClr val="CECAC3"/>
              </a:solidFill>
              <a:effectLst/>
              <a:latin typeface="Söhne"/>
            </a:endParaRPr>
          </a:p>
          <a:p>
            <a:pPr algn="l"/>
            <a:r>
              <a:rPr lang="fr-FR" b="0" i="0" dirty="0">
                <a:solidFill>
                  <a:srgbClr val="CECAC3"/>
                </a:solidFill>
                <a:effectLst/>
                <a:latin typeface="Söhne"/>
              </a:rPr>
              <a:t>A</a:t>
            </a:r>
            <a:r>
              <a:rPr lang="fr-FR" b="1" i="0" dirty="0">
                <a:solidFill>
                  <a:srgbClr val="CECAC3"/>
                </a:solidFill>
                <a:effectLst/>
                <a:latin typeface="Söhne"/>
              </a:rPr>
              <a:t>ujourd'hu</a:t>
            </a:r>
            <a:r>
              <a:rPr lang="fr-FR" b="0" i="0" dirty="0">
                <a:solidFill>
                  <a:srgbClr val="CECAC3"/>
                </a:solidFill>
                <a:effectLst/>
                <a:latin typeface="Söhne"/>
              </a:rPr>
              <a:t>i, le suivi des ISO rachidiennes est effectué manuellement par un infirmier qui consacre un après-midi par semaine à cette tâche. </a:t>
            </a:r>
          </a:p>
          <a:p>
            <a:pPr algn="l"/>
            <a:endParaRPr lang="fr-FR" b="0" i="0" dirty="0">
              <a:solidFill>
                <a:srgbClr val="CECAC3"/>
              </a:solidFill>
              <a:effectLst/>
              <a:latin typeface="Söhne"/>
            </a:endParaRPr>
          </a:p>
          <a:p>
            <a:pPr algn="l"/>
            <a:r>
              <a:rPr lang="fr-FR" b="0" i="0" dirty="0">
                <a:solidFill>
                  <a:srgbClr val="CECAC3"/>
                </a:solidFill>
                <a:effectLst/>
                <a:latin typeface="Söhne"/>
              </a:rPr>
              <a:t>Il se rend dans les UF d’</a:t>
            </a:r>
            <a:r>
              <a:rPr lang="fr-FR" b="0" i="0" dirty="0" err="1">
                <a:solidFill>
                  <a:srgbClr val="CECAC3"/>
                </a:solidFill>
                <a:effectLst/>
                <a:latin typeface="Söhne"/>
              </a:rPr>
              <a:t>orthopedie</a:t>
            </a:r>
            <a:r>
              <a:rPr lang="fr-FR" b="0" i="0" dirty="0">
                <a:solidFill>
                  <a:srgbClr val="CECAC3"/>
                </a:solidFill>
                <a:effectLst/>
                <a:latin typeface="Söhne"/>
              </a:rPr>
              <a:t>, interagit avec le personnel et tient un registre des patients ayant eu une ISO. </a:t>
            </a:r>
          </a:p>
          <a:p>
            <a:pPr algn="l"/>
            <a:endParaRPr lang="fr-FR" b="0" i="0" dirty="0">
              <a:solidFill>
                <a:srgbClr val="CECAC3"/>
              </a:solidFill>
              <a:effectLst/>
              <a:latin typeface="Söhne"/>
            </a:endParaRPr>
          </a:p>
          <a:p>
            <a:pPr algn="l"/>
            <a:r>
              <a:rPr lang="fr-FR" b="0" i="0" dirty="0">
                <a:solidFill>
                  <a:srgbClr val="CECAC3"/>
                </a:solidFill>
                <a:effectLst/>
                <a:latin typeface="Söhne"/>
              </a:rPr>
              <a:t>Ce dépistage est inadapté à la charge de travail et, en plus du temps passé par l'infirmier, on devrait aussi facturer les temps que les autre pro de la santé dédient à l’infirmier lui-même.</a:t>
            </a:r>
          </a:p>
          <a:p>
            <a:pPr algn="l"/>
            <a:endParaRPr lang="fr-FR" b="0" i="0" dirty="0">
              <a:solidFill>
                <a:srgbClr val="CECAC3"/>
              </a:solidFill>
              <a:effectLst/>
              <a:latin typeface="Söhne"/>
            </a:endParaRPr>
          </a:p>
          <a:p>
            <a:pPr algn="l"/>
            <a:r>
              <a:rPr lang="fr-FR" b="0" i="0" dirty="0">
                <a:solidFill>
                  <a:srgbClr val="CECAC3"/>
                </a:solidFill>
                <a:effectLst/>
                <a:latin typeface="Söhne"/>
              </a:rPr>
              <a:t>De plus, seuls certains services sont couverts et le processus n'est donc pas exhaustif.</a:t>
            </a:r>
          </a:p>
        </p:txBody>
      </p:sp>
      <p:sp>
        <p:nvSpPr>
          <p:cNvPr id="4" name="Segnaposto numero diapositiva 3"/>
          <p:cNvSpPr>
            <a:spLocks noGrp="1"/>
          </p:cNvSpPr>
          <p:nvPr>
            <p:ph type="sldNum" sz="quarter" idx="5"/>
          </p:nvPr>
        </p:nvSpPr>
        <p:spPr/>
        <p:txBody>
          <a:bodyPr/>
          <a:lstStyle/>
          <a:p>
            <a:fld id="{CAE1407F-8740-488D-B818-A4EDEFED28C5}" type="slidenum">
              <a:rPr lang="it-IT" smtClean="0"/>
              <a:t>3</a:t>
            </a:fld>
            <a:endParaRPr lang="it-IT" dirty="0"/>
          </a:p>
        </p:txBody>
      </p:sp>
    </p:spTree>
    <p:extLst>
      <p:ext uri="{BB962C8B-B14F-4D97-AF65-F5344CB8AC3E}">
        <p14:creationId xmlns:p14="http://schemas.microsoft.com/office/powerpoint/2010/main" val="300536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r>
              <a:rPr lang="fr-FR" b="0" i="0" dirty="0">
                <a:effectLst/>
                <a:latin typeface="Roboto" panose="02000000000000000000" pitchFamily="2" charset="0"/>
                <a:ea typeface="Roboto" panose="02000000000000000000" pitchFamily="2" charset="0"/>
              </a:rPr>
              <a:t>Utiliser l'Entrepôt de Données du CHU de Rouen pour améliorer l’exhaustivité et réduire la charge de travail associée à la surveillance des infections du site opératoire (ISO) du rachis</a:t>
            </a:r>
          </a:p>
          <a:p>
            <a:pPr algn="l">
              <a:lnSpc>
                <a:spcPct val="150000"/>
              </a:lnSpc>
              <a:buFont typeface="Arial" panose="020B0604020202020204" pitchFamily="34" charset="0"/>
              <a:buChar char="•"/>
            </a:pPr>
            <a:endParaRPr lang="fr-FR" b="0" i="0" dirty="0">
              <a:effectLst/>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a:solidFill>
                  <a:schemeClr val="tx1">
                    <a:lumMod val="95000"/>
                    <a:lumOff val="5000"/>
                  </a:schemeClr>
                </a:solidFill>
                <a:highlight>
                  <a:srgbClr val="FFFF00"/>
                </a:highlight>
                <a:latin typeface="Söhne"/>
              </a:rPr>
              <a:t>accès à la </a:t>
            </a:r>
            <a:r>
              <a:rPr lang="fr-FR" b="0" i="0" dirty="0">
                <a:solidFill>
                  <a:schemeClr val="tx1">
                    <a:lumMod val="95000"/>
                    <a:lumOff val="5000"/>
                  </a:schemeClr>
                </a:solidFill>
                <a:effectLst/>
                <a:highlight>
                  <a:srgbClr val="FFFF00"/>
                </a:highlight>
                <a:latin typeface="Söhne"/>
              </a:rPr>
              <a:t>cohorte de patients via l'interface </a:t>
            </a:r>
            <a:r>
              <a:rPr lang="fr-FR" b="0" i="0" dirty="0" err="1">
                <a:solidFill>
                  <a:schemeClr val="tx1">
                    <a:lumMod val="95000"/>
                    <a:lumOff val="5000"/>
                  </a:schemeClr>
                </a:solidFill>
                <a:effectLst/>
                <a:highlight>
                  <a:srgbClr val="FFFF00"/>
                </a:highlight>
                <a:latin typeface="Söhne"/>
              </a:rPr>
              <a:t>EDSaN</a:t>
            </a:r>
            <a:r>
              <a:rPr lang="fr-FR" b="0" i="0" dirty="0">
                <a:solidFill>
                  <a:schemeClr val="tx1">
                    <a:lumMod val="95000"/>
                    <a:lumOff val="5000"/>
                  </a:schemeClr>
                </a:solidFill>
                <a:effectLst/>
                <a:highlight>
                  <a:srgbClr val="FFFF00"/>
                </a:highlight>
                <a:latin typeface="Söhne"/>
              </a:rPr>
              <a:t> Consult, optimisée pour parcourir rapidement un grand nombre de dossiers et classer les patients en inclus/exclus/autres, et que nous utilisons normalement pour sélectionner la population à inclure dans les études. </a:t>
            </a:r>
          </a:p>
          <a:p>
            <a:pPr algn="l">
              <a:lnSpc>
                <a:spcPct val="150000"/>
              </a:lnSpc>
              <a:buFont typeface="Arial" panose="020B0604020202020204" pitchFamily="34" charset="0"/>
              <a:buChar char="•"/>
            </a:pPr>
            <a:endParaRPr lang="fr-FR" dirty="0">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4</a:t>
            </a:fld>
            <a:endParaRPr lang="it-IT"/>
          </a:p>
        </p:txBody>
      </p:sp>
    </p:spTree>
    <p:extLst>
      <p:ext uri="{BB962C8B-B14F-4D97-AF65-F5344CB8AC3E}">
        <p14:creationId xmlns:p14="http://schemas.microsoft.com/office/powerpoint/2010/main" val="126445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endParaRPr lang="fr-FR" b="0" i="0" dirty="0">
              <a:effectLst/>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6</a:t>
            </a:fld>
            <a:endParaRPr lang="it-IT"/>
          </a:p>
        </p:txBody>
      </p:sp>
    </p:spTree>
    <p:extLst>
      <p:ext uri="{BB962C8B-B14F-4D97-AF65-F5344CB8AC3E}">
        <p14:creationId xmlns:p14="http://schemas.microsoft.com/office/powerpoint/2010/main" val="339144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Résultats - Aperçu et Principales Métriques</a:t>
            </a:r>
          </a:p>
          <a:p>
            <a:pPr algn="l">
              <a:buFont typeface="Arial" panose="020B0604020202020204" pitchFamily="34" charset="0"/>
              <a:buChar char="•"/>
            </a:pPr>
            <a:r>
              <a:rPr lang="fr-FR" b="0" i="0" dirty="0">
                <a:solidFill>
                  <a:srgbClr val="CECAC3"/>
                </a:solidFill>
                <a:effectLst/>
                <a:latin typeface="Söhne"/>
              </a:rPr>
              <a:t>En 2020, 652 patients ont subi une chirurgie spinale avec une prévalence de SSI de 12,11%.</a:t>
            </a:r>
          </a:p>
          <a:p>
            <a:pPr algn="l">
              <a:buFont typeface="Arial" panose="020B0604020202020204" pitchFamily="34" charset="0"/>
              <a:buChar char="•"/>
            </a:pPr>
            <a:r>
              <a:rPr lang="fr-FR" b="0" i="0" dirty="0">
                <a:solidFill>
                  <a:srgbClr val="CECAC3"/>
                </a:solidFill>
                <a:effectLst/>
                <a:latin typeface="Söhne"/>
              </a:rPr>
              <a:t>Sensibilité de l'algorithme : 82%, Spécificité : 98%, Score F1 : 0,841.</a:t>
            </a:r>
          </a:p>
          <a:p>
            <a:pPr algn="l">
              <a:buFont typeface="Arial" panose="020B0604020202020204" pitchFamily="34" charset="0"/>
              <a:buChar char="•"/>
            </a:pPr>
            <a:r>
              <a:rPr lang="fr-FR" b="0" i="0" dirty="0">
                <a:solidFill>
                  <a:srgbClr val="CECAC3"/>
                </a:solidFill>
                <a:effectLst/>
                <a:latin typeface="Söhne"/>
              </a:rPr>
              <a:t>Temps moyen par cas via </a:t>
            </a:r>
            <a:r>
              <a:rPr lang="fr-FR" b="0" i="0" dirty="0" err="1">
                <a:solidFill>
                  <a:srgbClr val="CECAC3"/>
                </a:solidFill>
                <a:effectLst/>
                <a:latin typeface="Söhne"/>
              </a:rPr>
              <a:t>EDSaN</a:t>
            </a:r>
            <a:r>
              <a:rPr lang="fr-FR" b="0" i="0" dirty="0">
                <a:solidFill>
                  <a:srgbClr val="CECAC3"/>
                </a:solidFill>
                <a:effectLst/>
                <a:latin typeface="Söhne"/>
              </a:rPr>
              <a:t> Consult : 5,75 minutes.</a:t>
            </a:r>
          </a:p>
          <a:p>
            <a:pPr algn="l"/>
            <a:endParaRPr lang="fr-FR" b="1" i="0" dirty="0">
              <a:effectLst/>
              <a:latin typeface="Söhne"/>
            </a:endParaRPr>
          </a:p>
          <a:p>
            <a:pPr algn="l"/>
            <a:endParaRPr lang="fr-FR" b="1" i="0" dirty="0">
              <a:effectLst/>
              <a:latin typeface="Söhne"/>
            </a:endParaRPr>
          </a:p>
          <a:p>
            <a:pPr algn="l"/>
            <a:r>
              <a:rPr lang="fr-FR" b="1" i="0" dirty="0">
                <a:effectLst/>
                <a:latin typeface="Söhne"/>
              </a:rPr>
              <a:t>Diapositive : Gains d'efficacité et Implications Économiques</a:t>
            </a:r>
          </a:p>
          <a:p>
            <a:pPr algn="l">
              <a:buFont typeface="Arial" panose="020B0604020202020204" pitchFamily="34" charset="0"/>
              <a:buChar char="•"/>
            </a:pPr>
            <a:r>
              <a:rPr lang="fr-FR" b="0" i="0" dirty="0">
                <a:solidFill>
                  <a:srgbClr val="CECAC3"/>
                </a:solidFill>
                <a:effectLst/>
                <a:latin typeface="Söhne"/>
              </a:rPr>
              <a:t>Gain de temps estimé : environ 6 811 minutes par an, soit environ 64,5% du temps actuellement alloué à cette tâche.</a:t>
            </a:r>
          </a:p>
          <a:p>
            <a:pPr marL="742950" lvl="1" indent="-285750" algn="l">
              <a:buFont typeface="Arial" panose="020B0604020202020204" pitchFamily="34" charset="0"/>
              <a:buChar char="•"/>
            </a:pPr>
            <a:r>
              <a:rPr lang="fr-FR" b="0" i="0" dirty="0">
                <a:solidFill>
                  <a:srgbClr val="CECAC3"/>
                </a:solidFill>
                <a:effectLst/>
                <a:latin typeface="Söhne"/>
              </a:rPr>
              <a:t>Calcul : </a:t>
            </a:r>
            <a:br>
              <a:rPr lang="fr-FR" b="0" i="0" dirty="0">
                <a:solidFill>
                  <a:srgbClr val="CECAC3"/>
                </a:solidFill>
                <a:effectLst/>
                <a:latin typeface="Söhne"/>
              </a:rPr>
            </a:br>
            <a:r>
              <a:rPr lang="fr-FR" b="0" i="0" dirty="0">
                <a:solidFill>
                  <a:srgbClr val="CECAC3"/>
                </a:solidFill>
                <a:effectLst/>
                <a:latin typeface="KaTeX_Main"/>
              </a:rPr>
              <a:t>10560 m/y − 3749 m/y = 6811 m/y</a:t>
            </a:r>
          </a:p>
          <a:p>
            <a:pPr marL="742950" lvl="1" indent="-285750" algn="l">
              <a:buFont typeface="Arial" panose="020B0604020202020204" pitchFamily="34" charset="0"/>
              <a:buChar char="•"/>
            </a:pPr>
            <a:r>
              <a:rPr lang="fr-FR" b="0" i="0" dirty="0">
                <a:solidFill>
                  <a:srgbClr val="CECAC3"/>
                </a:solidFill>
                <a:effectLst/>
                <a:latin typeface="KaTeX_Main"/>
              </a:rPr>
              <a:t>6811/10560 = 64.5%</a:t>
            </a:r>
            <a:endParaRPr lang="fr-FR" b="0" i="0" dirty="0">
              <a:solidFill>
                <a:srgbClr val="CECAC3"/>
              </a:solidFill>
              <a:effectLst/>
              <a:latin typeface="Söhne"/>
            </a:endParaRPr>
          </a:p>
          <a:p>
            <a:pPr algn="l">
              <a:buFont typeface="Arial" panose="020B0604020202020204" pitchFamily="34" charset="0"/>
              <a:buChar char="•"/>
            </a:pPr>
            <a:r>
              <a:rPr lang="fr-FR" b="0" i="0" dirty="0">
                <a:solidFill>
                  <a:srgbClr val="CECAC3"/>
                </a:solidFill>
                <a:effectLst/>
                <a:latin typeface="Söhne"/>
              </a:rPr>
              <a:t>Économies financières estimées : environ 2 090 € par an par infirmière.</a:t>
            </a:r>
          </a:p>
          <a:p>
            <a:pPr marL="742950" lvl="1" indent="-285750" algn="l">
              <a:buFont typeface="Arial" panose="020B0604020202020204" pitchFamily="34" charset="0"/>
              <a:buChar char="•"/>
            </a:pPr>
            <a:r>
              <a:rPr lang="fr-FR" b="0" i="0" dirty="0">
                <a:solidFill>
                  <a:srgbClr val="CECAC3"/>
                </a:solidFill>
                <a:effectLst/>
                <a:latin typeface="Söhne"/>
              </a:rPr>
              <a:t>Calcul : </a:t>
            </a:r>
            <a:r>
              <a:rPr lang="fr-FR" b="0" i="0" dirty="0">
                <a:solidFill>
                  <a:srgbClr val="CECAC3"/>
                </a:solidFill>
                <a:effectLst/>
                <a:latin typeface="KaTeX_Main"/>
              </a:rPr>
              <a:t>32400 € × 0,645 = 2090 €</a:t>
            </a:r>
          </a:p>
          <a:p>
            <a:pPr marL="742950" lvl="1" indent="-285750" algn="l">
              <a:buFont typeface="Arial" panose="020B0604020202020204" pitchFamily="34" charset="0"/>
              <a:buChar char="•"/>
            </a:pPr>
            <a:endParaRPr lang="fr-FR" b="0" i="0" dirty="0">
              <a:solidFill>
                <a:srgbClr val="CECAC3"/>
              </a:solidFill>
              <a:effectLst/>
              <a:latin typeface="KaTeX_Main"/>
            </a:endParaRPr>
          </a:p>
          <a:p>
            <a:pPr marL="0" lvl="0" indent="0" algn="l">
              <a:buFont typeface="Arial" panose="020B0604020202020204" pitchFamily="34" charset="0"/>
              <a:buNone/>
            </a:pPr>
            <a:r>
              <a:rPr lang="fr-FR" b="0" i="0" dirty="0" err="1">
                <a:solidFill>
                  <a:srgbClr val="CECAC3"/>
                </a:solidFill>
                <a:effectLst/>
                <a:latin typeface="KaTeX_Main"/>
              </a:rPr>
              <a:t>Questo</a:t>
            </a:r>
            <a:r>
              <a:rPr lang="fr-FR" b="0" i="0" dirty="0">
                <a:solidFill>
                  <a:srgbClr val="CECAC3"/>
                </a:solidFill>
                <a:effectLst/>
                <a:latin typeface="KaTeX_Main"/>
              </a:rPr>
              <a:t> senza </a:t>
            </a:r>
            <a:r>
              <a:rPr lang="fr-FR" b="0" i="0" dirty="0" err="1">
                <a:solidFill>
                  <a:srgbClr val="CECAC3"/>
                </a:solidFill>
                <a:effectLst/>
                <a:latin typeface="KaTeX_Main"/>
              </a:rPr>
              <a:t>contare</a:t>
            </a:r>
            <a:r>
              <a:rPr lang="fr-FR" b="0" i="0" dirty="0">
                <a:solidFill>
                  <a:srgbClr val="CECAC3"/>
                </a:solidFill>
                <a:effectLst/>
                <a:latin typeface="KaTeX_Main"/>
              </a:rPr>
              <a:t> il </a:t>
            </a:r>
            <a:r>
              <a:rPr lang="fr-FR" b="0" i="0" dirty="0" err="1">
                <a:solidFill>
                  <a:srgbClr val="CECAC3"/>
                </a:solidFill>
                <a:effectLst/>
                <a:latin typeface="KaTeX_Main"/>
              </a:rPr>
              <a:t>guadagno</a:t>
            </a:r>
            <a:r>
              <a:rPr lang="fr-FR" b="0" i="0" dirty="0">
                <a:solidFill>
                  <a:srgbClr val="CECAC3"/>
                </a:solidFill>
                <a:effectLst/>
                <a:latin typeface="KaTeX_Main"/>
              </a:rPr>
              <a:t> in tempo/</a:t>
            </a:r>
            <a:r>
              <a:rPr lang="fr-FR" b="0" i="0" dirty="0" err="1">
                <a:solidFill>
                  <a:srgbClr val="CECAC3"/>
                </a:solidFill>
                <a:effectLst/>
                <a:latin typeface="KaTeX_Main"/>
              </a:rPr>
              <a:t>denaro</a:t>
            </a:r>
            <a:r>
              <a:rPr lang="fr-FR" b="0" i="0" dirty="0">
                <a:solidFill>
                  <a:srgbClr val="CECAC3"/>
                </a:solidFill>
                <a:effectLst/>
                <a:latin typeface="KaTeX_Main"/>
              </a:rPr>
              <a:t> </a:t>
            </a:r>
            <a:r>
              <a:rPr lang="fr-FR" b="0" i="0" dirty="0" err="1">
                <a:solidFill>
                  <a:srgbClr val="CECAC3"/>
                </a:solidFill>
                <a:effectLst/>
                <a:latin typeface="KaTeX_Main"/>
              </a:rPr>
              <a:t>dovuto</a:t>
            </a:r>
            <a:r>
              <a:rPr lang="fr-FR" b="0" i="0" dirty="0">
                <a:solidFill>
                  <a:srgbClr val="CECAC3"/>
                </a:solidFill>
                <a:effectLst/>
                <a:latin typeface="KaTeX_Main"/>
              </a:rPr>
              <a:t> al </a:t>
            </a:r>
            <a:r>
              <a:rPr lang="fr-FR" b="0" i="0" dirty="0" err="1">
                <a:solidFill>
                  <a:srgbClr val="CECAC3"/>
                </a:solidFill>
                <a:effectLst/>
                <a:latin typeface="KaTeX_Main"/>
              </a:rPr>
              <a:t>fatto</a:t>
            </a:r>
            <a:r>
              <a:rPr lang="fr-FR" b="0" i="0" dirty="0">
                <a:solidFill>
                  <a:srgbClr val="CECAC3"/>
                </a:solidFill>
                <a:effectLst/>
                <a:latin typeface="KaTeX_Main"/>
              </a:rPr>
              <a:t> </a:t>
            </a:r>
            <a:r>
              <a:rPr lang="fr-FR" b="0" i="0" dirty="0" err="1">
                <a:solidFill>
                  <a:srgbClr val="CECAC3"/>
                </a:solidFill>
                <a:effectLst/>
                <a:latin typeface="KaTeX_Main"/>
              </a:rPr>
              <a:t>che</a:t>
            </a:r>
            <a:r>
              <a:rPr lang="fr-FR" b="0" i="0" dirty="0">
                <a:solidFill>
                  <a:srgbClr val="CECAC3"/>
                </a:solidFill>
                <a:effectLst/>
                <a:latin typeface="KaTeX_Main"/>
              </a:rPr>
              <a:t> non </a:t>
            </a:r>
            <a:r>
              <a:rPr lang="fr-FR" b="0" i="0" dirty="0" err="1">
                <a:solidFill>
                  <a:srgbClr val="CECAC3"/>
                </a:solidFill>
                <a:effectLst/>
                <a:latin typeface="KaTeX_Main"/>
              </a:rPr>
              <a:t>vai</a:t>
            </a:r>
            <a:r>
              <a:rPr lang="fr-FR" b="0" i="0" dirty="0">
                <a:solidFill>
                  <a:srgbClr val="CECAC3"/>
                </a:solidFill>
                <a:effectLst/>
                <a:latin typeface="KaTeX_Main"/>
              </a:rPr>
              <a:t> a </a:t>
            </a:r>
            <a:r>
              <a:rPr lang="fr-FR" b="0" i="0" dirty="0" err="1">
                <a:solidFill>
                  <a:srgbClr val="CECAC3"/>
                </a:solidFill>
                <a:effectLst/>
                <a:latin typeface="KaTeX_Main"/>
              </a:rPr>
              <a:t>disturbare</a:t>
            </a:r>
            <a:r>
              <a:rPr lang="fr-FR" b="0" i="0" dirty="0">
                <a:solidFill>
                  <a:srgbClr val="CECAC3"/>
                </a:solidFill>
                <a:effectLst/>
                <a:latin typeface="KaTeX_Main"/>
              </a:rPr>
              <a:t> </a:t>
            </a:r>
            <a:r>
              <a:rPr lang="fr-FR" b="0" i="0" dirty="0" err="1">
                <a:solidFill>
                  <a:srgbClr val="CECAC3"/>
                </a:solidFill>
                <a:effectLst/>
                <a:latin typeface="KaTeX_Main"/>
              </a:rPr>
              <a:t>altro</a:t>
            </a:r>
            <a:r>
              <a:rPr lang="fr-FR" b="0" i="0" dirty="0">
                <a:solidFill>
                  <a:srgbClr val="CECAC3"/>
                </a:solidFill>
                <a:effectLst/>
                <a:latin typeface="KaTeX_Main"/>
              </a:rPr>
              <a:t> personale per </a:t>
            </a:r>
            <a:r>
              <a:rPr lang="fr-FR" b="0" i="0" dirty="0" err="1">
                <a:solidFill>
                  <a:srgbClr val="CECAC3"/>
                </a:solidFill>
                <a:effectLst/>
                <a:latin typeface="KaTeX_Main"/>
              </a:rPr>
              <a:t>chiedere</a:t>
            </a:r>
            <a:r>
              <a:rPr lang="fr-FR" b="0" i="0" dirty="0">
                <a:solidFill>
                  <a:srgbClr val="CECAC3"/>
                </a:solidFill>
                <a:effectLst/>
                <a:latin typeface="KaTeX_Main"/>
              </a:rPr>
              <a:t> </a:t>
            </a:r>
            <a:r>
              <a:rPr lang="fr-FR" b="0" i="0" dirty="0" err="1">
                <a:solidFill>
                  <a:srgbClr val="CECAC3"/>
                </a:solidFill>
                <a:effectLst/>
                <a:latin typeface="KaTeX_Main"/>
              </a:rPr>
              <a:t>cose</a:t>
            </a:r>
            <a:endParaRPr lang="fr-FR" b="0" i="0" dirty="0">
              <a:solidFill>
                <a:srgbClr val="CECAC3"/>
              </a:solidFill>
              <a:effectLst/>
              <a:latin typeface="Söhne"/>
            </a:endParaRPr>
          </a:p>
          <a:p>
            <a:endParaRPr lang="it-IT" dirty="0"/>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8</a:t>
            </a:fld>
            <a:endParaRPr lang="it-IT"/>
          </a:p>
        </p:txBody>
      </p:sp>
    </p:spTree>
    <p:extLst>
      <p:ext uri="{BB962C8B-B14F-4D97-AF65-F5344CB8AC3E}">
        <p14:creationId xmlns:p14="http://schemas.microsoft.com/office/powerpoint/2010/main" val="181693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u="sng" dirty="0">
                <a:effectLst/>
                <a:latin typeface="Söhne"/>
              </a:rPr>
              <a:t>Diapositive : Interprétation des Résultats</a:t>
            </a:r>
          </a:p>
          <a:p>
            <a:pPr algn="l">
              <a:buFont typeface="Arial" panose="020B0604020202020204" pitchFamily="34" charset="0"/>
              <a:buChar char="•"/>
            </a:pPr>
            <a:r>
              <a:rPr lang="fr-FR" b="0" i="0" u="sng" dirty="0">
                <a:solidFill>
                  <a:srgbClr val="CECAC3"/>
                </a:solidFill>
                <a:effectLst/>
                <a:latin typeface="Söhne"/>
              </a:rPr>
              <a:t>L'algorithme présente un bon équilibre entre sensibilité et spécificité, suggérant une application robuste et fiable pour le suivi des SSI.</a:t>
            </a:r>
          </a:p>
          <a:p>
            <a:pPr algn="l">
              <a:buFont typeface="Arial" panose="020B0604020202020204" pitchFamily="34" charset="0"/>
              <a:buChar char="•"/>
            </a:pPr>
            <a:r>
              <a:rPr lang="fr-FR" b="0" i="0" u="sng" dirty="0">
                <a:solidFill>
                  <a:srgbClr val="CECAC3"/>
                </a:solidFill>
                <a:effectLst/>
                <a:latin typeface="Söhne"/>
              </a:rPr>
              <a:t>Les gains d'efficacité en temps et en coûts sont substantiels, ce qui permet une meilleure allocation des ressources humaines.</a:t>
            </a:r>
          </a:p>
          <a:p>
            <a:pPr algn="l">
              <a:buFont typeface="Arial" panose="020B0604020202020204" pitchFamily="34" charset="0"/>
              <a:buChar char="•"/>
            </a:pPr>
            <a:r>
              <a:rPr lang="fr-FR" b="0" i="0" u="sng" dirty="0">
                <a:solidFill>
                  <a:srgbClr val="CECAC3"/>
                </a:solidFill>
                <a:effectLst/>
                <a:latin typeface="Söhne"/>
              </a:rPr>
              <a:t> L’</a:t>
            </a:r>
            <a:r>
              <a:rPr lang="fr-FR" b="0" i="0" u="sng" dirty="0" err="1">
                <a:solidFill>
                  <a:srgbClr val="CECAC3"/>
                </a:solidFill>
                <a:effectLst/>
                <a:latin typeface="Söhne"/>
              </a:rPr>
              <a:t>algoritmo</a:t>
            </a:r>
            <a:r>
              <a:rPr lang="fr-FR" b="0" i="0" u="sng" dirty="0">
                <a:solidFill>
                  <a:srgbClr val="CECAC3"/>
                </a:solidFill>
                <a:effectLst/>
                <a:latin typeface="Söhne"/>
              </a:rPr>
              <a:t> </a:t>
            </a:r>
            <a:r>
              <a:rPr lang="fr-FR" b="0" i="0" u="sng" dirty="0" err="1">
                <a:solidFill>
                  <a:srgbClr val="CECAC3"/>
                </a:solidFill>
                <a:effectLst/>
                <a:latin typeface="Söhne"/>
              </a:rPr>
              <a:t>estende</a:t>
            </a:r>
            <a:r>
              <a:rPr lang="fr-FR" b="0" i="0" u="sng" dirty="0">
                <a:solidFill>
                  <a:srgbClr val="CECAC3"/>
                </a:solidFill>
                <a:effectLst/>
                <a:latin typeface="Söhne"/>
              </a:rPr>
              <a:t> la </a:t>
            </a:r>
            <a:r>
              <a:rPr lang="fr-FR" b="0" i="0" u="sng" dirty="0" err="1">
                <a:solidFill>
                  <a:srgbClr val="CECAC3"/>
                </a:solidFill>
                <a:effectLst/>
                <a:latin typeface="Söhne"/>
              </a:rPr>
              <a:t>sorveglianza</a:t>
            </a:r>
            <a:r>
              <a:rPr lang="fr-FR" b="0" i="0" u="sng" dirty="0">
                <a:solidFill>
                  <a:srgbClr val="CECAC3"/>
                </a:solidFill>
                <a:effectLst/>
                <a:latin typeface="Söhne"/>
              </a:rPr>
              <a:t> a tutti i </a:t>
            </a:r>
            <a:r>
              <a:rPr lang="fr-FR" b="0" i="0" u="sng" dirty="0" err="1">
                <a:solidFill>
                  <a:srgbClr val="CECAC3"/>
                </a:solidFill>
                <a:effectLst/>
                <a:latin typeface="Söhne"/>
              </a:rPr>
              <a:t>servizi</a:t>
            </a:r>
            <a:r>
              <a:rPr lang="fr-FR" b="0" i="0" u="sng" dirty="0">
                <a:solidFill>
                  <a:srgbClr val="CECAC3"/>
                </a:solidFill>
                <a:effectLst/>
                <a:latin typeface="Söhne"/>
              </a:rPr>
              <a:t> </a:t>
            </a:r>
            <a:r>
              <a:rPr lang="fr-FR" b="0" i="0" u="sng" dirty="0" err="1">
                <a:solidFill>
                  <a:srgbClr val="CECAC3"/>
                </a:solidFill>
                <a:effectLst/>
                <a:latin typeface="Söhne"/>
              </a:rPr>
              <a:t>mentre</a:t>
            </a:r>
            <a:r>
              <a:rPr lang="fr-FR" b="0" i="0" u="sng" dirty="0">
                <a:solidFill>
                  <a:srgbClr val="CECAC3"/>
                </a:solidFill>
                <a:effectLst/>
                <a:latin typeface="Söhne"/>
              </a:rPr>
              <a:t> </a:t>
            </a:r>
            <a:r>
              <a:rPr lang="fr-FR" b="0" i="0" u="sng" dirty="0" err="1">
                <a:solidFill>
                  <a:srgbClr val="CECAC3"/>
                </a:solidFill>
                <a:effectLst/>
                <a:latin typeface="Söhne"/>
              </a:rPr>
              <a:t>adesso</a:t>
            </a:r>
            <a:r>
              <a:rPr lang="fr-FR" b="0" i="0" u="sng" dirty="0">
                <a:solidFill>
                  <a:srgbClr val="CECAC3"/>
                </a:solidFill>
                <a:effectLst/>
                <a:latin typeface="Söhne"/>
              </a:rPr>
              <a:t> solo </a:t>
            </a:r>
            <a:r>
              <a:rPr lang="fr-FR" b="0" i="0" u="sng" dirty="0" err="1">
                <a:solidFill>
                  <a:srgbClr val="CECAC3"/>
                </a:solidFill>
                <a:effectLst/>
                <a:latin typeface="Söhne"/>
              </a:rPr>
              <a:t>ortopedia</a:t>
            </a:r>
            <a:r>
              <a:rPr lang="fr-FR" b="0" i="0" u="sng" dirty="0">
                <a:solidFill>
                  <a:srgbClr val="CECAC3"/>
                </a:solidFill>
                <a:effectLst/>
                <a:latin typeface="Söhne"/>
              </a:rPr>
              <a:t> e </a:t>
            </a:r>
            <a:r>
              <a:rPr lang="fr-FR" b="0" i="0" u="sng" dirty="0" err="1">
                <a:solidFill>
                  <a:srgbClr val="CECAC3"/>
                </a:solidFill>
                <a:effectLst/>
                <a:latin typeface="Söhne"/>
              </a:rPr>
              <a:t>neurologia</a:t>
            </a:r>
            <a:r>
              <a:rPr lang="fr-FR" b="0" i="0" u="sng" dirty="0">
                <a:solidFill>
                  <a:srgbClr val="CECAC3"/>
                </a:solidFill>
                <a:effectLst/>
                <a:latin typeface="Söhne"/>
              </a:rPr>
              <a:t> sono </a:t>
            </a:r>
            <a:r>
              <a:rPr lang="fr-FR" b="0" i="0" u="sng" dirty="0" err="1">
                <a:solidFill>
                  <a:srgbClr val="CECAC3"/>
                </a:solidFill>
                <a:effectLst/>
                <a:latin typeface="Söhne"/>
              </a:rPr>
              <a:t>sorvegliati</a:t>
            </a:r>
            <a:r>
              <a:rPr lang="fr-FR" b="0" i="0" u="sng" dirty="0">
                <a:solidFill>
                  <a:srgbClr val="CECAC3"/>
                </a:solidFill>
                <a:effectLst/>
                <a:latin typeface="Söhne"/>
              </a:rPr>
              <a:t> </a:t>
            </a:r>
            <a:r>
              <a:rPr lang="fr-FR" b="0" i="0" u="sng" dirty="0" err="1">
                <a:solidFill>
                  <a:srgbClr val="CECAC3"/>
                </a:solidFill>
                <a:effectLst/>
                <a:latin typeface="Söhne"/>
              </a:rPr>
              <a:t>allorché</a:t>
            </a:r>
            <a:r>
              <a:rPr lang="fr-FR" b="0" i="0" u="sng" dirty="0">
                <a:solidFill>
                  <a:srgbClr val="CECAC3"/>
                </a:solidFill>
                <a:effectLst/>
                <a:latin typeface="Söhne"/>
              </a:rPr>
              <a:t> </a:t>
            </a:r>
            <a:r>
              <a:rPr lang="fr-FR" b="0" i="0" u="sng" dirty="0" err="1">
                <a:solidFill>
                  <a:srgbClr val="CECAC3"/>
                </a:solidFill>
                <a:effectLst/>
                <a:latin typeface="Söhne"/>
              </a:rPr>
              <a:t>questi</a:t>
            </a:r>
            <a:r>
              <a:rPr lang="fr-FR" b="0" i="0" u="sng" dirty="0">
                <a:solidFill>
                  <a:srgbClr val="CECAC3"/>
                </a:solidFill>
                <a:effectLst/>
                <a:latin typeface="Söhne"/>
              </a:rPr>
              <a:t> </a:t>
            </a:r>
            <a:r>
              <a:rPr lang="fr-FR" b="0" i="0" u="sng" dirty="0" err="1">
                <a:solidFill>
                  <a:srgbClr val="CECAC3"/>
                </a:solidFill>
                <a:effectLst/>
                <a:latin typeface="Söhne"/>
              </a:rPr>
              <a:t>pazienti</a:t>
            </a:r>
            <a:r>
              <a:rPr lang="fr-FR" b="0" i="0" u="sng" dirty="0">
                <a:solidFill>
                  <a:srgbClr val="CECAC3"/>
                </a:solidFill>
                <a:effectLst/>
                <a:latin typeface="Söhne"/>
              </a:rPr>
              <a:t> sono </a:t>
            </a:r>
            <a:r>
              <a:rPr lang="fr-FR" b="0" i="0" u="sng" dirty="0" err="1">
                <a:solidFill>
                  <a:srgbClr val="CECAC3"/>
                </a:solidFill>
                <a:effectLst/>
                <a:latin typeface="Söhne"/>
              </a:rPr>
              <a:t>presi</a:t>
            </a:r>
            <a:r>
              <a:rPr lang="fr-FR" b="0" i="0" u="sng" dirty="0">
                <a:solidFill>
                  <a:srgbClr val="CECAC3"/>
                </a:solidFill>
                <a:effectLst/>
                <a:latin typeface="Söhne"/>
              </a:rPr>
              <a:t> in </a:t>
            </a:r>
            <a:r>
              <a:rPr lang="fr-FR" b="0" i="0" u="sng" dirty="0" err="1">
                <a:solidFill>
                  <a:srgbClr val="CECAC3"/>
                </a:solidFill>
                <a:effectLst/>
                <a:latin typeface="Söhne"/>
              </a:rPr>
              <a:t>carico</a:t>
            </a:r>
            <a:r>
              <a:rPr lang="fr-FR" b="0" i="0" u="sng" dirty="0">
                <a:solidFill>
                  <a:srgbClr val="CECAC3"/>
                </a:solidFill>
                <a:effectLst/>
                <a:latin typeface="Söhne"/>
              </a:rPr>
              <a:t> anche </a:t>
            </a:r>
            <a:r>
              <a:rPr lang="fr-FR" b="0" i="0" u="sng" dirty="0" err="1">
                <a:solidFill>
                  <a:srgbClr val="CECAC3"/>
                </a:solidFill>
                <a:effectLst/>
                <a:latin typeface="Söhne"/>
              </a:rPr>
              <a:t>altrove</a:t>
            </a:r>
            <a:r>
              <a:rPr lang="fr-FR" b="0" i="0" u="sng" dirty="0">
                <a:solidFill>
                  <a:srgbClr val="CECAC3"/>
                </a:solidFill>
                <a:effectLst/>
                <a:latin typeface="Söhne"/>
              </a:rPr>
              <a:t> e la </a:t>
            </a:r>
            <a:r>
              <a:rPr lang="fr-FR" b="0" i="0" u="sng" dirty="0" err="1">
                <a:solidFill>
                  <a:srgbClr val="CECAC3"/>
                </a:solidFill>
                <a:effectLst/>
                <a:latin typeface="Söhne"/>
              </a:rPr>
              <a:t>sorveglianza</a:t>
            </a:r>
            <a:r>
              <a:rPr lang="fr-FR" b="0" i="0" u="sng" dirty="0">
                <a:solidFill>
                  <a:srgbClr val="CECAC3"/>
                </a:solidFill>
                <a:effectLst/>
                <a:latin typeface="Söhne"/>
              </a:rPr>
              <a:t> </a:t>
            </a:r>
            <a:r>
              <a:rPr lang="fr-FR" b="0" i="0" u="sng" dirty="0" err="1">
                <a:solidFill>
                  <a:srgbClr val="CECAC3"/>
                </a:solidFill>
                <a:effectLst/>
                <a:latin typeface="Söhne"/>
              </a:rPr>
              <a:t>attuale</a:t>
            </a:r>
            <a:r>
              <a:rPr lang="fr-FR" b="0" i="0" u="sng" dirty="0">
                <a:solidFill>
                  <a:srgbClr val="CECAC3"/>
                </a:solidFill>
                <a:effectLst/>
                <a:latin typeface="Söhne"/>
              </a:rPr>
              <a:t> ignora la </a:t>
            </a:r>
            <a:r>
              <a:rPr lang="fr-FR" b="0" i="0" u="sng" dirty="0" err="1">
                <a:solidFill>
                  <a:srgbClr val="CECAC3"/>
                </a:solidFill>
                <a:effectLst/>
                <a:latin typeface="Söhne"/>
              </a:rPr>
              <a:t>pediatria</a:t>
            </a:r>
            <a:endParaRPr lang="fr-FR" b="0" i="0" u="sng" dirty="0">
              <a:solidFill>
                <a:srgbClr val="CECAC3"/>
              </a:solidFill>
              <a:effectLst/>
              <a:latin typeface="Söhne"/>
            </a:endParaRPr>
          </a:p>
          <a:p>
            <a:pPr algn="l"/>
            <a:endParaRPr lang="fr-FR" b="1" i="0" u="sng" dirty="0">
              <a:effectLst/>
              <a:latin typeface="Söhne"/>
            </a:endParaRPr>
          </a:p>
          <a:p>
            <a:pPr algn="l"/>
            <a:endParaRPr lang="fr-FR" b="1" i="0" u="sng" dirty="0">
              <a:effectLst/>
              <a:latin typeface="Söhne"/>
            </a:endParaRPr>
          </a:p>
          <a:p>
            <a:pPr algn="l"/>
            <a:r>
              <a:rPr lang="fr-FR" b="1" i="0" u="sng" dirty="0">
                <a:effectLst/>
                <a:latin typeface="Söhne"/>
              </a:rPr>
              <a:t>Diapositive : Limitations et Défis</a:t>
            </a:r>
          </a:p>
          <a:p>
            <a:pPr algn="l">
              <a:buFont typeface="Arial" panose="020B0604020202020204" pitchFamily="34" charset="0"/>
              <a:buChar char="•"/>
            </a:pPr>
            <a:r>
              <a:rPr lang="fr-FR" b="0" i="0" u="sng" dirty="0">
                <a:solidFill>
                  <a:srgbClr val="CECAC3"/>
                </a:solidFill>
                <a:effectLst/>
                <a:latin typeface="Söhne"/>
              </a:rPr>
              <a:t>Sensibilité plus faible due à des notes cliniques vagues et à une réticence à documenter les complications.</a:t>
            </a:r>
          </a:p>
          <a:p>
            <a:pPr algn="l">
              <a:buFont typeface="Arial" panose="020B0604020202020204" pitchFamily="34" charset="0"/>
              <a:buChar char="•"/>
            </a:pPr>
            <a:r>
              <a:rPr lang="fr-FR" b="0" i="0" u="sng" dirty="0">
                <a:solidFill>
                  <a:srgbClr val="CECAC3"/>
                </a:solidFill>
                <a:effectLst/>
                <a:latin typeface="Söhne"/>
              </a:rPr>
              <a:t>Absence d’un gold standard.</a:t>
            </a:r>
          </a:p>
          <a:p>
            <a:pPr algn="l">
              <a:buFont typeface="Arial" panose="020B0604020202020204" pitchFamily="34" charset="0"/>
              <a:buChar char="•"/>
            </a:pPr>
            <a:r>
              <a:rPr lang="fr-FR" b="0" i="0" u="sng" dirty="0">
                <a:solidFill>
                  <a:srgbClr val="CECAC3"/>
                </a:solidFill>
                <a:effectLst/>
                <a:latin typeface="Söhne"/>
              </a:rPr>
              <a:t>"</a:t>
            </a:r>
            <a:r>
              <a:rPr lang="fr-FR" b="0" i="0" u="sng" dirty="0" err="1">
                <a:solidFill>
                  <a:srgbClr val="CECAC3"/>
                </a:solidFill>
                <a:effectLst/>
                <a:latin typeface="Söhne"/>
              </a:rPr>
              <a:t>Unknown</a:t>
            </a:r>
            <a:r>
              <a:rPr lang="fr-FR" b="0" i="0" u="sng" dirty="0">
                <a:solidFill>
                  <a:srgbClr val="CECAC3"/>
                </a:solidFill>
                <a:effectLst/>
                <a:latin typeface="Söhne"/>
              </a:rPr>
              <a:t> </a:t>
            </a:r>
            <a:r>
              <a:rPr lang="fr-FR" b="0" i="0" u="sng" dirty="0" err="1">
                <a:solidFill>
                  <a:srgbClr val="CECAC3"/>
                </a:solidFill>
                <a:effectLst/>
                <a:latin typeface="Söhne"/>
              </a:rPr>
              <a:t>Unknowns</a:t>
            </a:r>
            <a:r>
              <a:rPr lang="fr-FR" b="0" i="0" u="sng" dirty="0">
                <a:solidFill>
                  <a:srgbClr val="CECAC3"/>
                </a:solidFill>
                <a:effectLst/>
                <a:latin typeface="Söhne"/>
              </a:rPr>
              <a:t>" : si les patients ne reviennent pas à l'hôpital, les cas ne seront jamais capturés</a:t>
            </a:r>
          </a:p>
          <a:p>
            <a:pPr algn="l">
              <a:buFont typeface="Arial" panose="020B0604020202020204" pitchFamily="34" charset="0"/>
              <a:buChar char="•"/>
            </a:pPr>
            <a:endParaRPr lang="fr-FR" b="0" i="0" u="sng" dirty="0">
              <a:solidFill>
                <a:srgbClr val="CECAC3"/>
              </a:solidFill>
              <a:effectLst/>
              <a:latin typeface="Söhne"/>
            </a:endParaRPr>
          </a:p>
          <a:p>
            <a:pPr algn="l">
              <a:buFont typeface="Arial" panose="020B0604020202020204" pitchFamily="34" charset="0"/>
              <a:buChar char="•"/>
            </a:pPr>
            <a:endParaRPr lang="fr-FR" b="0" i="0" u="sng"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9</a:t>
            </a:fld>
            <a:endParaRPr lang="it-IT"/>
          </a:p>
        </p:txBody>
      </p:sp>
    </p:spTree>
    <p:extLst>
      <p:ext uri="{BB962C8B-B14F-4D97-AF65-F5344CB8AC3E}">
        <p14:creationId xmlns:p14="http://schemas.microsoft.com/office/powerpoint/2010/main" val="1879596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Conclusions</a:t>
            </a:r>
          </a:p>
          <a:p>
            <a:pPr algn="l">
              <a:buFont typeface="Arial" panose="020B0604020202020204" pitchFamily="34" charset="0"/>
              <a:buChar char="•"/>
            </a:pPr>
            <a:r>
              <a:rPr lang="fr-FR" b="0" i="0" dirty="0">
                <a:solidFill>
                  <a:srgbClr val="CECAC3"/>
                </a:solidFill>
                <a:effectLst/>
                <a:latin typeface="Söhne"/>
              </a:rPr>
              <a:t>Cette étude démontre le potentiel d'automatisation dans la détection des SSI, offrant une approche plus efficace et rentable comparée aux méthodes manuelles actuelles.</a:t>
            </a:r>
          </a:p>
          <a:p>
            <a:pPr algn="l">
              <a:buFont typeface="Arial" panose="020B0604020202020204" pitchFamily="34" charset="0"/>
              <a:buChar char="•"/>
            </a:pPr>
            <a:r>
              <a:rPr lang="fr-FR" b="0" i="0" dirty="0">
                <a:solidFill>
                  <a:srgbClr val="CECAC3"/>
                </a:solidFill>
                <a:effectLst/>
                <a:latin typeface="Söhne"/>
              </a:rPr>
              <a:t>Les résultats indiquent une forte spécificité et une sensibilité acceptable, faisant de cet algorithme un outil fiable pour le suivi des SSI en complément de la surveillance manuelle.</a:t>
            </a:r>
          </a:p>
          <a:p>
            <a:pPr algn="l">
              <a:buFont typeface="Arial" panose="020B0604020202020204" pitchFamily="34" charset="0"/>
              <a:buChar char="•"/>
            </a:pPr>
            <a:r>
              <a:rPr lang="fr-FR" b="0" i="0" dirty="0">
                <a:solidFill>
                  <a:srgbClr val="CECAC3"/>
                </a:solidFill>
                <a:effectLst/>
                <a:latin typeface="Söhne"/>
              </a:rPr>
              <a:t>Les gains d'efficacité en temps et en ressources humaines ouvrent la voie à une meilleure allocation des ressources et à une amélioration de la qualité des soins.</a:t>
            </a:r>
          </a:p>
          <a:p>
            <a:pPr algn="l">
              <a:buFont typeface="Arial" panose="020B0604020202020204" pitchFamily="34" charset="0"/>
              <a:buChar char="•"/>
            </a:pPr>
            <a:r>
              <a:rPr lang="fr-FR" b="0" i="0" dirty="0">
                <a:solidFill>
                  <a:srgbClr val="CECAC3"/>
                </a:solidFill>
                <a:effectLst/>
                <a:latin typeface="Söhne"/>
              </a:rPr>
              <a:t>Des travaux futurs sont nécessaires pour affiner l'algorithme et pour explorer son applicabilité à d'autres domaines chirurgicaux.</a:t>
            </a:r>
          </a:p>
          <a:p>
            <a:endParaRPr lang="it-IT" dirty="0"/>
          </a:p>
          <a:p>
            <a:endParaRPr lang="it-IT" dirty="0"/>
          </a:p>
          <a:p>
            <a:pPr algn="l"/>
            <a:r>
              <a:rPr lang="fr-FR" b="1" i="0" u="sng" dirty="0">
                <a:effectLst/>
                <a:latin typeface="Söhne"/>
              </a:rPr>
              <a:t>Diapositive : Implications et Directions Futures</a:t>
            </a:r>
          </a:p>
          <a:p>
            <a:pPr algn="l">
              <a:buFont typeface="Arial" panose="020B0604020202020204" pitchFamily="34" charset="0"/>
              <a:buChar char="•"/>
            </a:pPr>
            <a:r>
              <a:rPr lang="fr-FR" b="0" i="0" u="sng" dirty="0">
                <a:solidFill>
                  <a:srgbClr val="CECAC3"/>
                </a:solidFill>
                <a:effectLst/>
                <a:latin typeface="Söhne"/>
              </a:rPr>
              <a:t>Possibilité d'adapter l'algorithme pour d'autres types de chirurgies et complications.</a:t>
            </a:r>
          </a:p>
          <a:p>
            <a:pPr algn="l">
              <a:buFont typeface="Arial" panose="020B0604020202020204" pitchFamily="34" charset="0"/>
              <a:buChar char="•"/>
            </a:pPr>
            <a:r>
              <a:rPr lang="fr-FR" b="0" i="0" u="sng" dirty="0">
                <a:solidFill>
                  <a:srgbClr val="CECAC3"/>
                </a:solidFill>
                <a:effectLst/>
                <a:latin typeface="Söhne"/>
              </a:rPr>
              <a:t>Création d'une boucle de rétroaction plus transparente et immédiate, qui pourrait être instrumentale pour améliorer les procédures chirurgicales et les soins postopératoires.</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10</a:t>
            </a:fld>
            <a:endParaRPr lang="it-IT"/>
          </a:p>
        </p:txBody>
      </p:sp>
    </p:spTree>
    <p:extLst>
      <p:ext uri="{BB962C8B-B14F-4D97-AF65-F5344CB8AC3E}">
        <p14:creationId xmlns:p14="http://schemas.microsoft.com/office/powerpoint/2010/main" val="363798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06762-BC4A-4D73-8F40-0AC118247DB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2067FB0-AA31-FA65-F0AB-715B818BA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08257A-A384-CF89-0B7E-0A98D099C06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171B3DD5-F3E8-2D6E-BA6F-C42B3C307AC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CE33835-416E-7E2B-3AA4-306C610A7C2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6332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C2BAB9-C96D-CDDE-B396-38B481674B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85CD3E-57FE-72FF-2805-989CE2B2125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9DF483-3719-3013-6314-393C286C40F7}"/>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3AF94344-300A-654B-DB4C-C681B59E25A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A9732BE-DF50-3A2D-1B26-4A48D397790F}"/>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44817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C9089E-22EB-7BED-5F61-A0A7D99F89C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166309-96C5-75BB-021E-D5D3F59A840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42A138-A321-CE61-BBDA-2E3654E5F1C8}"/>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34E6E3F7-F57A-3D8E-6ED1-E2ABDD00D76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D38ACA2-87D0-368F-67F2-8E1EA1D6F84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75815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DA3CB-A1CB-A49D-ECF6-355408389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B84C70-A0EA-5FBD-9C3E-137B1ED5B61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57998C-B890-D6C7-F1D0-206136685E4F}"/>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B77AB8F5-EE8C-FC6B-56ED-17DDF026202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881C4D-53AE-EF22-5B66-B941634CC156}"/>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54445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719B-1C68-7245-7C62-568295F7F8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63AFFED-A1BA-64FB-0631-79F60648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2C44481-1277-F6A2-B98B-A1E37CC242E5}"/>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BB49A062-C4AE-A9C3-E7B5-A64153D93B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8338214-DDB3-5CB6-F314-A8C55F8A2F0A}"/>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63493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FC003-5B5A-1CB3-1DC7-3679484523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A4F1C-0993-91FB-03C1-C0358625C5C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64A9EA3-166A-D055-7D29-809349EC2C2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3229AB8-6F4E-7A1A-EF11-90EDC53C686C}"/>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4D22DA60-F072-90FF-46B0-076FC24692C9}"/>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C3E2524-5657-DAA7-48BB-2C01CCA8EC7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223304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48BF7-DCF4-5F23-78F1-521ED72320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BE7604-5A6D-BCC7-47AA-C506D696A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B388248-8669-E589-C33B-38C65E8F40C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579D9C-60A8-A3A6-152B-E65E2D2C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66ECE3-C410-053D-D48B-DC94FFE250F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83BFD07-7FE7-B504-7AE6-F6AA6B4D450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8" name="Segnaposto piè di pagina 7">
            <a:extLst>
              <a:ext uri="{FF2B5EF4-FFF2-40B4-BE49-F238E27FC236}">
                <a16:creationId xmlns:a16="http://schemas.microsoft.com/office/drawing/2014/main" id="{522CBF45-09F3-75B8-DD4A-E66451F84B2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5787A56-C0B9-7601-5D43-5812A477BC10}"/>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309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5CE16-C24B-5216-9BC9-662833D3F13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CEA7FF-F84A-933B-74CD-5B96F9F6D0D8}"/>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4" name="Segnaposto piè di pagina 3">
            <a:extLst>
              <a:ext uri="{FF2B5EF4-FFF2-40B4-BE49-F238E27FC236}">
                <a16:creationId xmlns:a16="http://schemas.microsoft.com/office/drawing/2014/main" id="{96DCFCD9-F10C-6F7D-98F8-984AC19029EB}"/>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51AF4A-28AA-1A9C-4B58-E6B2101967C8}"/>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344755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E66F39-2F1C-07FF-1906-BEA42CFE09D9}"/>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3" name="Segnaposto piè di pagina 2">
            <a:extLst>
              <a:ext uri="{FF2B5EF4-FFF2-40B4-BE49-F238E27FC236}">
                <a16:creationId xmlns:a16="http://schemas.microsoft.com/office/drawing/2014/main" id="{A1740F48-0533-1666-C303-CD6E1833E6E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D91C016-7B29-195B-F2C2-11C269821821}"/>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1098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D0047-D71A-ED09-65DD-FAFAF6EFB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A12C45-A0E5-E47E-3533-C42111BC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78DC2A-4A13-08C0-77F1-0782A1E2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5D9E840-BB99-E606-5196-311C0A43E1A5}"/>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6E22436D-7182-D89D-ED35-99037B0F201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3AE651D-AE5A-909B-74B8-34A5C6BDF52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6631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73B-0E8C-756E-3774-EB295EE2782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8A4BC0-D4CB-449E-F99F-EC5FA302F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EB446C1-24EA-4BD8-0A1C-DDB065A47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B4C0E8-8994-3F70-EAFF-77ECF675464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49A3B5A2-DA3D-8604-9CDE-FE6F20ACC4D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D6772A1E-6B76-BB83-2593-F2A490ABFE8C}"/>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97283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AE4D47-6206-7509-97BD-12FCD524A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C2FF4C-7F7F-0042-EAA9-4387D03C2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2F6F75-B944-5B4D-4A13-96DA25B7B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C9FA5C02-E77F-B21E-AE96-46CCB3CCA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B502929-F168-A142-0C7F-811C2863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44DC7-CF8F-4D5A-820F-ACA25B650136}" type="slidenum">
              <a:rPr lang="it-IT" smtClean="0"/>
              <a:t>‹N›</a:t>
            </a:fld>
            <a:endParaRPr lang="it-IT" dirty="0"/>
          </a:p>
        </p:txBody>
      </p:sp>
    </p:spTree>
    <p:extLst>
      <p:ext uri="{BB962C8B-B14F-4D97-AF65-F5344CB8AC3E}">
        <p14:creationId xmlns:p14="http://schemas.microsoft.com/office/powerpoint/2010/main" val="101469684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4.svg"/><Relationship Id="rId5" Type="http://schemas.openxmlformats.org/officeDocument/2006/relationships/diagramQuickStyle" Target="../diagrams/quickStyle4.xml"/><Relationship Id="rId10" Type="http://schemas.openxmlformats.org/officeDocument/2006/relationships/image" Target="../media/image3.png"/><Relationship Id="rId4" Type="http://schemas.openxmlformats.org/officeDocument/2006/relationships/diagramLayout" Target="../diagrams/layout4.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8.svg"/><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4.svg"/><Relationship Id="rId5" Type="http://schemas.openxmlformats.org/officeDocument/2006/relationships/diagramQuickStyle" Target="../diagrams/quickStyle6.xml"/><Relationship Id="rId10" Type="http://schemas.openxmlformats.org/officeDocument/2006/relationships/image" Target="../media/image3.png"/><Relationship Id="rId4" Type="http://schemas.openxmlformats.org/officeDocument/2006/relationships/diagramLayout" Target="../diagrams/layout6.xml"/><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4.svg"/><Relationship Id="rId5" Type="http://schemas.openxmlformats.org/officeDocument/2006/relationships/diagramQuickStyle" Target="../diagrams/quickStyle7.xml"/><Relationship Id="rId10" Type="http://schemas.openxmlformats.org/officeDocument/2006/relationships/image" Target="../media/image3.png"/><Relationship Id="rId4" Type="http://schemas.openxmlformats.org/officeDocument/2006/relationships/diagramLayout" Target="../diagrams/layout7.xml"/><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23169-75E6-6E4F-F6AB-935E607F0854}"/>
              </a:ext>
            </a:extLst>
          </p:cNvPr>
          <p:cNvSpPr>
            <a:spLocks noGrp="1"/>
          </p:cNvSpPr>
          <p:nvPr>
            <p:ph type="ctrTitle"/>
          </p:nvPr>
        </p:nvSpPr>
        <p:spPr/>
        <p:txBody>
          <a:bodyPr>
            <a:normAutofit/>
          </a:bodyPr>
          <a:lstStyle/>
          <a:p>
            <a:r>
              <a:rPr lang="fr-FR" sz="2800" b="1" dirty="0">
                <a:solidFill>
                  <a:srgbClr val="000000"/>
                </a:solidFill>
                <a:effectLst/>
                <a:latin typeface="Roboto Black" panose="02000000000000000000" pitchFamily="2" charset="0"/>
                <a:ea typeface="Roboto Black" panose="02000000000000000000" pitchFamily="2" charset="0"/>
              </a:rPr>
              <a:t>DÉTECTION SEMI-AUTOMATISÉE DES INFECTIONS </a:t>
            </a:r>
            <a:r>
              <a:rPr lang="fr-FR" sz="2800" b="1" dirty="0">
                <a:solidFill>
                  <a:srgbClr val="000000"/>
                </a:solidFill>
                <a:latin typeface="Roboto Black" panose="02000000000000000000" pitchFamily="2" charset="0"/>
                <a:ea typeface="Roboto Black" panose="02000000000000000000" pitchFamily="2" charset="0"/>
              </a:rPr>
              <a:t>DU SITE OPERATOIRE</a:t>
            </a:r>
            <a:r>
              <a:rPr lang="fr-FR" sz="2800" b="1" dirty="0">
                <a:solidFill>
                  <a:srgbClr val="000000"/>
                </a:solidFill>
                <a:effectLst/>
                <a:latin typeface="Roboto Black" panose="02000000000000000000" pitchFamily="2" charset="0"/>
                <a:ea typeface="Roboto Black" panose="02000000000000000000" pitchFamily="2" charset="0"/>
              </a:rPr>
              <a:t> </a:t>
            </a:r>
            <a:r>
              <a:rPr lang="fr-FR" sz="2800" b="1" dirty="0">
                <a:solidFill>
                  <a:srgbClr val="000000"/>
                </a:solidFill>
                <a:latin typeface="Roboto Black" panose="02000000000000000000" pitchFamily="2" charset="0"/>
                <a:ea typeface="Roboto Black" panose="02000000000000000000" pitchFamily="2" charset="0"/>
              </a:rPr>
              <a:t>DANS LA CHIRURGIE DU RACHIS</a:t>
            </a:r>
            <a:r>
              <a:rPr lang="fr-FR" sz="2800" b="1" dirty="0">
                <a:solidFill>
                  <a:srgbClr val="000000"/>
                </a:solidFill>
                <a:effectLst/>
                <a:latin typeface="Roboto Black" panose="02000000000000000000" pitchFamily="2" charset="0"/>
                <a:ea typeface="Roboto Black" panose="02000000000000000000" pitchFamily="2" charset="0"/>
              </a:rPr>
              <a:t>:</a:t>
            </a:r>
            <a:endParaRPr lang="it-IT" sz="8000" dirty="0">
              <a:latin typeface="Roboto Black" panose="02000000000000000000" pitchFamily="2" charset="0"/>
              <a:ea typeface="Roboto Black" panose="02000000000000000000" pitchFamily="2" charset="0"/>
            </a:endParaRPr>
          </a:p>
        </p:txBody>
      </p:sp>
      <p:sp>
        <p:nvSpPr>
          <p:cNvPr id="3" name="Sottotitolo 2">
            <a:extLst>
              <a:ext uri="{FF2B5EF4-FFF2-40B4-BE49-F238E27FC236}">
                <a16:creationId xmlns:a16="http://schemas.microsoft.com/office/drawing/2014/main" id="{5A701494-2466-96D7-4216-A1AC4E3BB033}"/>
              </a:ext>
            </a:extLst>
          </p:cNvPr>
          <p:cNvSpPr>
            <a:spLocks noGrp="1"/>
          </p:cNvSpPr>
          <p:nvPr>
            <p:ph type="subTitle" idx="1"/>
          </p:nvPr>
        </p:nvSpPr>
        <p:spPr>
          <a:xfrm>
            <a:off x="1524000" y="3602038"/>
            <a:ext cx="9144000" cy="521229"/>
          </a:xfrm>
        </p:spPr>
        <p:txBody>
          <a:bodyPr/>
          <a:lstStyle/>
          <a:p>
            <a:r>
              <a:rPr lang="fr-FR" sz="2400" b="1" dirty="0">
                <a:solidFill>
                  <a:srgbClr val="000000"/>
                </a:solidFill>
                <a:effectLst/>
                <a:latin typeface="Roboto Black" panose="02000000000000000000" pitchFamily="2" charset="0"/>
                <a:ea typeface="Roboto Black" panose="02000000000000000000" pitchFamily="2" charset="0"/>
              </a:rPr>
              <a:t>VALORISATION DES BASES DE DONNÉES CLINIQUES</a:t>
            </a:r>
            <a:endParaRPr lang="it-IT" dirty="0">
              <a:latin typeface="Roboto Black" panose="02000000000000000000" pitchFamily="2" charset="0"/>
              <a:ea typeface="Roboto Black" panose="02000000000000000000" pitchFamily="2" charset="0"/>
            </a:endParaRPr>
          </a:p>
        </p:txBody>
      </p:sp>
      <p:sp>
        <p:nvSpPr>
          <p:cNvPr id="4" name="CasellaDiTesto 3">
            <a:extLst>
              <a:ext uri="{FF2B5EF4-FFF2-40B4-BE49-F238E27FC236}">
                <a16:creationId xmlns:a16="http://schemas.microsoft.com/office/drawing/2014/main" id="{2D899AEC-06CB-810D-B87D-601BF84E3451}"/>
              </a:ext>
            </a:extLst>
          </p:cNvPr>
          <p:cNvSpPr txBox="1"/>
          <p:nvPr/>
        </p:nvSpPr>
        <p:spPr>
          <a:xfrm>
            <a:off x="4423106" y="4812307"/>
            <a:ext cx="3345788" cy="923330"/>
          </a:xfrm>
          <a:prstGeom prst="rect">
            <a:avLst/>
          </a:prstGeom>
          <a:noFill/>
        </p:spPr>
        <p:txBody>
          <a:bodyPr wrap="none" rtlCol="0">
            <a:spAutoFit/>
          </a:bodyPr>
          <a:lstStyle/>
          <a:p>
            <a:pPr algn="ctr"/>
            <a:r>
              <a:rPr lang="fr-FR" dirty="0">
                <a:latin typeface="Roboto Black" panose="02000000000000000000" pitchFamily="2" charset="0"/>
                <a:ea typeface="Roboto Black" panose="02000000000000000000" pitchFamily="2" charset="0"/>
              </a:rPr>
              <a:t>Soutenance</a:t>
            </a:r>
            <a:r>
              <a:rPr lang="it-IT" dirty="0">
                <a:latin typeface="Roboto Black" panose="02000000000000000000" pitchFamily="2" charset="0"/>
                <a:ea typeface="Roboto Black" panose="02000000000000000000" pitchFamily="2" charset="0"/>
              </a:rPr>
              <a:t> de </a:t>
            </a:r>
            <a:r>
              <a:rPr lang="fr-BE" dirty="0">
                <a:latin typeface="Roboto Black" panose="02000000000000000000" pitchFamily="2" charset="0"/>
                <a:ea typeface="Roboto Black" panose="02000000000000000000" pitchFamily="2" charset="0"/>
              </a:rPr>
              <a:t>mémoire</a:t>
            </a:r>
          </a:p>
          <a:p>
            <a:pPr algn="ctr"/>
            <a:endParaRPr lang="it-IT" dirty="0">
              <a:latin typeface="Roboto Black" panose="02000000000000000000" pitchFamily="2" charset="0"/>
              <a:ea typeface="Roboto Black" panose="02000000000000000000" pitchFamily="2" charset="0"/>
            </a:endParaRPr>
          </a:p>
          <a:p>
            <a:pPr algn="ctr"/>
            <a:r>
              <a:rPr lang="it-IT" dirty="0">
                <a:latin typeface="Roboto Black" panose="02000000000000000000" pitchFamily="2" charset="0"/>
                <a:ea typeface="Roboto Black" panose="02000000000000000000" pitchFamily="2" charset="0"/>
              </a:rPr>
              <a:t>Francesco MONTI 26/09/2023</a:t>
            </a:r>
          </a:p>
        </p:txBody>
      </p:sp>
    </p:spTree>
    <p:extLst>
      <p:ext uri="{BB962C8B-B14F-4D97-AF65-F5344CB8AC3E}">
        <p14:creationId xmlns:p14="http://schemas.microsoft.com/office/powerpoint/2010/main" val="39083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Black" panose="02000000000000000000" pitchFamily="2" charset="0"/>
                <a:ea typeface="Roboto Black" panose="02000000000000000000" pitchFamily="2" charset="0"/>
              </a:rPr>
              <a:t>Conclusions</a:t>
            </a:r>
            <a:r>
              <a:rPr lang="it-IT" dirty="0">
                <a:latin typeface="Roboto Black" panose="02000000000000000000" pitchFamily="2" charset="0"/>
                <a:ea typeface="Roboto Black" panose="02000000000000000000" pitchFamily="2" charset="0"/>
              </a:rPr>
              <a:t> et </a:t>
            </a:r>
            <a:r>
              <a:rPr lang="it-IT" dirty="0" err="1">
                <a:latin typeface="Roboto Black" panose="02000000000000000000" pitchFamily="2" charset="0"/>
                <a:ea typeface="Roboto Black" panose="02000000000000000000" pitchFamily="2" charset="0"/>
              </a:rPr>
              <a:t>directions</a:t>
            </a:r>
            <a:r>
              <a:rPr lang="it-IT" dirty="0">
                <a:latin typeface="Roboto Black" panose="02000000000000000000" pitchFamily="2" charset="0"/>
                <a:ea typeface="Roboto Black" panose="02000000000000000000" pitchFamily="2" charset="0"/>
              </a:rPr>
              <a:t> futures</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9729338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D0716806-D703-51F8-0527-79B3F9B7425C}"/>
              </a:ext>
            </a:extLst>
          </p:cNvPr>
          <p:cNvSpPr txBox="1"/>
          <p:nvPr/>
        </p:nvSpPr>
        <p:spPr>
          <a:xfrm>
            <a:off x="534893" y="1720839"/>
            <a:ext cx="10818905" cy="378885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Cette étude démontre le potentiel d'automatisation dans la détection des SSI, offrant une approche plus efficace et rentable comparée aux méthodes manuelles actuelles.</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Bonne sensibilité, excellente spécificité </a:t>
            </a:r>
            <a:r>
              <a:rPr lang="fr-FR" b="0" i="0" dirty="0">
                <a:solidFill>
                  <a:schemeClr val="tx1">
                    <a:lumMod val="95000"/>
                    <a:lumOff val="5000"/>
                  </a:schemeClr>
                </a:solidFill>
                <a:effectLst/>
                <a:latin typeface="Söhne"/>
                <a:sym typeface="Wingdings" panose="05000000000000000000" pitchFamily="2" charset="2"/>
              </a:rPr>
              <a:t></a:t>
            </a:r>
            <a:r>
              <a:rPr lang="fr-FR" b="0" i="0" dirty="0">
                <a:solidFill>
                  <a:schemeClr val="tx1">
                    <a:lumMod val="95000"/>
                    <a:lumOff val="5000"/>
                  </a:schemeClr>
                </a:solidFill>
                <a:effectLst/>
                <a:latin typeface="Söhne"/>
              </a:rPr>
              <a:t> appui fiable pour le suivi des SSI</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1" i="0" dirty="0">
                <a:solidFill>
                  <a:schemeClr val="tx1">
                    <a:lumMod val="95000"/>
                    <a:lumOff val="5000"/>
                  </a:schemeClr>
                </a:solidFill>
                <a:effectLst/>
                <a:latin typeface="Söhne"/>
              </a:rPr>
              <a:t>↑</a:t>
            </a:r>
            <a:r>
              <a:rPr lang="fr-FR" b="0" i="0" dirty="0">
                <a:solidFill>
                  <a:schemeClr val="tx1">
                    <a:lumMod val="95000"/>
                    <a:lumOff val="5000"/>
                  </a:schemeClr>
                </a:solidFill>
                <a:effectLst/>
                <a:latin typeface="Söhne"/>
              </a:rPr>
              <a:t>efficience 	</a:t>
            </a:r>
            <a:r>
              <a:rPr lang="fr-FR" b="0" i="0" dirty="0">
                <a:solidFill>
                  <a:schemeClr val="tx1">
                    <a:lumMod val="95000"/>
                    <a:lumOff val="5000"/>
                  </a:schemeClr>
                </a:solidFill>
                <a:effectLst/>
                <a:latin typeface="Söhne"/>
                <a:sym typeface="Wingdings" panose="05000000000000000000" pitchFamily="2" charset="2"/>
              </a:rPr>
              <a:t>	</a:t>
            </a:r>
            <a:r>
              <a:rPr lang="fr-FR" b="0" i="0" dirty="0">
                <a:solidFill>
                  <a:schemeClr val="tx1">
                    <a:lumMod val="95000"/>
                    <a:lumOff val="5000"/>
                  </a:schemeClr>
                </a:solidFill>
                <a:effectLst/>
                <a:latin typeface="Söhne"/>
              </a:rPr>
              <a:t>meilleure allocation des </a:t>
            </a:r>
            <a:r>
              <a:rPr lang="fr-FR" dirty="0">
                <a:solidFill>
                  <a:schemeClr val="tx1">
                    <a:lumMod val="95000"/>
                    <a:lumOff val="5000"/>
                  </a:schemeClr>
                </a:solidFill>
                <a:latin typeface="Söhne"/>
              </a:rPr>
              <a:t>ressources humaines</a:t>
            </a:r>
            <a:r>
              <a:rPr lang="fr-FR" b="0" i="0" dirty="0">
                <a:solidFill>
                  <a:schemeClr val="tx1">
                    <a:lumMod val="95000"/>
                    <a:lumOff val="5000"/>
                  </a:schemeClr>
                </a:solidFill>
                <a:effectLst/>
                <a:latin typeface="Söhne"/>
              </a:rPr>
              <a:t> et </a:t>
            </a:r>
            <a:r>
              <a:rPr lang="fr-FR" b="1" i="0" dirty="0">
                <a:solidFill>
                  <a:schemeClr val="tx1">
                    <a:lumMod val="95000"/>
                    <a:lumOff val="5000"/>
                  </a:schemeClr>
                </a:solidFill>
                <a:effectLst/>
                <a:latin typeface="Söhne"/>
              </a:rPr>
              <a:t>↑</a:t>
            </a:r>
            <a:r>
              <a:rPr lang="fr-FR" b="0" i="0" dirty="0">
                <a:solidFill>
                  <a:schemeClr val="tx1">
                    <a:lumMod val="95000"/>
                    <a:lumOff val="5000"/>
                  </a:schemeClr>
                </a:solidFill>
                <a:effectLst/>
                <a:latin typeface="Söhne"/>
              </a:rPr>
              <a:t>qualité des soins.</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Des travaux futurs sont nécessaires pour affiner l'algorithme et pour explorer son applicabilité à d'autres domaines chirurgicaux.</a:t>
            </a:r>
          </a:p>
        </p:txBody>
      </p:sp>
      <p:sp>
        <p:nvSpPr>
          <p:cNvPr id="3" name="Freccia a destra 2">
            <a:extLst>
              <a:ext uri="{FF2B5EF4-FFF2-40B4-BE49-F238E27FC236}">
                <a16:creationId xmlns:a16="http://schemas.microsoft.com/office/drawing/2014/main" id="{C32AB64D-61B8-EBBE-AEC7-5D5133169B14}"/>
              </a:ext>
            </a:extLst>
          </p:cNvPr>
          <p:cNvSpPr/>
          <p:nvPr/>
        </p:nvSpPr>
        <p:spPr>
          <a:xfrm>
            <a:off x="2318017" y="3959784"/>
            <a:ext cx="770965" cy="215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17220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lstStyle/>
          <a:p>
            <a:r>
              <a:rPr lang="it-IT" dirty="0" err="1">
                <a:latin typeface="Roboto Black" panose="02000000000000000000" pitchFamily="2" charset="0"/>
                <a:ea typeface="Roboto Black" panose="02000000000000000000" pitchFamily="2" charset="0"/>
              </a:rPr>
              <a:t>Infections</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Site </a:t>
            </a:r>
            <a:r>
              <a:rPr lang="it-IT" dirty="0" err="1">
                <a:latin typeface="Roboto Black" panose="02000000000000000000" pitchFamily="2" charset="0"/>
                <a:ea typeface="Roboto Black" panose="02000000000000000000" pitchFamily="2" charset="0"/>
              </a:rPr>
              <a:t>Operatoire</a:t>
            </a:r>
            <a:r>
              <a:rPr lang="it-IT" dirty="0">
                <a:latin typeface="Roboto Black" panose="02000000000000000000" pitchFamily="2" charset="0"/>
                <a:ea typeface="Roboto Black" panose="02000000000000000000" pitchFamily="2" charset="0"/>
              </a:rPr>
              <a:t> (ISO)</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42205164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9"/>
            <a:ext cx="10818906" cy="4201150"/>
          </a:xfrm>
          <a:prstGeom prst="rect">
            <a:avLst/>
          </a:prstGeom>
          <a:noFill/>
        </p:spPr>
        <p:txBody>
          <a:bodyPr wrap="square">
            <a:spAutoFit/>
          </a:bodyPr>
          <a:lstStyle/>
          <a:p>
            <a:pPr>
              <a:lnSpc>
                <a:spcPct val="150000"/>
              </a:lnSpc>
            </a:pPr>
            <a:r>
              <a:rPr lang="fr-FR" i="1" dirty="0">
                <a:latin typeface="Roboto" panose="02000000000000000000" pitchFamily="2" charset="0"/>
                <a:ea typeface="Roboto" panose="02000000000000000000" pitchFamily="2" charset="0"/>
              </a:rPr>
              <a:t>« </a:t>
            </a:r>
            <a:r>
              <a:rPr lang="fr-FR" sz="1800" b="1" i="1" dirty="0">
                <a:effectLst/>
                <a:latin typeface="Roboto" panose="02000000000000000000" pitchFamily="2" charset="0"/>
                <a:ea typeface="Roboto" panose="02000000000000000000" pitchFamily="2" charset="0"/>
              </a:rPr>
              <a:t>infection</a:t>
            </a:r>
            <a:r>
              <a:rPr lang="fr-FR" sz="1800" b="0" i="1" dirty="0">
                <a:effectLst/>
                <a:latin typeface="Roboto" panose="02000000000000000000" pitchFamily="2" charset="0"/>
                <a:ea typeface="Roboto" panose="02000000000000000000" pitchFamily="2" charset="0"/>
              </a:rPr>
              <a:t> au niveau de l'incision chirurgicale </a:t>
            </a:r>
            <a:r>
              <a:rPr lang="fr-FR" sz="1800" b="1" i="1" dirty="0">
                <a:effectLst/>
                <a:latin typeface="Roboto" panose="02000000000000000000" pitchFamily="2" charset="0"/>
                <a:ea typeface="Roboto" panose="02000000000000000000" pitchFamily="2" charset="0"/>
              </a:rPr>
              <a:t>dans les 30 jours </a:t>
            </a:r>
            <a:r>
              <a:rPr lang="fr-FR" sz="1800" b="0" i="1" dirty="0">
                <a:effectLst/>
                <a:latin typeface="Roboto" panose="02000000000000000000" pitchFamily="2" charset="0"/>
                <a:ea typeface="Roboto" panose="02000000000000000000" pitchFamily="2" charset="0"/>
              </a:rPr>
              <a:t>suivant l'opération, ou </a:t>
            </a:r>
            <a:r>
              <a:rPr lang="fr-FR" sz="1800" b="1" i="1" dirty="0">
                <a:effectLst/>
                <a:latin typeface="Roboto" panose="02000000000000000000" pitchFamily="2" charset="0"/>
                <a:ea typeface="Roboto" panose="02000000000000000000" pitchFamily="2" charset="0"/>
              </a:rPr>
              <a:t>dans l'année si un implant est en place </a:t>
            </a:r>
            <a:r>
              <a:rPr lang="fr-FR" sz="1800" b="0" i="1" dirty="0">
                <a:effectLst/>
                <a:latin typeface="Roboto" panose="02000000000000000000" pitchFamily="2" charset="0"/>
                <a:ea typeface="Roboto" panose="02000000000000000000" pitchFamily="2" charset="0"/>
              </a:rPr>
              <a:t>»</a:t>
            </a:r>
          </a:p>
          <a:p>
            <a:pPr algn="l">
              <a:lnSpc>
                <a:spcPct val="150000"/>
              </a:lnSpc>
            </a:pPr>
            <a:endParaRPr lang="fr-FR" b="1" dirty="0">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Volume:</a:t>
            </a:r>
            <a:r>
              <a:rPr lang="fr-FR" dirty="0">
                <a:latin typeface="Roboto" panose="02000000000000000000" pitchFamily="2" charset="0"/>
                <a:ea typeface="Roboto" panose="02000000000000000000" pitchFamily="2" charset="0"/>
              </a:rPr>
              <a:t>			2</a:t>
            </a:r>
            <a:r>
              <a:rPr lang="fr-FR" baseline="30000" dirty="0">
                <a:latin typeface="Roboto" panose="02000000000000000000" pitchFamily="2" charset="0"/>
                <a:ea typeface="Roboto" panose="02000000000000000000" pitchFamily="2" charset="0"/>
              </a:rPr>
              <a:t>ème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cause d’infections nosocomiales</a:t>
            </a:r>
            <a:endParaRPr lang="fr-FR" dirty="0">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Incidence</a:t>
            </a:r>
            <a:r>
              <a:rPr lang="fr-FR" b="0" i="0" dirty="0">
                <a:effectLst/>
                <a:latin typeface="Roboto" panose="02000000000000000000" pitchFamily="2" charset="0"/>
                <a:ea typeface="Roboto" panose="02000000000000000000" pitchFamily="2" charset="0"/>
              </a:rPr>
              <a: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	2% à 5% 	    </a:t>
            </a:r>
            <a:r>
              <a:rPr lang="fr-FR" dirty="0">
                <a:latin typeface="Roboto" panose="02000000000000000000" pitchFamily="2" charset="0"/>
                <a:ea typeface="Roboto" panose="02000000000000000000" pitchFamily="2" charset="0"/>
              </a:rPr>
              <a:t>(</a:t>
            </a:r>
            <a:r>
              <a:rPr lang="fr-FR" b="0" i="0" dirty="0">
                <a:effectLst/>
                <a:latin typeface="Roboto" panose="02000000000000000000" pitchFamily="2" charset="0"/>
                <a:ea typeface="Roboto" panose="02000000000000000000" pitchFamily="2" charset="0"/>
              </a:rPr>
              <a:t>+ si procédure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complexe)</a:t>
            </a: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Morbidité et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7 à 11J d'hospitalisation supplémentaires</a:t>
            </a:r>
            <a:r>
              <a:rPr lang="fr-FR" dirty="0">
                <a:latin typeface="Roboto" panose="02000000000000000000" pitchFamily="2" charset="0"/>
                <a:ea typeface="Roboto" panose="02000000000000000000" pitchFamily="2" charset="0"/>
              </a:rPr>
              <a:t> </a:t>
            </a:r>
            <a:endParaRPr lang="fr-FR" b="0"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Mortalité</a:t>
            </a:r>
            <a:r>
              <a:rPr lang="fr-FR" b="0" i="0" dirty="0">
                <a:effectLst/>
                <a:latin typeface="Roboto" panose="02000000000000000000" pitchFamily="2" charset="0"/>
                <a:ea typeface="Roboto" panose="02000000000000000000" pitchFamily="2" charset="0"/>
              </a:rPr>
              <a:t>: 		</a:t>
            </a:r>
            <a:r>
              <a:rPr lang="fr-FR" b="1" i="0" dirty="0">
                <a:effectLst/>
                <a:latin typeface="Roboto" panose="02000000000000000000" pitchFamily="2" charset="0"/>
                <a:ea typeface="Roboto" panose="02000000000000000000" pitchFamily="2" charset="0"/>
              </a:rPr>
              <a:t>OR</a:t>
            </a:r>
            <a:r>
              <a:rPr lang="fr-FR" b="0" i="0" dirty="0">
                <a:effectLst/>
                <a:latin typeface="Roboto" panose="02000000000000000000" pitchFamily="2" charset="0"/>
                <a:ea typeface="Roboto" panose="02000000000000000000" pitchFamily="2" charset="0"/>
              </a:rPr>
              <a:t>:  2 à 11	si décès</a:t>
            </a:r>
            <a:r>
              <a:rPr lang="fr-FR" dirty="0">
                <a:latin typeface="Roboto" panose="02000000000000000000" pitchFamily="2" charset="0"/>
                <a:ea typeface="Roboto" panose="02000000000000000000" pitchFamily="2" charset="0"/>
              </a:rPr>
              <a:t>, responsabilité ISO dans </a:t>
            </a:r>
            <a:r>
              <a:rPr lang="fr-FR" b="0" i="0" dirty="0">
                <a:effectLst/>
                <a:latin typeface="Roboto" panose="02000000000000000000" pitchFamily="2" charset="0"/>
                <a:ea typeface="Roboto" panose="02000000000000000000" pitchFamily="2" charset="0"/>
              </a:rPr>
              <a:t>77 % des cas</a:t>
            </a:r>
          </a:p>
        </p:txBody>
      </p:sp>
    </p:spTree>
    <p:extLst>
      <p:ext uri="{BB962C8B-B14F-4D97-AF65-F5344CB8AC3E}">
        <p14:creationId xmlns:p14="http://schemas.microsoft.com/office/powerpoint/2010/main" val="6955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normAutofit/>
          </a:bodyPr>
          <a:lstStyle/>
          <a:p>
            <a:r>
              <a:rPr lang="fr-BE" dirty="0">
                <a:latin typeface="Roboto Black" panose="02000000000000000000" pitchFamily="2" charset="0"/>
                <a:ea typeface="Roboto Black" panose="02000000000000000000" pitchFamily="2" charset="0"/>
              </a:rPr>
              <a:t>Surveillance</a:t>
            </a:r>
            <a:r>
              <a:rPr lang="it-IT" dirty="0">
                <a:latin typeface="Roboto Black" panose="02000000000000000000" pitchFamily="2" charset="0"/>
                <a:ea typeface="Roboto Black" panose="02000000000000000000" pitchFamily="2" charset="0"/>
              </a:rPr>
              <a:t> ISO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rachis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8"/>
            <a:ext cx="10818906" cy="3370153"/>
          </a:xfrm>
          <a:prstGeom prst="rect">
            <a:avLst/>
          </a:prstGeom>
          <a:noFill/>
        </p:spPr>
        <p:txBody>
          <a:bodyPr wrap="square">
            <a:spAutoFit/>
          </a:bodyPr>
          <a:lstStyle/>
          <a:p>
            <a:pPr algn="l">
              <a:lnSpc>
                <a:spcPct val="150000"/>
              </a:lnSpc>
            </a:pPr>
            <a:r>
              <a:rPr lang="fr-FR" b="0" i="0" dirty="0">
                <a:effectLst/>
                <a:latin typeface="Roboto" panose="02000000000000000000" pitchFamily="2" charset="0"/>
                <a:ea typeface="Roboto" panose="02000000000000000000" pitchFamily="2" charset="0"/>
              </a:rPr>
              <a:t>Important </a:t>
            </a:r>
            <a:r>
              <a:rPr lang="fr-FR" b="1" i="0" dirty="0">
                <a:effectLst/>
                <a:latin typeface="Roboto" panose="02000000000000000000" pitchFamily="2" charset="0"/>
                <a:ea typeface="Roboto" panose="02000000000000000000" pitchFamily="2" charset="0"/>
              </a:rPr>
              <a:t>indicateur de la qualité des soins</a:t>
            </a:r>
          </a:p>
          <a:p>
            <a:pPr algn="l">
              <a:lnSpc>
                <a:spcPct val="150000"/>
              </a:lnSpc>
            </a:pPr>
            <a:endParaRPr lang="fr-FR" b="1"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Feedback-</a:t>
            </a:r>
            <a:r>
              <a:rPr lang="fr-FR" b="1" i="0" dirty="0" err="1">
                <a:effectLst/>
                <a:latin typeface="Roboto" panose="02000000000000000000" pitchFamily="2" charset="0"/>
                <a:ea typeface="Roboto" panose="02000000000000000000" pitchFamily="2" charset="0"/>
              </a:rPr>
              <a:t>loop</a:t>
            </a:r>
            <a:r>
              <a:rPr lang="fr-FR" b="1" i="0" dirty="0">
                <a:effectLst/>
                <a:latin typeface="Roboto" panose="02000000000000000000" pitchFamily="2" charset="0"/>
                <a:ea typeface="Roboto" panose="02000000000000000000" pitchFamily="2" charset="0"/>
              </a:rPr>
              <a:t> </a:t>
            </a:r>
            <a:r>
              <a:rPr lang="fr-FR" i="0" dirty="0">
                <a:effectLst/>
                <a:latin typeface="Roboto" panose="02000000000000000000" pitchFamily="2" charset="0"/>
                <a:ea typeface="Roboto" panose="02000000000000000000" pitchFamily="2" charset="0"/>
              </a:rPr>
              <a:t> avec les chirurgiens</a:t>
            </a:r>
            <a:endParaRPr lang="fr-FR" b="1"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Pratiques actuelles </a:t>
            </a:r>
            <a:r>
              <a:rPr lang="fr-FR" dirty="0">
                <a:latin typeface="Roboto" panose="02000000000000000000" pitchFamily="2" charset="0"/>
                <a:ea typeface="Roboto" panose="02000000000000000000" pitchFamily="2" charset="0"/>
              </a:rPr>
              <a:t>:</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1 infirmier</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4h/semaine</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Surveillance limité à certaines UM</a:t>
            </a:r>
          </a:p>
        </p:txBody>
      </p:sp>
    </p:spTree>
    <p:extLst>
      <p:ext uri="{BB962C8B-B14F-4D97-AF65-F5344CB8AC3E}">
        <p14:creationId xmlns:p14="http://schemas.microsoft.com/office/powerpoint/2010/main" val="30563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b="1" i="0" dirty="0">
                <a:effectLst/>
                <a:latin typeface="Roboto Black" panose="02000000000000000000" pitchFamily="2" charset="0"/>
                <a:ea typeface="Roboto Black" panose="02000000000000000000" pitchFamily="2" charset="0"/>
              </a:rPr>
              <a:t>L’</a:t>
            </a:r>
            <a:r>
              <a:rPr lang="it-IT" b="1" i="0" dirty="0" err="1">
                <a:effectLst/>
                <a:latin typeface="Roboto Black" panose="02000000000000000000" pitchFamily="2" charset="0"/>
                <a:ea typeface="Roboto Black" panose="02000000000000000000" pitchFamily="2" charset="0"/>
              </a:rPr>
              <a:t>idée</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31067466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492623"/>
          </a:xfrm>
          <a:prstGeom prst="rect">
            <a:avLst/>
          </a:prstGeom>
          <a:noFill/>
        </p:spPr>
        <p:txBody>
          <a:bodyPr wrap="square">
            <a:spAutoFit/>
          </a:bodyPr>
          <a:lstStyle/>
          <a:p>
            <a:pPr>
              <a:lnSpc>
                <a:spcPct val="200000"/>
              </a:lnSpc>
              <a:spcBef>
                <a:spcPts val="600"/>
              </a:spcBef>
            </a:pPr>
            <a:br>
              <a:rPr lang="fr-FR" b="1" i="0" dirty="0">
                <a:solidFill>
                  <a:schemeClr val="tx1">
                    <a:lumMod val="95000"/>
                    <a:lumOff val="5000"/>
                  </a:schemeClr>
                </a:solidFill>
                <a:effectLst/>
                <a:latin typeface="Söhne"/>
              </a:rPr>
            </a:br>
            <a:r>
              <a:rPr lang="fr-FR" dirty="0">
                <a:solidFill>
                  <a:schemeClr val="tx1">
                    <a:lumMod val="95000"/>
                    <a:lumOff val="5000"/>
                  </a:schemeClr>
                </a:solidFill>
                <a:latin typeface="Söhne"/>
              </a:rPr>
              <a:t>Semi-automatisation </a:t>
            </a:r>
            <a:r>
              <a:rPr lang="fr-FR" b="0" i="0" dirty="0">
                <a:solidFill>
                  <a:schemeClr val="tx1">
                    <a:lumMod val="95000"/>
                    <a:lumOff val="5000"/>
                  </a:schemeClr>
                </a:solidFill>
                <a:effectLst/>
                <a:latin typeface="Söhne"/>
              </a:rPr>
              <a:t>de la surveillance des ISO 	</a:t>
            </a:r>
            <a:r>
              <a:rPr lang="fr-FR" b="0" i="0" dirty="0">
                <a:solidFill>
                  <a:schemeClr val="tx1">
                    <a:lumMod val="95000"/>
                    <a:lumOff val="5000"/>
                  </a:schemeClr>
                </a:solidFill>
                <a:effectLst/>
                <a:latin typeface="Söhne"/>
                <a:sym typeface="Wingdings" panose="05000000000000000000" pitchFamily="2" charset="2"/>
              </a:rPr>
              <a:t></a:t>
            </a:r>
            <a:r>
              <a:rPr lang="fr-FR" b="0" i="0" dirty="0">
                <a:solidFill>
                  <a:schemeClr val="tx1">
                    <a:lumMod val="95000"/>
                    <a:lumOff val="5000"/>
                  </a:schemeClr>
                </a:solidFill>
                <a:effectLst/>
                <a:latin typeface="Söhne"/>
              </a:rPr>
              <a:t>    améliorer exhaustivité et efficience des pratiques actuelles</a:t>
            </a:r>
            <a:br>
              <a:rPr lang="fr-FR" b="0" i="0" dirty="0">
                <a:solidFill>
                  <a:schemeClr val="tx1">
                    <a:lumMod val="95000"/>
                    <a:lumOff val="5000"/>
                  </a:schemeClr>
                </a:solidFill>
                <a:effectLst/>
                <a:latin typeface="Söhne"/>
              </a:rPr>
            </a:br>
            <a:endParaRPr lang="fr-FR" b="0" i="0" dirty="0">
              <a:solidFill>
                <a:schemeClr val="tx1">
                  <a:lumMod val="95000"/>
                  <a:lumOff val="5000"/>
                </a:schemeClr>
              </a:solidFill>
              <a:effectLst/>
              <a:latin typeface="Söhne"/>
            </a:endParaRPr>
          </a:p>
          <a:p>
            <a:pPr marL="342900" indent="-342900" algn="l">
              <a:lnSpc>
                <a:spcPct val="200000"/>
              </a:lnSpc>
              <a:spcBef>
                <a:spcPts val="600"/>
              </a:spcBef>
              <a:buFont typeface="+mj-lt"/>
              <a:buAutoNum type="arabicPeriod"/>
            </a:pPr>
            <a:r>
              <a:rPr lang="fr-FR" b="0" i="0" dirty="0">
                <a:solidFill>
                  <a:schemeClr val="tx1">
                    <a:lumMod val="95000"/>
                    <a:lumOff val="5000"/>
                  </a:schemeClr>
                </a:solidFill>
                <a:effectLst/>
                <a:latin typeface="Söhne"/>
              </a:rPr>
              <a:t>Développer un algorithme pour identifier les ISO du rachis</a:t>
            </a:r>
          </a:p>
          <a:p>
            <a:pPr marL="342900" indent="-342900" algn="l">
              <a:lnSpc>
                <a:spcPct val="200000"/>
              </a:lnSpc>
              <a:spcBef>
                <a:spcPts val="600"/>
              </a:spcBef>
              <a:buFont typeface="+mj-lt"/>
              <a:buAutoNum type="arabicPeriod"/>
            </a:pPr>
            <a:r>
              <a:rPr lang="fr-FR" dirty="0" err="1">
                <a:solidFill>
                  <a:schemeClr val="tx1">
                    <a:lumMod val="95000"/>
                    <a:lumOff val="5000"/>
                  </a:schemeClr>
                </a:solidFill>
                <a:latin typeface="Söhne"/>
              </a:rPr>
              <a:t>EDSaN</a:t>
            </a:r>
            <a:r>
              <a:rPr lang="fr-FR" dirty="0">
                <a:solidFill>
                  <a:schemeClr val="tx1">
                    <a:lumMod val="95000"/>
                    <a:lumOff val="5000"/>
                  </a:schemeClr>
                </a:solidFill>
                <a:latin typeface="Söhne"/>
              </a:rPr>
              <a:t> Consult: accès à la </a:t>
            </a:r>
            <a:r>
              <a:rPr lang="fr-FR" b="0" i="0" dirty="0">
                <a:solidFill>
                  <a:schemeClr val="tx1">
                    <a:lumMod val="95000"/>
                    <a:lumOff val="5000"/>
                  </a:schemeClr>
                </a:solidFill>
                <a:effectLst/>
                <a:latin typeface="Söhne"/>
              </a:rPr>
              <a:t>cohorte de patients via une interface graphique optimisée pour parcourir rapidement un grand nombre de dossiers et classer les patients en inclus/exclus/autres</a:t>
            </a:r>
          </a:p>
        </p:txBody>
      </p:sp>
    </p:spTree>
    <p:extLst>
      <p:ext uri="{BB962C8B-B14F-4D97-AF65-F5344CB8AC3E}">
        <p14:creationId xmlns:p14="http://schemas.microsoft.com/office/powerpoint/2010/main" val="144142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431A38-5C97-945F-1DF8-C2C1DCF7960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C5E2314-CAD9-0D69-3F6A-FA828889991C}"/>
              </a:ext>
            </a:extLst>
          </p:cNvPr>
          <p:cNvSpPr>
            <a:spLocks noGrp="1"/>
          </p:cNvSpPr>
          <p:nvPr>
            <p:ph idx="1"/>
          </p:nvPr>
        </p:nvSpPr>
        <p:spPr/>
        <p:txBody>
          <a:bodyPr/>
          <a:lstStyle/>
          <a:p>
            <a:r>
              <a:rPr lang="it-IT" dirty="0"/>
              <a:t>Immagine interfaccia </a:t>
            </a:r>
            <a:r>
              <a:rPr lang="it-IT" dirty="0" err="1"/>
              <a:t>edsan</a:t>
            </a:r>
            <a:r>
              <a:rPr lang="it-IT" dirty="0"/>
              <a:t> </a:t>
            </a:r>
            <a:r>
              <a:rPr lang="it-IT" dirty="0" err="1"/>
              <a:t>consult</a:t>
            </a:r>
            <a:endParaRPr lang="it-IT" dirty="0"/>
          </a:p>
          <a:p>
            <a:endParaRPr lang="it-IT" dirty="0"/>
          </a:p>
          <a:p>
            <a:r>
              <a:rPr lang="it-IT" dirty="0"/>
              <a:t>Esempio </a:t>
            </a:r>
            <a:r>
              <a:rPr lang="it-IT" dirty="0" err="1"/>
              <a:t>dataframe</a:t>
            </a:r>
            <a:r>
              <a:rPr lang="it-IT" dirty="0"/>
              <a:t> di appoggio</a:t>
            </a:r>
          </a:p>
        </p:txBody>
      </p:sp>
    </p:spTree>
    <p:extLst>
      <p:ext uri="{BB962C8B-B14F-4D97-AF65-F5344CB8AC3E}">
        <p14:creationId xmlns:p14="http://schemas.microsoft.com/office/powerpoint/2010/main" val="237434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dirty="0">
                <a:latin typeface="Roboto Black" panose="02000000000000000000" pitchFamily="2" charset="0"/>
                <a:ea typeface="Roboto Black" panose="02000000000000000000" pitchFamily="2" charset="0"/>
              </a:rPr>
              <a:t>En </a:t>
            </a:r>
            <a:r>
              <a:rPr lang="it-IT" dirty="0" err="1">
                <a:latin typeface="Roboto Black" panose="02000000000000000000" pitchFamily="2" charset="0"/>
                <a:ea typeface="Roboto Black" panose="02000000000000000000" pitchFamily="2" charset="0"/>
              </a:rPr>
              <a:t>pratique</a:t>
            </a:r>
            <a:r>
              <a:rPr lang="it-IT" dirty="0">
                <a:latin typeface="Roboto Black" panose="02000000000000000000" pitchFamily="2" charset="0"/>
                <a:ea typeface="Roboto Black" panose="02000000000000000000" pitchFamily="2" charset="0"/>
              </a:rPr>
              <a:t>: </a:t>
            </a: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911968"/>
          </a:xfrm>
          <a:prstGeom prst="rect">
            <a:avLst/>
          </a:prstGeom>
          <a:noFill/>
        </p:spPr>
        <p:txBody>
          <a:bodyPr wrap="square">
            <a:spAutoFit/>
          </a:bodyPr>
          <a:lstStyle/>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Développer algorithme</a:t>
            </a:r>
          </a:p>
          <a:p>
            <a:pPr marL="800100" lvl="1" indent="-342900">
              <a:lnSpc>
                <a:spcPct val="150000"/>
              </a:lnSpc>
              <a:spcBef>
                <a:spcPts val="600"/>
              </a:spcBef>
              <a:buFont typeface="+mj-lt"/>
              <a:buAutoNum type="alphaLcParenR"/>
            </a:pPr>
            <a:r>
              <a:rPr lang="fr-FR" b="0" i="0" dirty="0">
                <a:solidFill>
                  <a:schemeClr val="tx1">
                    <a:lumMod val="95000"/>
                    <a:lumOff val="5000"/>
                  </a:schemeClr>
                </a:solidFill>
                <a:effectLst/>
                <a:latin typeface="Söhne"/>
              </a:rPr>
              <a:t>Identifier patients</a:t>
            </a:r>
          </a:p>
          <a:p>
            <a:pPr marL="800100" lvl="1" indent="-342900">
              <a:lnSpc>
                <a:spcPct val="150000"/>
              </a:lnSpc>
              <a:spcBef>
                <a:spcPts val="600"/>
              </a:spcBef>
              <a:buFont typeface="+mj-lt"/>
              <a:buAutoNum type="alphaLcParenR"/>
            </a:pPr>
            <a:r>
              <a:rPr lang="fr-FR" dirty="0">
                <a:solidFill>
                  <a:schemeClr val="tx1">
                    <a:lumMod val="95000"/>
                    <a:lumOff val="5000"/>
                  </a:schemeClr>
                </a:solidFill>
                <a:latin typeface="Söhne"/>
              </a:rPr>
              <a:t>Identifier les ISO</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Évaluer algorithme</a:t>
            </a:r>
          </a:p>
          <a:p>
            <a:pPr marL="800100" lvl="1" indent="-342900">
              <a:lnSpc>
                <a:spcPct val="150000"/>
              </a:lnSpc>
              <a:spcBef>
                <a:spcPts val="600"/>
              </a:spcBef>
              <a:buFont typeface="+mj-lt"/>
              <a:buAutoNum type="alphaLcParenR"/>
            </a:pPr>
            <a:r>
              <a:rPr lang="fr-FR" dirty="0">
                <a:solidFill>
                  <a:schemeClr val="tx1">
                    <a:lumMod val="95000"/>
                    <a:lumOff val="5000"/>
                  </a:schemeClr>
                </a:solidFill>
                <a:latin typeface="Söhne"/>
              </a:rPr>
              <a:t>Révision é</a:t>
            </a:r>
            <a:r>
              <a:rPr lang="fr-FR" b="0" i="0" dirty="0">
                <a:solidFill>
                  <a:schemeClr val="tx1">
                    <a:lumMod val="95000"/>
                    <a:lumOff val="5000"/>
                  </a:schemeClr>
                </a:solidFill>
                <a:effectLst/>
                <a:latin typeface="Söhne"/>
              </a:rPr>
              <a:t>chantillon randomisé (300 patients)</a:t>
            </a:r>
          </a:p>
          <a:p>
            <a:pPr marL="800100" lvl="1" indent="-342900">
              <a:lnSpc>
                <a:spcPct val="150000"/>
              </a:lnSpc>
              <a:spcBef>
                <a:spcPts val="600"/>
              </a:spcBef>
              <a:buFont typeface="+mj-lt"/>
              <a:buAutoNum type="alphaLcParenR"/>
            </a:pPr>
            <a:r>
              <a:rPr lang="fr-FR" b="0" i="0" dirty="0">
                <a:solidFill>
                  <a:schemeClr val="tx1">
                    <a:lumMod val="95000"/>
                    <a:lumOff val="5000"/>
                  </a:schemeClr>
                </a:solidFill>
                <a:effectLst/>
                <a:latin typeface="Söhne"/>
              </a:rPr>
              <a:t>Calcul des métriques épidémiologiques (sensibilité, spécificité, F-score, etc…)</a:t>
            </a:r>
          </a:p>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Temps</a:t>
            </a:r>
            <a:r>
              <a:rPr lang="fr-FR" b="0" i="0" dirty="0">
                <a:solidFill>
                  <a:schemeClr val="tx1">
                    <a:lumMod val="95000"/>
                    <a:lumOff val="5000"/>
                  </a:schemeClr>
                </a:solidFill>
                <a:effectLst/>
                <a:latin typeface="Söhne"/>
              </a:rPr>
              <a:t> </a:t>
            </a:r>
            <a:r>
              <a:rPr lang="fr-FR" b="1" i="0" dirty="0">
                <a:solidFill>
                  <a:schemeClr val="tx1">
                    <a:lumMod val="95000"/>
                    <a:lumOff val="5000"/>
                  </a:schemeClr>
                </a:solidFill>
                <a:effectLst/>
                <a:latin typeface="Söhne"/>
              </a:rPr>
              <a:t>moyen</a:t>
            </a:r>
            <a:r>
              <a:rPr lang="fr-FR" b="0" i="0" dirty="0">
                <a:solidFill>
                  <a:schemeClr val="tx1">
                    <a:lumMod val="95000"/>
                    <a:lumOff val="5000"/>
                  </a:schemeClr>
                </a:solidFill>
                <a:effectLst/>
                <a:latin typeface="Söhne"/>
              </a:rPr>
              <a:t> pour </a:t>
            </a:r>
            <a:r>
              <a:rPr lang="fr-FR" b="1" i="0" dirty="0">
                <a:solidFill>
                  <a:schemeClr val="tx1">
                    <a:lumMod val="95000"/>
                    <a:lumOff val="5000"/>
                  </a:schemeClr>
                </a:solidFill>
                <a:effectLst/>
                <a:latin typeface="Söhne"/>
              </a:rPr>
              <a:t>révision</a:t>
            </a:r>
            <a:r>
              <a:rPr lang="fr-FR" b="0" i="0" dirty="0">
                <a:solidFill>
                  <a:schemeClr val="tx1">
                    <a:lumMod val="95000"/>
                    <a:lumOff val="5000"/>
                  </a:schemeClr>
                </a:solidFill>
                <a:effectLst/>
                <a:latin typeface="Söhne"/>
              </a:rPr>
              <a:t> via EDSAN Consult </a:t>
            </a:r>
            <a:r>
              <a:rPr lang="fr-FR" b="1" i="0" dirty="0">
                <a:solidFill>
                  <a:schemeClr val="tx1">
                    <a:lumMod val="95000"/>
                    <a:lumOff val="5000"/>
                  </a:schemeClr>
                </a:solidFill>
                <a:effectLst/>
                <a:latin typeface="Söhne"/>
              </a:rPr>
              <a:t>VS</a:t>
            </a:r>
            <a:r>
              <a:rPr lang="fr-FR" i="0" dirty="0">
                <a:solidFill>
                  <a:schemeClr val="tx1">
                    <a:lumMod val="95000"/>
                    <a:lumOff val="5000"/>
                  </a:schemeClr>
                </a:solidFill>
                <a:effectLst/>
                <a:latin typeface="Söhne"/>
              </a:rPr>
              <a:t> pratiques courantes</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0" i="0" dirty="0">
                <a:solidFill>
                  <a:schemeClr val="tx1">
                    <a:lumMod val="95000"/>
                    <a:lumOff val="5000"/>
                  </a:schemeClr>
                </a:solidFill>
                <a:effectLst/>
                <a:latin typeface="Söhne"/>
              </a:rPr>
              <a:t>Calculer </a:t>
            </a:r>
            <a:r>
              <a:rPr lang="fr-FR" b="1" i="0" dirty="0">
                <a:solidFill>
                  <a:schemeClr val="tx1">
                    <a:lumMod val="95000"/>
                    <a:lumOff val="5000"/>
                  </a:schemeClr>
                </a:solidFill>
                <a:effectLst/>
                <a:latin typeface="Söhne"/>
              </a:rPr>
              <a:t>économies</a:t>
            </a:r>
            <a:r>
              <a:rPr lang="fr-FR" b="0" i="0" dirty="0">
                <a:solidFill>
                  <a:schemeClr val="tx1">
                    <a:lumMod val="95000"/>
                    <a:lumOff val="5000"/>
                  </a:schemeClr>
                </a:solidFill>
                <a:effectLst/>
                <a:latin typeface="Söhne"/>
              </a:rPr>
              <a:t>	    et</a:t>
            </a:r>
          </a:p>
        </p:txBody>
      </p:sp>
      <p:pic>
        <p:nvPicPr>
          <p:cNvPr id="7" name="Segnaposto contenuto 4" descr="Cronometro">
            <a:extLst>
              <a:ext uri="{FF2B5EF4-FFF2-40B4-BE49-F238E27FC236}">
                <a16:creationId xmlns:a16="http://schemas.microsoft.com/office/drawing/2014/main" id="{C5D5F725-FAD6-3C9F-69C6-4D72FF5B9BB5}"/>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19412" y="5548811"/>
            <a:ext cx="565317" cy="565317"/>
          </a:xfrm>
        </p:spPr>
      </p:pic>
      <p:pic>
        <p:nvPicPr>
          <p:cNvPr id="9" name="Elemento grafico 8" descr="Monete">
            <a:extLst>
              <a:ext uri="{FF2B5EF4-FFF2-40B4-BE49-F238E27FC236}">
                <a16:creationId xmlns:a16="http://schemas.microsoft.com/office/drawing/2014/main" id="{8639A921-4DD8-390A-F70E-E531843AFB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1925" y="5550481"/>
            <a:ext cx="561975" cy="561975"/>
          </a:xfrm>
          <a:prstGeom prst="rect">
            <a:avLst/>
          </a:prstGeom>
        </p:spPr>
      </p:pic>
    </p:spTree>
    <p:extLst>
      <p:ext uri="{BB962C8B-B14F-4D97-AF65-F5344CB8AC3E}">
        <p14:creationId xmlns:p14="http://schemas.microsoft.com/office/powerpoint/2010/main" val="410686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Critères</a:t>
            </a:r>
            <a:r>
              <a:rPr lang="it-IT" b="1" i="0" dirty="0">
                <a:effectLst/>
                <a:latin typeface="Roboto Black" panose="02000000000000000000" pitchFamily="2" charset="0"/>
                <a:ea typeface="Roboto Black" panose="02000000000000000000" pitchFamily="2" charset="0"/>
              </a:rPr>
              <a:t> d’</a:t>
            </a:r>
            <a:r>
              <a:rPr lang="it-IT" b="1" i="0" dirty="0" err="1">
                <a:effectLst/>
                <a:latin typeface="Roboto Black" panose="02000000000000000000" pitchFamily="2" charset="0"/>
                <a:ea typeface="Roboto Black" panose="02000000000000000000" pitchFamily="2" charset="0"/>
              </a:rPr>
              <a:t>inclusion</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26273819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584DCA3C-ABC2-1949-4386-2D7BD626C1ED}"/>
              </a:ext>
            </a:extLst>
          </p:cNvPr>
          <p:cNvSpPr txBox="1"/>
          <p:nvPr/>
        </p:nvSpPr>
        <p:spPr>
          <a:xfrm>
            <a:off x="534894" y="2107244"/>
            <a:ext cx="10818906" cy="4351191"/>
          </a:xfrm>
          <a:prstGeom prst="rect">
            <a:avLst/>
          </a:prstGeom>
          <a:noFill/>
        </p:spPr>
        <p:txBody>
          <a:bodyPr wrap="square">
            <a:spAutoFit/>
          </a:bodyPr>
          <a:lstStyle/>
          <a:p>
            <a:pPr marL="285750" indent="-285750" algn="l">
              <a:lnSpc>
                <a:spcPct val="200000"/>
              </a:lnSpc>
              <a:spcBef>
                <a:spcPts val="600"/>
              </a:spcBef>
              <a:buFont typeface="Arial" panose="020B0604020202020204" pitchFamily="34" charset="0"/>
              <a:buChar char="•"/>
            </a:pPr>
            <a:r>
              <a:rPr lang="fr-FR" dirty="0">
                <a:effectLst/>
                <a:latin typeface="Söhne"/>
                <a:ea typeface="Roboto" panose="02000000000000000000" pitchFamily="2" charset="0"/>
              </a:rPr>
              <a:t>Date</a:t>
            </a:r>
            <a:r>
              <a:rPr lang="fr-FR" dirty="0">
                <a:latin typeface="Söhne"/>
                <a:ea typeface="Roboto" panose="02000000000000000000" pitchFamily="2" charset="0"/>
              </a:rPr>
              <a:t>:</a:t>
            </a:r>
            <a:r>
              <a:rPr lang="fr-FR" b="0" i="0" dirty="0">
                <a:effectLst/>
                <a:latin typeface="Söhne"/>
                <a:ea typeface="Roboto" panose="02000000000000000000" pitchFamily="2" charset="0"/>
              </a:rPr>
              <a:t> 	  </a:t>
            </a:r>
            <a:r>
              <a:rPr lang="fr-FR" b="1" i="0" dirty="0">
                <a:effectLst/>
                <a:latin typeface="Söhne"/>
                <a:ea typeface="Roboto" panose="02000000000000000000" pitchFamily="2" charset="0"/>
              </a:rPr>
              <a:t>01-01-2020  </a:t>
            </a:r>
            <a:r>
              <a:rPr lang="fr-FR" b="1" i="0" dirty="0">
                <a:effectLst/>
                <a:latin typeface="Söhne"/>
                <a:ea typeface="Roboto" panose="02000000000000000000" pitchFamily="2" charset="0"/>
                <a:sym typeface="Wingdings" panose="05000000000000000000" pitchFamily="2" charset="2"/>
              </a:rPr>
              <a:t>  31-12-2020</a:t>
            </a:r>
          </a:p>
          <a:p>
            <a:pPr marL="285750" indent="-285750" algn="just">
              <a:lnSpc>
                <a:spcPct val="200000"/>
              </a:lnSpc>
              <a:spcBef>
                <a:spcPts val="600"/>
              </a:spcBef>
              <a:buFont typeface="Arial" panose="020B0604020202020204" pitchFamily="34" charset="0"/>
              <a:buChar char="•"/>
            </a:pPr>
            <a:r>
              <a:rPr lang="fr-FR" dirty="0">
                <a:latin typeface="Söhne"/>
                <a:ea typeface="Roboto" panose="02000000000000000000" pitchFamily="2" charset="0"/>
              </a:rPr>
              <a:t>Patients opérés</a:t>
            </a:r>
            <a:r>
              <a:rPr lang="fr-FR" b="0" i="0" dirty="0">
                <a:effectLst/>
                <a:latin typeface="Söhne"/>
                <a:ea typeface="Roboto" panose="02000000000000000000" pitchFamily="2" charset="0"/>
              </a:rPr>
              <a:t> au CHU de Rouen, </a:t>
            </a:r>
            <a:r>
              <a:rPr lang="fr-FR" b="1" i="0" dirty="0">
                <a:effectLst/>
                <a:latin typeface="Söhne"/>
                <a:ea typeface="Roboto" panose="02000000000000000000" pitchFamily="2" charset="0"/>
              </a:rPr>
              <a:t>toutes </a:t>
            </a:r>
            <a:r>
              <a:rPr lang="fr-FR" b="1" i="0" dirty="0" err="1">
                <a:effectLst/>
                <a:latin typeface="Söhne"/>
                <a:ea typeface="Roboto" panose="02000000000000000000" pitchFamily="2" charset="0"/>
              </a:rPr>
              <a:t>UMs</a:t>
            </a:r>
            <a:r>
              <a:rPr lang="fr-FR" b="1" i="0" dirty="0">
                <a:effectLst/>
                <a:latin typeface="Söhne"/>
                <a:ea typeface="Roboto" panose="02000000000000000000" pitchFamily="2" charset="0"/>
              </a:rPr>
              <a:t> confondues</a:t>
            </a:r>
          </a:p>
          <a:p>
            <a:pPr marL="285750" indent="-285750" algn="just">
              <a:lnSpc>
                <a:spcPct val="200000"/>
              </a:lnSpc>
              <a:spcBef>
                <a:spcPts val="600"/>
              </a:spcBef>
              <a:buFont typeface="Arial" panose="020B0604020202020204" pitchFamily="34" charset="0"/>
              <a:buChar char="•"/>
            </a:pPr>
            <a:r>
              <a:rPr lang="fr-FR" b="1" dirty="0">
                <a:latin typeface="Söhne"/>
                <a:ea typeface="Roboto" panose="02000000000000000000" pitchFamily="2" charset="0"/>
              </a:rPr>
              <a:t>Chirurgie du rachis </a:t>
            </a:r>
            <a:r>
              <a:rPr lang="fr-FR" dirty="0">
                <a:latin typeface="Söhne"/>
                <a:ea typeface="Roboto" panose="02000000000000000000" pitchFamily="2" charset="0"/>
              </a:rPr>
              <a:t>(liste d’actes CCAM)</a:t>
            </a:r>
          </a:p>
          <a:p>
            <a:pPr marL="285750" indent="-285750" algn="just">
              <a:lnSpc>
                <a:spcPct val="200000"/>
              </a:lnSpc>
              <a:spcBef>
                <a:spcPts val="600"/>
              </a:spcBef>
              <a:buFont typeface="Arial" panose="020B0604020202020204" pitchFamily="34" charset="0"/>
              <a:buChar char="•"/>
            </a:pPr>
            <a:r>
              <a:rPr lang="fr-FR" b="1" i="0" dirty="0">
                <a:effectLst/>
                <a:latin typeface="Söhne"/>
                <a:ea typeface="Roboto" panose="02000000000000000000" pitchFamily="2" charset="0"/>
              </a:rPr>
              <a:t>Infection du site opératoire</a:t>
            </a:r>
            <a:r>
              <a:rPr lang="fr-FR" i="0" dirty="0">
                <a:effectLst/>
                <a:latin typeface="Söhne"/>
                <a:ea typeface="Roboto" panose="02000000000000000000" pitchFamily="2" charset="0"/>
              </a:rPr>
              <a:t> (CRH + CIM-10 + actes CCAM)</a:t>
            </a:r>
          </a:p>
          <a:p>
            <a:pPr marL="742950" lvl="1" indent="-285750" algn="just">
              <a:lnSpc>
                <a:spcPct val="200000"/>
              </a:lnSpc>
              <a:spcBef>
                <a:spcPts val="600"/>
              </a:spcBef>
              <a:buFont typeface="Courier New" panose="02070309020205020404" pitchFamily="49" charset="0"/>
              <a:buChar char="o"/>
            </a:pPr>
            <a:r>
              <a:rPr lang="fr-FR" dirty="0">
                <a:latin typeface="Söhne"/>
                <a:ea typeface="Roboto" panose="02000000000000000000" pitchFamily="2" charset="0"/>
              </a:rPr>
              <a:t>Dans les 30 j		implant</a:t>
            </a:r>
          </a:p>
          <a:p>
            <a:pPr marL="742950" lvl="1" indent="-285750" algn="just">
              <a:lnSpc>
                <a:spcPct val="200000"/>
              </a:lnSpc>
              <a:spcBef>
                <a:spcPts val="600"/>
              </a:spcBef>
              <a:buFont typeface="Courier New" panose="02070309020205020404" pitchFamily="49" charset="0"/>
              <a:buChar char="o"/>
            </a:pPr>
            <a:r>
              <a:rPr lang="fr-FR" i="0" dirty="0">
                <a:effectLst/>
                <a:latin typeface="Söhne"/>
                <a:ea typeface="Roboto" panose="02000000000000000000" pitchFamily="2" charset="0"/>
              </a:rPr>
              <a:t>Dans les 365 j		 implant</a:t>
            </a:r>
          </a:p>
          <a:p>
            <a:pPr marL="285750" indent="-285750" algn="l">
              <a:lnSpc>
                <a:spcPct val="200000"/>
              </a:lnSpc>
              <a:spcBef>
                <a:spcPts val="600"/>
              </a:spcBef>
              <a:buFont typeface="Arial" panose="020B0604020202020204" pitchFamily="34" charset="0"/>
              <a:buChar char="•"/>
            </a:pPr>
            <a:endParaRPr lang="fr-FR" b="0" i="0" dirty="0">
              <a:effectLst/>
              <a:latin typeface="Söhne"/>
              <a:ea typeface="Roboto" panose="02000000000000000000" pitchFamily="2" charset="0"/>
            </a:endParaRPr>
          </a:p>
        </p:txBody>
      </p:sp>
      <p:pic>
        <p:nvPicPr>
          <p:cNvPr id="5" name="Elemento grafico 4" descr="Chiudi">
            <a:extLst>
              <a:ext uri="{FF2B5EF4-FFF2-40B4-BE49-F238E27FC236}">
                <a16:creationId xmlns:a16="http://schemas.microsoft.com/office/drawing/2014/main" id="{66C76A9D-994A-6B6D-E846-5C6DBDE1C6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57601" y="4704955"/>
            <a:ext cx="457200" cy="457200"/>
          </a:xfrm>
          <a:prstGeom prst="rect">
            <a:avLst/>
          </a:prstGeom>
        </p:spPr>
      </p:pic>
      <p:pic>
        <p:nvPicPr>
          <p:cNvPr id="7" name="Elemento grafico 6" descr="Segno di spunta">
            <a:extLst>
              <a:ext uri="{FF2B5EF4-FFF2-40B4-BE49-F238E27FC236}">
                <a16:creationId xmlns:a16="http://schemas.microsoft.com/office/drawing/2014/main" id="{11894F51-9761-5383-E705-8D3E073CA7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7601" y="5350111"/>
            <a:ext cx="457200" cy="457200"/>
          </a:xfrm>
          <a:prstGeom prst="rect">
            <a:avLst/>
          </a:prstGeom>
        </p:spPr>
      </p:pic>
    </p:spTree>
    <p:extLst>
      <p:ext uri="{BB962C8B-B14F-4D97-AF65-F5344CB8AC3E}">
        <p14:creationId xmlns:p14="http://schemas.microsoft.com/office/powerpoint/2010/main" val="240840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Medium" panose="02000000000000000000" pitchFamily="2" charset="0"/>
                <a:ea typeface="Roboto Medium" panose="02000000000000000000" pitchFamily="2" charset="0"/>
              </a:rPr>
              <a:t>Résultats</a:t>
            </a:r>
            <a:endParaRPr lang="it-IT" dirty="0">
              <a:latin typeface="Roboto Medium" panose="02000000000000000000" pitchFamily="2" charset="0"/>
              <a:ea typeface="Roboto Medium"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068415879"/>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llaDiTesto 2">
            <a:extLst>
              <a:ext uri="{FF2B5EF4-FFF2-40B4-BE49-F238E27FC236}">
                <a16:creationId xmlns:a16="http://schemas.microsoft.com/office/drawing/2014/main" id="{2AEFDD83-AB1A-64FA-9169-F59D787667DB}"/>
              </a:ext>
            </a:extLst>
          </p:cNvPr>
          <p:cNvSpPr txBox="1"/>
          <p:nvPr/>
        </p:nvSpPr>
        <p:spPr>
          <a:xfrm>
            <a:off x="534894" y="2235043"/>
            <a:ext cx="5750855" cy="50007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it-IT" b="1" dirty="0" err="1"/>
              <a:t>Patients</a:t>
            </a:r>
            <a:r>
              <a:rPr lang="it-IT" b="1" dirty="0"/>
              <a:t> </a:t>
            </a:r>
            <a:r>
              <a:rPr lang="it-IT" b="1" dirty="0" err="1"/>
              <a:t>operés</a:t>
            </a:r>
            <a:r>
              <a:rPr lang="it-IT" dirty="0"/>
              <a:t>: 652 en 2020</a:t>
            </a:r>
          </a:p>
          <a:p>
            <a:pPr marL="285750" indent="-285750">
              <a:lnSpc>
                <a:spcPct val="200000"/>
              </a:lnSpc>
              <a:buFont typeface="Arial" panose="020B0604020202020204" pitchFamily="34" charset="0"/>
              <a:buChar char="•"/>
            </a:pPr>
            <a:r>
              <a:rPr lang="it-IT" b="1" dirty="0" err="1"/>
              <a:t>Infections</a:t>
            </a:r>
            <a:r>
              <a:rPr lang="it-IT" b="1" dirty="0"/>
              <a:t> : </a:t>
            </a:r>
            <a:r>
              <a:rPr lang="it-IT" dirty="0"/>
              <a:t>79 </a:t>
            </a:r>
            <a:r>
              <a:rPr lang="it-IT" dirty="0" err="1"/>
              <a:t>cas</a:t>
            </a:r>
            <a:r>
              <a:rPr lang="it-IT" dirty="0"/>
              <a:t>, dont 77 </a:t>
            </a:r>
            <a:r>
              <a:rPr lang="it-IT" dirty="0" err="1"/>
              <a:t>pertinents</a:t>
            </a:r>
            <a:endParaRPr lang="it-IT" dirty="0"/>
          </a:p>
          <a:p>
            <a:pPr marL="285750" indent="-285750">
              <a:lnSpc>
                <a:spcPct val="200000"/>
              </a:lnSpc>
              <a:buFont typeface="Arial" panose="020B0604020202020204" pitchFamily="34" charset="0"/>
              <a:buChar char="•"/>
            </a:pPr>
            <a:r>
              <a:rPr lang="it-IT" b="1" dirty="0" err="1"/>
              <a:t>Prévalence</a:t>
            </a:r>
            <a:r>
              <a:rPr lang="it-IT" dirty="0"/>
              <a:t> </a:t>
            </a:r>
            <a:r>
              <a:rPr lang="it-IT" b="1" dirty="0"/>
              <a:t>ISO</a:t>
            </a:r>
            <a:r>
              <a:rPr lang="it-IT" dirty="0"/>
              <a:t> : ~12.1%</a:t>
            </a:r>
          </a:p>
          <a:p>
            <a:pPr marL="285750" indent="-285750">
              <a:lnSpc>
                <a:spcPct val="200000"/>
              </a:lnSpc>
              <a:buFont typeface="Arial" panose="020B0604020202020204" pitchFamily="34" charset="0"/>
              <a:buChar char="•"/>
            </a:pPr>
            <a:r>
              <a:rPr lang="fr-FR" b="1" i="0" dirty="0">
                <a:effectLst/>
                <a:latin typeface="Söhne"/>
              </a:rPr>
              <a:t>Temps moyen </a:t>
            </a:r>
            <a:r>
              <a:rPr lang="fr-FR" b="0" i="0" dirty="0">
                <a:effectLst/>
                <a:latin typeface="Söhne"/>
              </a:rPr>
              <a:t>via </a:t>
            </a:r>
            <a:r>
              <a:rPr lang="fr-FR" b="0" i="0" dirty="0" err="1">
                <a:effectLst/>
                <a:latin typeface="Söhne"/>
              </a:rPr>
              <a:t>EDSaN</a:t>
            </a:r>
            <a:r>
              <a:rPr lang="fr-FR" b="0" i="0" dirty="0">
                <a:effectLst/>
                <a:latin typeface="Söhne"/>
              </a:rPr>
              <a:t> Consult : 5,75 minutes</a:t>
            </a:r>
          </a:p>
          <a:p>
            <a:pPr marL="285750" indent="-285750">
              <a:lnSpc>
                <a:spcPct val="200000"/>
              </a:lnSpc>
              <a:buFont typeface="Arial" panose="020B0604020202020204" pitchFamily="34" charset="0"/>
              <a:buChar char="•"/>
            </a:pPr>
            <a:r>
              <a:rPr lang="fr-FR" b="1" dirty="0">
                <a:latin typeface="Söhne"/>
              </a:rPr>
              <a:t>Economies</a:t>
            </a:r>
            <a:r>
              <a:rPr lang="fr-FR" dirty="0">
                <a:latin typeface="Söhne"/>
              </a:rPr>
              <a:t> potentielles:</a:t>
            </a:r>
          </a:p>
          <a:p>
            <a:pPr marL="742950" lvl="1" indent="-285750">
              <a:lnSpc>
                <a:spcPct val="200000"/>
              </a:lnSpc>
              <a:buFont typeface="Courier New" panose="02070309020205020404" pitchFamily="49" charset="0"/>
              <a:buChar char="o"/>
            </a:pPr>
            <a:r>
              <a:rPr lang="fr-FR" b="0" i="0" dirty="0">
                <a:effectLst/>
                <a:latin typeface="Söhne"/>
              </a:rPr>
              <a:t> 	            ~63.5h / an / infirmier</a:t>
            </a:r>
          </a:p>
          <a:p>
            <a:pPr marL="742950" lvl="1" indent="-285750">
              <a:lnSpc>
                <a:spcPct val="200000"/>
              </a:lnSpc>
              <a:buFont typeface="Courier New" panose="02070309020205020404" pitchFamily="49" charset="0"/>
              <a:buChar char="o"/>
            </a:pPr>
            <a:r>
              <a:rPr lang="fr-FR" dirty="0">
                <a:latin typeface="Söhne"/>
              </a:rPr>
              <a:t> 	            2090€ / an / infirmier</a:t>
            </a:r>
            <a:endParaRPr lang="fr-FR" b="0" i="0" dirty="0">
              <a:effectLst/>
              <a:latin typeface="Söhne"/>
            </a:endParaRPr>
          </a:p>
          <a:p>
            <a:pPr marL="742950" lvl="1" indent="-285750">
              <a:lnSpc>
                <a:spcPct val="200000"/>
              </a:lnSpc>
              <a:buFont typeface="Arial" panose="020B0604020202020204" pitchFamily="34" charset="0"/>
              <a:buChar char="•"/>
            </a:pPr>
            <a:endParaRPr lang="fr-FR" b="0" i="0" dirty="0">
              <a:effectLst/>
              <a:latin typeface="Söhne"/>
            </a:endParaRPr>
          </a:p>
          <a:p>
            <a:pPr>
              <a:lnSpc>
                <a:spcPct val="200000"/>
              </a:lnSpc>
            </a:pPr>
            <a:endParaRPr lang="it-IT" dirty="0"/>
          </a:p>
        </p:txBody>
      </p:sp>
      <p:graphicFrame>
        <p:nvGraphicFramePr>
          <p:cNvPr id="5" name="Tabella 4">
            <a:extLst>
              <a:ext uri="{FF2B5EF4-FFF2-40B4-BE49-F238E27FC236}">
                <a16:creationId xmlns:a16="http://schemas.microsoft.com/office/drawing/2014/main" id="{B16F54BD-FCBF-B9E5-052D-CAD39916BFFC}"/>
              </a:ext>
            </a:extLst>
          </p:cNvPr>
          <p:cNvGraphicFramePr>
            <a:graphicFrameLocks noGrp="1"/>
          </p:cNvGraphicFramePr>
          <p:nvPr>
            <p:extLst>
              <p:ext uri="{D42A27DB-BD31-4B8C-83A1-F6EECF244321}">
                <p14:modId xmlns:p14="http://schemas.microsoft.com/office/powerpoint/2010/main" val="3703389276"/>
              </p:ext>
            </p:extLst>
          </p:nvPr>
        </p:nvGraphicFramePr>
        <p:xfrm>
          <a:off x="5944347" y="1690688"/>
          <a:ext cx="5396753" cy="4439088"/>
        </p:xfrm>
        <a:graphic>
          <a:graphicData uri="http://schemas.openxmlformats.org/drawingml/2006/table">
            <a:tbl>
              <a:tblPr firstRow="1" firstCol="1" bandRow="1" bandCol="1">
                <a:tableStyleId>{5C22544A-7EE6-4342-B048-85BDC9FD1C3A}</a:tableStyleId>
              </a:tblPr>
              <a:tblGrid>
                <a:gridCol w="2939307">
                  <a:extLst>
                    <a:ext uri="{9D8B030D-6E8A-4147-A177-3AD203B41FA5}">
                      <a16:colId xmlns:a16="http://schemas.microsoft.com/office/drawing/2014/main" val="3666467770"/>
                    </a:ext>
                  </a:extLst>
                </a:gridCol>
                <a:gridCol w="1078587">
                  <a:extLst>
                    <a:ext uri="{9D8B030D-6E8A-4147-A177-3AD203B41FA5}">
                      <a16:colId xmlns:a16="http://schemas.microsoft.com/office/drawing/2014/main" val="490321015"/>
                    </a:ext>
                  </a:extLst>
                </a:gridCol>
                <a:gridCol w="1378859">
                  <a:extLst>
                    <a:ext uri="{9D8B030D-6E8A-4147-A177-3AD203B41FA5}">
                      <a16:colId xmlns:a16="http://schemas.microsoft.com/office/drawing/2014/main" val="41071992"/>
                    </a:ext>
                  </a:extLst>
                </a:gridCol>
              </a:tblGrid>
              <a:tr h="554886">
                <a:tc>
                  <a:txBody>
                    <a:bodyPr/>
                    <a:lstStyle/>
                    <a:p>
                      <a:pPr algn="just">
                        <a:lnSpc>
                          <a:spcPct val="100000"/>
                        </a:lnSpc>
                        <a:spcBef>
                          <a:spcPts val="0"/>
                        </a:spcBef>
                        <a:spcAft>
                          <a:spcPts val="0"/>
                        </a:spcAft>
                      </a:pP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solidFill>
                      <a:schemeClr val="accent1">
                        <a:lumMod val="40000"/>
                        <a:lumOff val="60000"/>
                      </a:schemeClr>
                    </a:solidFill>
                  </a:tcPr>
                </a:tc>
                <a:tc>
                  <a:txBody>
                    <a:bodyPr/>
                    <a:lstStyle/>
                    <a:p>
                      <a:pPr algn="ctr">
                        <a:lnSpc>
                          <a:spcPct val="100000"/>
                        </a:lnSpc>
                        <a:spcBef>
                          <a:spcPts val="0"/>
                        </a:spcBef>
                        <a:spcAft>
                          <a:spcPts val="0"/>
                        </a:spcAft>
                      </a:pPr>
                      <a:r>
                        <a:rPr lang="en-US" sz="1400" b="1" u="none">
                          <a:effectLst/>
                        </a:rPr>
                        <a:t>Estimate</a:t>
                      </a:r>
                      <a:endParaRPr lang="it-IT" sz="1600" b="1"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95% CI</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784357947"/>
                  </a:ext>
                </a:extLst>
              </a:tr>
              <a:tr h="554886">
                <a:tc>
                  <a:txBody>
                    <a:bodyPr/>
                    <a:lstStyle/>
                    <a:p>
                      <a:pPr algn="l">
                        <a:lnSpc>
                          <a:spcPct val="100000"/>
                        </a:lnSpc>
                        <a:spcBef>
                          <a:spcPts val="0"/>
                        </a:spcBef>
                        <a:spcAft>
                          <a:spcPts val="0"/>
                        </a:spcAft>
                      </a:pPr>
                      <a:r>
                        <a:rPr lang="en-US" sz="1400" u="none" dirty="0" err="1">
                          <a:effectLst/>
                        </a:rPr>
                        <a:t>Sénsibilité</a:t>
                      </a:r>
                      <a:r>
                        <a:rPr lang="en-US" sz="1400" u="none" dirty="0">
                          <a:effectLst/>
                        </a:rPr>
                        <a:t> (recall)</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0.82</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dirty="0">
                          <a:effectLst/>
                        </a:rPr>
                        <a:t>0.68, 0.92</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3799900218"/>
                  </a:ext>
                </a:extLst>
              </a:tr>
              <a:tr h="554886">
                <a:tc>
                  <a:txBody>
                    <a:bodyPr/>
                    <a:lstStyle/>
                    <a:p>
                      <a:pPr algn="l">
                        <a:lnSpc>
                          <a:spcPct val="100000"/>
                        </a:lnSpc>
                        <a:spcBef>
                          <a:spcPts val="0"/>
                        </a:spcBef>
                        <a:spcAft>
                          <a:spcPts val="0"/>
                        </a:spcAft>
                      </a:pPr>
                      <a:r>
                        <a:rPr lang="en-US" sz="1400" u="none" dirty="0" err="1">
                          <a:effectLst/>
                        </a:rPr>
                        <a:t>Spécificité</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0.98</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0.95, 0.99</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73201112"/>
                  </a:ext>
                </a:extLst>
              </a:tr>
              <a:tr h="554886">
                <a:tc>
                  <a:txBody>
                    <a:bodyPr/>
                    <a:lstStyle/>
                    <a:p>
                      <a:pPr algn="l">
                        <a:lnSpc>
                          <a:spcPct val="100000"/>
                        </a:lnSpc>
                        <a:spcBef>
                          <a:spcPts val="0"/>
                        </a:spcBef>
                        <a:spcAft>
                          <a:spcPts val="0"/>
                        </a:spcAft>
                      </a:pPr>
                      <a:r>
                        <a:rPr lang="en-US" sz="1400" u="none" dirty="0">
                          <a:effectLst/>
                        </a:rPr>
                        <a:t>PPV (precision)</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a:effectLst/>
                        </a:rPr>
                        <a:t>0.86</a:t>
                      </a:r>
                      <a:endParaRPr lang="it-IT" sz="1600" b="1"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0.72, 0.95</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941258339"/>
                  </a:ext>
                </a:extLst>
              </a:tr>
              <a:tr h="554886">
                <a:tc>
                  <a:txBody>
                    <a:bodyPr/>
                    <a:lstStyle/>
                    <a:p>
                      <a:pPr algn="l">
                        <a:lnSpc>
                          <a:spcPct val="100000"/>
                        </a:lnSpc>
                        <a:spcBef>
                          <a:spcPts val="0"/>
                        </a:spcBef>
                        <a:spcAft>
                          <a:spcPts val="0"/>
                        </a:spcAft>
                      </a:pPr>
                      <a:r>
                        <a:rPr lang="en-US" sz="1400" u="none" dirty="0">
                          <a:effectLst/>
                        </a:rPr>
                        <a:t>NPV</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0.97</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0.94, 0.99</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290148494"/>
                  </a:ext>
                </a:extLst>
              </a:tr>
              <a:tr h="554886">
                <a:tc>
                  <a:txBody>
                    <a:bodyPr/>
                    <a:lstStyle/>
                    <a:p>
                      <a:pPr algn="l">
                        <a:lnSpc>
                          <a:spcPct val="100000"/>
                        </a:lnSpc>
                        <a:spcBef>
                          <a:spcPts val="0"/>
                        </a:spcBef>
                        <a:spcAft>
                          <a:spcPts val="0"/>
                        </a:spcAft>
                      </a:pPr>
                      <a:r>
                        <a:rPr lang="en-US" sz="1400" u="none" dirty="0">
                          <a:effectLst/>
                        </a:rPr>
                        <a:t>Proportion </a:t>
                      </a:r>
                      <a:r>
                        <a:rPr lang="en-US" sz="1400" u="none" dirty="0" err="1">
                          <a:effectLst/>
                        </a:rPr>
                        <a:t>correctement</a:t>
                      </a:r>
                      <a:r>
                        <a:rPr lang="en-US" sz="1400" u="none" dirty="0">
                          <a:effectLst/>
                        </a:rPr>
                        <a:t> </a:t>
                      </a:r>
                      <a:r>
                        <a:rPr lang="en-US" sz="1400" u="none" dirty="0" err="1">
                          <a:effectLst/>
                        </a:rPr>
                        <a:t>classé</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0.95</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dirty="0">
                          <a:effectLst/>
                        </a:rPr>
                        <a:t>0.92, 0.97</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4158317698"/>
                  </a:ext>
                </a:extLst>
              </a:tr>
              <a:tr h="554886">
                <a:tc>
                  <a:txBody>
                    <a:bodyPr/>
                    <a:lstStyle/>
                    <a:p>
                      <a:pPr algn="l">
                        <a:lnSpc>
                          <a:spcPct val="100000"/>
                        </a:lnSpc>
                        <a:spcBef>
                          <a:spcPts val="0"/>
                        </a:spcBef>
                        <a:spcAft>
                          <a:spcPts val="0"/>
                        </a:spcAft>
                      </a:pPr>
                      <a:r>
                        <a:rPr lang="en-US" sz="1400" u="none" dirty="0">
                          <a:effectLst/>
                        </a:rPr>
                        <a:t>F1-score</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0.841</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0" u="none">
                          <a:effectLst/>
                        </a:rPr>
                        <a:t> </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27454919"/>
                  </a:ext>
                </a:extLst>
              </a:tr>
              <a:tr h="554886">
                <a:tc>
                  <a:txBody>
                    <a:bodyPr/>
                    <a:lstStyle/>
                    <a:p>
                      <a:pPr algn="l">
                        <a:lnSpc>
                          <a:spcPct val="100000"/>
                        </a:lnSpc>
                        <a:spcBef>
                          <a:spcPts val="0"/>
                        </a:spcBef>
                        <a:spcAft>
                          <a:spcPts val="0"/>
                        </a:spcAft>
                      </a:pPr>
                      <a:r>
                        <a:rPr lang="en-US" sz="1400" u="none" dirty="0">
                          <a:effectLst/>
                        </a:rPr>
                        <a:t>Matthews coefficient correlation</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0.814</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0" u="none" dirty="0">
                          <a:effectLst/>
                        </a:rPr>
                        <a:t> </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99495683"/>
                  </a:ext>
                </a:extLst>
              </a:tr>
            </a:tbl>
          </a:graphicData>
        </a:graphic>
      </p:graphicFrame>
      <p:pic>
        <p:nvPicPr>
          <p:cNvPr id="6" name="Segnaposto contenuto 4" descr="Cronometro">
            <a:extLst>
              <a:ext uri="{FF2B5EF4-FFF2-40B4-BE49-F238E27FC236}">
                <a16:creationId xmlns:a16="http://schemas.microsoft.com/office/drawing/2014/main" id="{95D30E8B-AA74-FFCA-3762-34B1E6D4F00D}"/>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8564" y="5061131"/>
            <a:ext cx="565317" cy="565317"/>
          </a:xfrm>
        </p:spPr>
      </p:pic>
      <p:pic>
        <p:nvPicPr>
          <p:cNvPr id="9" name="Elemento grafico 8" descr="Monete">
            <a:extLst>
              <a:ext uri="{FF2B5EF4-FFF2-40B4-BE49-F238E27FC236}">
                <a16:creationId xmlns:a16="http://schemas.microsoft.com/office/drawing/2014/main" id="{78959A47-9BAE-E285-1ACA-4755AD5ADC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1906" y="5626448"/>
            <a:ext cx="561975" cy="561975"/>
          </a:xfrm>
          <a:prstGeom prst="rect">
            <a:avLst/>
          </a:prstGeom>
        </p:spPr>
      </p:pic>
    </p:spTree>
    <p:extLst>
      <p:ext uri="{BB962C8B-B14F-4D97-AF65-F5344CB8AC3E}">
        <p14:creationId xmlns:p14="http://schemas.microsoft.com/office/powerpoint/2010/main" val="310243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fr-BE" dirty="0">
                <a:latin typeface="Roboto Medium" panose="02000000000000000000" pitchFamily="2" charset="0"/>
                <a:ea typeface="Roboto Medium" panose="02000000000000000000" pitchFamily="2" charset="0"/>
              </a:rPr>
              <a:t>Discussion</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164143607"/>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32B2D0C5-0221-3503-1339-31CCA6F75F2D}"/>
              </a:ext>
            </a:extLst>
          </p:cNvPr>
          <p:cNvSpPr txBox="1"/>
          <p:nvPr/>
        </p:nvSpPr>
        <p:spPr>
          <a:xfrm>
            <a:off x="534894" y="1828643"/>
            <a:ext cx="5561106" cy="4508285"/>
          </a:xfrm>
          <a:prstGeom prst="rect">
            <a:avLst/>
          </a:prstGeom>
          <a:noFill/>
        </p:spPr>
        <p:txBody>
          <a:bodyPr wrap="square">
            <a:spAutoFit/>
          </a:bodyPr>
          <a:lstStyle/>
          <a:p>
            <a:pPr algn="l">
              <a:lnSpc>
                <a:spcPct val="200000"/>
              </a:lnSpc>
            </a:pPr>
            <a:r>
              <a:rPr lang="fr-FR" sz="2000" b="1" i="0" dirty="0">
                <a:effectLst/>
                <a:latin typeface="Söhne"/>
              </a:rPr>
              <a:t>Points Forts</a:t>
            </a:r>
          </a:p>
          <a:p>
            <a:pPr marL="285750" indent="-285750" algn="l">
              <a:lnSpc>
                <a:spcPct val="200000"/>
              </a:lnSpc>
              <a:buFont typeface="Arial" panose="020B0604020202020204" pitchFamily="34" charset="0"/>
              <a:buChar char="•"/>
            </a:pPr>
            <a:r>
              <a:rPr lang="fr-FR" i="0" dirty="0">
                <a:effectLst/>
                <a:latin typeface="Söhne"/>
              </a:rPr>
              <a:t>Bonne performance globale</a:t>
            </a:r>
          </a:p>
          <a:p>
            <a:pPr marL="285750" indent="-285750" algn="l">
              <a:lnSpc>
                <a:spcPct val="200000"/>
              </a:lnSpc>
              <a:buFont typeface="Arial" panose="020B0604020202020204" pitchFamily="34" charset="0"/>
              <a:buChar char="•"/>
            </a:pPr>
            <a:r>
              <a:rPr lang="fr-FR" b="1" i="0" dirty="0">
                <a:effectLst/>
                <a:latin typeface="Söhne"/>
              </a:rPr>
              <a:t> 	-</a:t>
            </a:r>
            <a:r>
              <a:rPr lang="fr-FR" b="0" i="0" dirty="0">
                <a:effectLst/>
                <a:latin typeface="Söhne"/>
              </a:rPr>
              <a:t>64,5% 		</a:t>
            </a:r>
          </a:p>
          <a:p>
            <a:pPr marL="285750" indent="-285750" algn="l">
              <a:lnSpc>
                <a:spcPct val="200000"/>
              </a:lnSpc>
              <a:buFont typeface="Arial" panose="020B0604020202020204" pitchFamily="34" charset="0"/>
              <a:buChar char="•"/>
            </a:pPr>
            <a:r>
              <a:rPr lang="fr-FR" b="0" i="0" dirty="0">
                <a:effectLst/>
                <a:latin typeface="Söhne"/>
              </a:rPr>
              <a:t>	</a:t>
            </a:r>
            <a:r>
              <a:rPr lang="fr-FR" b="1" i="0" dirty="0">
                <a:effectLst/>
                <a:latin typeface="Söhne"/>
              </a:rPr>
              <a:t>-</a:t>
            </a:r>
            <a:r>
              <a:rPr lang="fr-FR" b="0" i="0" dirty="0">
                <a:effectLst/>
                <a:latin typeface="Söhne"/>
              </a:rPr>
              <a:t>2090€ / an / infirmier dédié</a:t>
            </a:r>
          </a:p>
          <a:p>
            <a:pPr marL="285750" indent="-285750" algn="l">
              <a:lnSpc>
                <a:spcPct val="200000"/>
              </a:lnSpc>
              <a:buFont typeface="Arial" panose="020B0604020202020204" pitchFamily="34" charset="0"/>
              <a:buChar char="•"/>
            </a:pPr>
            <a:r>
              <a:rPr lang="fr-FR" b="0" i="0" dirty="0">
                <a:effectLst/>
                <a:latin typeface="Söhne"/>
              </a:rPr>
              <a:t>Surveillance élargie à toutes les UM</a:t>
            </a:r>
          </a:p>
          <a:p>
            <a:pPr marL="285750" indent="-285750">
              <a:lnSpc>
                <a:spcPct val="200000"/>
              </a:lnSpc>
              <a:buFont typeface="Arial" panose="020B0604020202020204" pitchFamily="34" charset="0"/>
              <a:buChar char="•"/>
            </a:pPr>
            <a:r>
              <a:rPr lang="fr-FR" b="0" i="0" dirty="0">
                <a:effectLst/>
                <a:latin typeface="Söhne"/>
              </a:rPr>
              <a:t>Facilement adaptable à d’autres contextes</a:t>
            </a:r>
          </a:p>
          <a:p>
            <a:pPr marL="285750" indent="-285750">
              <a:lnSpc>
                <a:spcPct val="200000"/>
              </a:lnSpc>
              <a:buFont typeface="Arial" panose="020B0604020202020204" pitchFamily="34" charset="0"/>
              <a:buChar char="•"/>
            </a:pPr>
            <a:r>
              <a:rPr lang="fr-FR" dirty="0">
                <a:latin typeface="Söhne"/>
              </a:rPr>
              <a:t>↑ </a:t>
            </a:r>
            <a:r>
              <a:rPr lang="fr-FR" dirty="0" err="1">
                <a:latin typeface="Söhne"/>
              </a:rPr>
              <a:t>QoL</a:t>
            </a:r>
            <a:r>
              <a:rPr lang="fr-FR" dirty="0">
                <a:latin typeface="Söhne"/>
              </a:rPr>
              <a:t> : NO déplacement, NO </a:t>
            </a:r>
            <a:r>
              <a:rPr lang="fr-FR" dirty="0" err="1">
                <a:latin typeface="Söhne"/>
              </a:rPr>
              <a:t>dépendence</a:t>
            </a:r>
            <a:r>
              <a:rPr lang="fr-FR" dirty="0">
                <a:latin typeface="Söhne"/>
              </a:rPr>
              <a:t> des autres</a:t>
            </a:r>
          </a:p>
          <a:p>
            <a:pPr marL="285750" indent="-285750">
              <a:lnSpc>
                <a:spcPct val="200000"/>
              </a:lnSpc>
              <a:buFont typeface="Arial" panose="020B0604020202020204" pitchFamily="34" charset="0"/>
              <a:buChar char="•"/>
            </a:pPr>
            <a:r>
              <a:rPr lang="fr-FR" dirty="0">
                <a:latin typeface="Söhne"/>
              </a:rPr>
              <a:t>↑ transparence </a:t>
            </a:r>
            <a:endParaRPr lang="fr-FR" b="0" i="0" dirty="0">
              <a:effectLst/>
              <a:latin typeface="Söhne"/>
            </a:endParaRPr>
          </a:p>
        </p:txBody>
      </p:sp>
      <p:pic>
        <p:nvPicPr>
          <p:cNvPr id="4" name="Segnaposto contenuto 4" descr="Cronometro">
            <a:extLst>
              <a:ext uri="{FF2B5EF4-FFF2-40B4-BE49-F238E27FC236}">
                <a16:creationId xmlns:a16="http://schemas.microsoft.com/office/drawing/2014/main" id="{FE214D64-E35E-7A00-825B-C25774E8B461}"/>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7901" y="3118519"/>
            <a:ext cx="469900" cy="469900"/>
          </a:xfrm>
        </p:spPr>
      </p:pic>
      <p:pic>
        <p:nvPicPr>
          <p:cNvPr id="6" name="Elemento grafico 5" descr="Monete">
            <a:extLst>
              <a:ext uri="{FF2B5EF4-FFF2-40B4-BE49-F238E27FC236}">
                <a16:creationId xmlns:a16="http://schemas.microsoft.com/office/drawing/2014/main" id="{6D761A88-E484-5200-754C-E0EFEEC002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7901" y="3726374"/>
            <a:ext cx="469900" cy="469900"/>
          </a:xfrm>
          <a:prstGeom prst="rect">
            <a:avLst/>
          </a:prstGeom>
        </p:spPr>
      </p:pic>
      <p:sp>
        <p:nvSpPr>
          <p:cNvPr id="9" name="CasellaDiTesto 8">
            <a:extLst>
              <a:ext uri="{FF2B5EF4-FFF2-40B4-BE49-F238E27FC236}">
                <a16:creationId xmlns:a16="http://schemas.microsoft.com/office/drawing/2014/main" id="{A2E1F166-4AA8-DE4D-3E51-E0106A52DA53}"/>
              </a:ext>
            </a:extLst>
          </p:cNvPr>
          <p:cNvSpPr txBox="1"/>
          <p:nvPr/>
        </p:nvSpPr>
        <p:spPr>
          <a:xfrm>
            <a:off x="5792694" y="1828643"/>
            <a:ext cx="5864412" cy="3519553"/>
          </a:xfrm>
          <a:prstGeom prst="rect">
            <a:avLst/>
          </a:prstGeom>
          <a:noFill/>
        </p:spPr>
        <p:txBody>
          <a:bodyPr wrap="square">
            <a:spAutoFit/>
          </a:bodyPr>
          <a:lstStyle/>
          <a:p>
            <a:pPr algn="l">
              <a:lnSpc>
                <a:spcPct val="250000"/>
              </a:lnSpc>
            </a:pPr>
            <a:r>
              <a:rPr lang="fr-FR" sz="2000" b="1" i="0" dirty="0">
                <a:effectLst/>
                <a:latin typeface="Söhne"/>
              </a:rPr>
              <a:t>Limitations</a:t>
            </a:r>
            <a:endParaRPr lang="fr-FR" b="1" i="0" dirty="0">
              <a:effectLst/>
              <a:latin typeface="Söhne"/>
            </a:endParaRPr>
          </a:p>
          <a:p>
            <a:pPr marL="285750" indent="-285750" algn="l">
              <a:lnSpc>
                <a:spcPct val="250000"/>
              </a:lnSpc>
              <a:buFont typeface="Arial" panose="020B0604020202020204" pitchFamily="34" charset="0"/>
              <a:buChar char="•"/>
            </a:pPr>
            <a:r>
              <a:rPr lang="fr-FR" b="0" i="0" dirty="0">
                <a:effectLst/>
                <a:latin typeface="Söhne"/>
              </a:rPr>
              <a:t>terminologie clinique vague </a:t>
            </a:r>
            <a:r>
              <a:rPr lang="fr-FR" b="0" i="0" dirty="0">
                <a:effectLst/>
                <a:latin typeface="Söhne"/>
                <a:sym typeface="Wingdings" panose="05000000000000000000" pitchFamily="2" charset="2"/>
              </a:rPr>
              <a:t> impacte sur la sensibilité</a:t>
            </a:r>
            <a:endParaRPr lang="fr-FR" b="0" i="0" dirty="0">
              <a:effectLst/>
              <a:latin typeface="Söhne"/>
            </a:endParaRPr>
          </a:p>
          <a:p>
            <a:pPr marL="285750" indent="-285750" algn="l">
              <a:lnSpc>
                <a:spcPct val="250000"/>
              </a:lnSpc>
              <a:buFont typeface="Arial" panose="020B0604020202020204" pitchFamily="34" charset="0"/>
              <a:buChar char="•"/>
            </a:pPr>
            <a:r>
              <a:rPr lang="fr-FR" b="0" i="0" dirty="0">
                <a:effectLst/>
                <a:latin typeface="Söhne"/>
              </a:rPr>
              <a:t>Absence d’un</a:t>
            </a:r>
            <a:r>
              <a:rPr lang="fr-FR" b="0" i="1" dirty="0">
                <a:effectLst/>
                <a:latin typeface="Söhne"/>
              </a:rPr>
              <a:t> </a:t>
            </a:r>
            <a:r>
              <a:rPr lang="fr-FR" dirty="0">
                <a:effectLst/>
                <a:latin typeface="Söhne"/>
              </a:rPr>
              <a:t>Gold Standard</a:t>
            </a:r>
          </a:p>
          <a:p>
            <a:pPr marL="285750" indent="-285750" algn="l">
              <a:lnSpc>
                <a:spcPct val="250000"/>
              </a:lnSpc>
              <a:buFont typeface="Arial" panose="020B0604020202020204" pitchFamily="34" charset="0"/>
              <a:buChar char="•"/>
            </a:pPr>
            <a:r>
              <a:rPr lang="fr-FR" dirty="0">
                <a:latin typeface="Söhne"/>
              </a:rPr>
              <a:t>Limité aux données informatisées</a:t>
            </a:r>
            <a:endParaRPr lang="fr-FR" b="0" i="0" dirty="0">
              <a:effectLst/>
              <a:latin typeface="Söhne"/>
            </a:endParaRPr>
          </a:p>
          <a:p>
            <a:pPr marL="285750" indent="-285750" algn="l">
              <a:lnSpc>
                <a:spcPct val="250000"/>
              </a:lnSpc>
              <a:buFont typeface="Arial" panose="020B0604020202020204" pitchFamily="34" charset="0"/>
              <a:buChar char="•"/>
            </a:pPr>
            <a:r>
              <a:rPr lang="fr-FR" dirty="0">
                <a:latin typeface="Söhne"/>
              </a:rPr>
              <a:t>Absence de lien avec la médecine de ville / autres H</a:t>
            </a:r>
            <a:endParaRPr lang="fr-FR" b="0" i="0" dirty="0">
              <a:effectLst/>
              <a:latin typeface="Söhne"/>
            </a:endParaRPr>
          </a:p>
        </p:txBody>
      </p:sp>
    </p:spTree>
    <p:extLst>
      <p:ext uri="{BB962C8B-B14F-4D97-AF65-F5344CB8AC3E}">
        <p14:creationId xmlns:p14="http://schemas.microsoft.com/office/powerpoint/2010/main" val="31745831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1463</Words>
  <Application>Microsoft Office PowerPoint</Application>
  <PresentationFormat>Widescreen</PresentationFormat>
  <Paragraphs>208</Paragraphs>
  <Slides>10</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10</vt:i4>
      </vt:variant>
    </vt:vector>
  </HeadingPairs>
  <TitlesOfParts>
    <vt:vector size="20" baseType="lpstr">
      <vt:lpstr>Arial</vt:lpstr>
      <vt:lpstr>Calibri</vt:lpstr>
      <vt:lpstr>Calibri Light</vt:lpstr>
      <vt:lpstr>Courier New</vt:lpstr>
      <vt:lpstr>KaTeX_Main</vt:lpstr>
      <vt:lpstr>Roboto</vt:lpstr>
      <vt:lpstr>Roboto Black</vt:lpstr>
      <vt:lpstr>Roboto Medium</vt:lpstr>
      <vt:lpstr>Söhne</vt:lpstr>
      <vt:lpstr>Tema di Office</vt:lpstr>
      <vt:lpstr>DÉTECTION SEMI-AUTOMATISÉE DES INFECTIONS DU SITE OPERATOIRE DANS LA CHIRURGIE DU RACHIS:</vt:lpstr>
      <vt:lpstr>Infections du Site Operatoire (ISO)</vt:lpstr>
      <vt:lpstr>Surveillance ISO du rachis</vt:lpstr>
      <vt:lpstr>L’idée</vt:lpstr>
      <vt:lpstr>Presentazione standard di PowerPoint</vt:lpstr>
      <vt:lpstr>En pratique: </vt:lpstr>
      <vt:lpstr>Critères d’inclusion</vt:lpstr>
      <vt:lpstr>Résultats</vt:lpstr>
      <vt:lpstr>Discussion</vt:lpstr>
      <vt:lpstr>Conclusions et directions futures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SEMI-AUTOMATISÉE DES INFECTIONS POST-OPÉRATOIRES :</dc:title>
  <dc:creator>Francesco Monti</dc:creator>
  <cp:lastModifiedBy>Francesco Monti</cp:lastModifiedBy>
  <cp:revision>16</cp:revision>
  <dcterms:created xsi:type="dcterms:W3CDTF">2023-09-23T08:14:16Z</dcterms:created>
  <dcterms:modified xsi:type="dcterms:W3CDTF">2023-09-26T08:19:22Z</dcterms:modified>
</cp:coreProperties>
</file>