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1" r:id="rId5"/>
    <p:sldId id="266" r:id="rId6"/>
    <p:sldId id="267" r:id="rId7"/>
    <p:sldId id="260" r:id="rId8"/>
    <p:sldId id="268" r:id="rId9"/>
    <p:sldId id="259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91E-99C3-4980-890A-3A3B35E4F9A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C0B4-737E-42F6-9B36-3CA421324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78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91E-99C3-4980-890A-3A3B35E4F9A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C0B4-737E-42F6-9B36-3CA421324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5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91E-99C3-4980-890A-3A3B35E4F9A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C0B4-737E-42F6-9B36-3CA421324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50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91E-99C3-4980-890A-3A3B35E4F9A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C0B4-737E-42F6-9B36-3CA421324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91E-99C3-4980-890A-3A3B35E4F9A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C0B4-737E-42F6-9B36-3CA421324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95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91E-99C3-4980-890A-3A3B35E4F9A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C0B4-737E-42F6-9B36-3CA421324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3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91E-99C3-4980-890A-3A3B35E4F9A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C0B4-737E-42F6-9B36-3CA421324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11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91E-99C3-4980-890A-3A3B35E4F9A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C0B4-737E-42F6-9B36-3CA421324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96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91E-99C3-4980-890A-3A3B35E4F9A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C0B4-737E-42F6-9B36-3CA421324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17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91E-99C3-4980-890A-3A3B35E4F9A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C0B4-737E-42F6-9B36-3CA421324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9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F91E-99C3-4980-890A-3A3B35E4F9A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C0B4-737E-42F6-9B36-3CA421324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42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F91E-99C3-4980-890A-3A3B35E4F9A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3C0B4-737E-42F6-9B36-3CA421324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9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22245" y="506894"/>
            <a:ext cx="10462591" cy="1097377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option 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238" y="4695344"/>
            <a:ext cx="8535723" cy="1655762"/>
          </a:xfrm>
        </p:spPr>
        <p:txBody>
          <a:bodyPr>
            <a:normAutofit/>
          </a:bodyPr>
          <a:lstStyle/>
          <a:p>
            <a:pPr algn="l"/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Francesco Pace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93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Volatility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697" t="33151" r="22379" b="39947"/>
          <a:stretch/>
        </p:blipFill>
        <p:spPr>
          <a:xfrm>
            <a:off x="6202570" y="2216425"/>
            <a:ext cx="5684631" cy="4244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838199" y="2216425"/>
            <a:ext cx="4866861" cy="424400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the Booster option there is a negative correlation, which is expected since the payoff depends on the time the price of the underlying spent between the bounds H and L. </a:t>
            </a:r>
          </a:p>
        </p:txBody>
      </p:sp>
    </p:spTree>
    <p:extLst>
      <p:ext uri="{BB962C8B-B14F-4D97-AF65-F5344CB8AC3E}">
        <p14:creationId xmlns:p14="http://schemas.microsoft.com/office/powerpoint/2010/main" val="222839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490"/>
            <a:ext cx="3356113" cy="13255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443" y="2877376"/>
            <a:ext cx="2176669" cy="327494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Risk-neutral valuation is the most efficient because it isn’t an approximation, so we use it as a benchmark</a:t>
            </a:r>
          </a:p>
        </p:txBody>
      </p:sp>
      <p:sp>
        <p:nvSpPr>
          <p:cNvPr id="6" name="Rectangle 5"/>
          <p:cNvSpPr/>
          <p:nvPr/>
        </p:nvSpPr>
        <p:spPr>
          <a:xfrm>
            <a:off x="3031435" y="2877377"/>
            <a:ext cx="2464903" cy="32749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Binomial model is the least efficient, since the code requires many computations. Hence our computer is not able to perform the simulation for a large number of periods.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3662" y="2872409"/>
            <a:ext cx="2554356" cy="3279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Monte Carlo is using the “Law of Large numbers” so it gives a more accurate result the higher the number of experiments M. The model was easy to implement and the price was the close to the benchmark </a:t>
            </a:r>
          </a:p>
        </p:txBody>
      </p:sp>
      <p:sp>
        <p:nvSpPr>
          <p:cNvPr id="8" name="Rectangle 7"/>
          <p:cNvSpPr/>
          <p:nvPr/>
        </p:nvSpPr>
        <p:spPr>
          <a:xfrm>
            <a:off x="8925343" y="2877376"/>
            <a:ext cx="2324098" cy="3274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As expected the price of the Booster option decreases with the increase in the volatility.</a:t>
            </a:r>
          </a:p>
        </p:txBody>
      </p:sp>
    </p:spTree>
    <p:extLst>
      <p:ext uri="{BB962C8B-B14F-4D97-AF65-F5344CB8AC3E}">
        <p14:creationId xmlns:p14="http://schemas.microsoft.com/office/powerpoint/2010/main" val="208110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8629" y="2381905"/>
            <a:ext cx="11277131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  <a:endParaRPr lang="en-US" sz="5400" b="1" cap="none" spc="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5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Booster option?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807804"/>
            <a:ext cx="3286539" cy="311591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option is an exotic path-dependent derivative that is sometimes used in FX markets.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5069" y="2807804"/>
            <a:ext cx="3385931" cy="36079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derivative delivers a payoff at maturity that depends on the amount of time that the underlying spends between two barriers L (low) and H (high), with L &lt; 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491331" y="2822712"/>
                <a:ext cx="3018182" cy="3458817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t≥0 is the price process of the underlying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payoff at maturity T is given by:</a:t>
                </a:r>
              </a:p>
              <a:p>
                <a:endParaRPr lang="en-GB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000" b="1" i="1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it-IT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it-IT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it-IT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it-IT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it-IT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it-IT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it-IT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indicator function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331" y="2822712"/>
                <a:ext cx="3018182" cy="3458817"/>
              </a:xfrm>
              <a:prstGeom prst="rect">
                <a:avLst/>
              </a:prstGeom>
              <a:blipFill>
                <a:blip r:embed="rId2"/>
                <a:stretch>
                  <a:fillRect l="-1818" r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720" y="4611756"/>
            <a:ext cx="2663688" cy="715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866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Methods of valuation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28029" t="25092" r="43603" b="46956"/>
          <a:stretch/>
        </p:blipFill>
        <p:spPr>
          <a:xfrm>
            <a:off x="6906228" y="2467334"/>
            <a:ext cx="5285772" cy="292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38200" y="1959223"/>
            <a:ext cx="3627782" cy="394583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Feynman-</a:t>
            </a: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Valuation using the Binomial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Monte Carlo method</a:t>
            </a:r>
          </a:p>
        </p:txBody>
      </p:sp>
    </p:spTree>
    <p:extLst>
      <p:ext uri="{BB962C8B-B14F-4D97-AF65-F5344CB8AC3E}">
        <p14:creationId xmlns:p14="http://schemas.microsoft.com/office/powerpoint/2010/main" val="369211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Feynman-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 under Risk-neutral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66729"/>
                <a:ext cx="10402957" cy="3548271"/>
              </a:xfrm>
              <a:solidFill>
                <a:srgbClr val="000C2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it-IT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sSub>
                          <m:sSubPr>
                            <m:ctrlP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b="1" i="1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GB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it-IT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it-IT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it-IT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it-IT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it-IT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it-IT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</m:sSub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endParaRPr lang="en-GB" b="1" dirty="0">
                  <a:solidFill>
                    <a:schemeClr val="bg1"/>
                  </a:solidFill>
                </a:endParaRPr>
              </a:p>
              <a:p>
                <a:endParaRPr lang="en-GB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𝒓𝑻</m:t>
                        </m:r>
                      </m:sup>
                    </m:sSup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subSup"/>
                            <m:ctrlP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GB" b="1" i="1">
                                    <a:solidFill>
                                      <a:schemeClr val="bg1"/>
                                    </a:solidFill>
                                  </a:rPr>
                                  <m:t>1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𝑳</m:t>
                                        </m:r>
                                        <m:r>
                                          <a:rPr lang="en-GB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GB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it-IT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d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𝒓𝑻</m:t>
                        </m:r>
                      </m:sup>
                    </m:sSup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limLoc m:val="subSup"/>
                        <m:ctrlP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sSup>
                          <m:sSupPr>
                            <m:ctrlP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p>
                            <m: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GB" b="1" i="1">
                                    <a:solidFill>
                                      <a:schemeClr val="bg1"/>
                                    </a:solidFill>
                                  </a:rPr>
                                  <m:t>1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𝑳</m:t>
                                        </m:r>
                                        <m:r>
                                          <a:rPr lang="en-GB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GB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it-IT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nary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𝒅𝒕</m:t>
                    </m:r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𝒓𝑻</m:t>
                        </m:r>
                      </m:sup>
                    </m:sSup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limLoc m:val="subSup"/>
                        <m:ctrlP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GB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GB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endParaRPr lang="en-GB" b="1" dirty="0">
                  <a:solidFill>
                    <a:schemeClr val="bg1"/>
                  </a:solidFill>
                </a:endParaRPr>
              </a:p>
              <a:p>
                <a:endParaRPr lang="en-GB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GB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GB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66729"/>
                <a:ext cx="10402957" cy="35482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05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Feynman-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 under Risk-neutral 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55374" y="2265363"/>
                <a:ext cx="9422296" cy="3857141"/>
              </a:xfrm>
              <a:solidFill>
                <a:srgbClr val="000C21"/>
              </a:solidFill>
            </p:spPr>
            <p:txBody>
              <a:bodyPr>
                <a:normAutofit/>
              </a:bodyPr>
              <a:lstStyle/>
              <a:p>
                <a:pPr marL="800100" lvl="2" indent="-342900">
                  <a:spcBef>
                    <a:spcPts val="10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  <m:sSub>
                              <m:sSub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sup>
                        </m:sSup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  <m:sSub>
                              <m:sSub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16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GB" sz="16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den>
                        </m:f>
                      </m:e>
                    </m:d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≤−</m:t>
                        </m:r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sSub>
                      <m:sSubPr>
                        <m:ctrlP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1" dirty="0">
                  <a:solidFill>
                    <a:schemeClr val="bg1"/>
                  </a:solidFill>
                </a:endParaRPr>
              </a:p>
              <a:p>
                <a:pPr marL="800100" lvl="2" indent="-342900">
                  <a:spcBef>
                    <a:spcPts val="1000"/>
                  </a:spcBef>
                  <a:buFont typeface="+mj-lt"/>
                  <a:buAutoNum type="arabicPeriod"/>
                </a:pPr>
                <a:endParaRPr lang="en-GB" sz="1800" b="1" dirty="0">
                  <a:solidFill>
                    <a:schemeClr val="bg1"/>
                  </a:solidFill>
                </a:endParaRPr>
              </a:p>
              <a:p>
                <a:pPr marL="800100" lvl="2" indent="-342900">
                  <a:spcBef>
                    <a:spcPts val="10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  <m:sSub>
                              <m:sSub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sup>
                        </m:sSup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  <m:sSub>
                              <m:sSub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GB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6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𝑳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16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en-GB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GB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GB" sz="16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16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den>
                        </m:f>
                      </m:e>
                    </m:d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≤−</m:t>
                        </m:r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sSub>
                      <m:sSubPr>
                        <m:ctrlP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GB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1" dirty="0">
                  <a:solidFill>
                    <a:schemeClr val="bg1"/>
                  </a:solidFill>
                </a:endParaRPr>
              </a:p>
              <a:p>
                <a:pPr marL="800100" lvl="2" indent="-342900" algn="ctr">
                  <a:spcBef>
                    <a:spcPts val="1000"/>
                  </a:spcBef>
                  <a:buFont typeface="+mj-lt"/>
                  <a:buAutoNum type="arabicPeriod"/>
                </a:pPr>
                <a:endParaRPr lang="en-GB" sz="1800" b="1" dirty="0">
                  <a:solidFill>
                    <a:schemeClr val="bg1"/>
                  </a:solidFill>
                </a:endParaRPr>
              </a:p>
              <a:p>
                <a:pPr marL="457200" lvl="2" indent="0" algn="ctr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𝒓𝑻</m:t>
                          </m:r>
                        </m:sup>
                      </m:sSup>
                      <m:r>
                        <a:rPr lang="en-GB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limLoc m:val="subSup"/>
                          <m:ctrlP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d>
                            <m:dPr>
                              <m:ctrlPr>
                                <a:rPr lang="en-GB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  <m:d>
                                <m:dPr>
                                  <m:ctrlPr>
                                    <a:rPr lang="en-GB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GB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  <m:d>
                                <m:dPr>
                                  <m:ctrlPr>
                                    <a:rPr lang="en-GB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GB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GB" sz="2800" b="1" dirty="0">
                  <a:solidFill>
                    <a:schemeClr val="bg1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55374" y="2265363"/>
                <a:ext cx="9422296" cy="38571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98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Feynman-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 under Risk-neutral probability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426" y="3064105"/>
            <a:ext cx="6546574" cy="2757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2385391"/>
                <a:ext cx="4300330" cy="411480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𝝋(−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Probability that the booster option price is below the H barrier</a:t>
                </a:r>
              </a:p>
              <a:p>
                <a:pPr algn="ctr"/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𝝋(−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Probability that the booster option price is below the L barrier</a:t>
                </a:r>
              </a:p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price of the booster option is given by the solution to the B&amp;S PDE through the Feynman-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Kac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formula and it is equal to 0.1697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85391"/>
                <a:ext cx="4300330" cy="4114800"/>
              </a:xfrm>
              <a:prstGeom prst="rect">
                <a:avLst/>
              </a:prstGeom>
              <a:blipFill>
                <a:blip r:embed="rId3"/>
                <a:stretch>
                  <a:fillRect l="-1277" t="-1333" r="-3262" b="-3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97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8610"/>
            <a:ext cx="4300330" cy="499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838200" y="2554357"/>
            <a:ext cx="3180521" cy="33196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independent</a:t>
            </a:r>
          </a:p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</a:p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dependent</a:t>
            </a:r>
          </a:p>
        </p:txBody>
      </p:sp>
    </p:spTree>
    <p:extLst>
      <p:ext uri="{BB962C8B-B14F-4D97-AF65-F5344CB8AC3E}">
        <p14:creationId xmlns:p14="http://schemas.microsoft.com/office/powerpoint/2010/main" val="316618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0401" y="3970706"/>
            <a:ext cx="2926841" cy="2660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3" t="71485" r="60277"/>
          <a:stretch/>
        </p:blipFill>
        <p:spPr>
          <a:xfrm>
            <a:off x="7320401" y="1386169"/>
            <a:ext cx="2926840" cy="2408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838200" y="2124591"/>
            <a:ext cx="5025887" cy="38265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matrix that shows which values of S are inside the interval (1)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that shows the different paths of final payoffs (2)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7652" y="160137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7652" y="407504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19678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1938130"/>
            <a:ext cx="5791201" cy="34997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the Booster option, the sum of areas between the barriers has to be made for each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simple to implement and the fact that it doesn’t require many computations to be made enables it to easily work with a large number of simulations.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15" y="3456725"/>
            <a:ext cx="4322985" cy="124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861" y="4904475"/>
            <a:ext cx="3515139" cy="533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468" y="1938130"/>
            <a:ext cx="4678532" cy="13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5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509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Booster option valuation</vt:lpstr>
      <vt:lpstr>What is a Booster option?</vt:lpstr>
      <vt:lpstr>3 Methods of valuation</vt:lpstr>
      <vt:lpstr>Feynman-Kac formula under Risk-neutral probability</vt:lpstr>
      <vt:lpstr>Feynman-Kac formula under Risk-neutral probability</vt:lpstr>
      <vt:lpstr>Feynman-Kac formula under Risk-neutral probability</vt:lpstr>
      <vt:lpstr>Binomial model</vt:lpstr>
      <vt:lpstr>Binomial model</vt:lpstr>
      <vt:lpstr>Monte Carlo method</vt:lpstr>
      <vt:lpstr>Volatility analysis</vt:lpstr>
      <vt:lpstr>Conclusions: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Booster option valuation</dc:title>
  <dc:creator>PC</dc:creator>
  <cp:lastModifiedBy>Pace Francesco</cp:lastModifiedBy>
  <cp:revision>35</cp:revision>
  <dcterms:created xsi:type="dcterms:W3CDTF">2023-07-26T16:42:37Z</dcterms:created>
  <dcterms:modified xsi:type="dcterms:W3CDTF">2023-10-04T15:40:30Z</dcterms:modified>
</cp:coreProperties>
</file>