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0"/>
  </p:notesMasterIdLst>
  <p:sldIdLst>
    <p:sldId id="272" r:id="rId2"/>
    <p:sldId id="257" r:id="rId3"/>
    <p:sldId id="279" r:id="rId4"/>
    <p:sldId id="284" r:id="rId5"/>
    <p:sldId id="281" r:id="rId6"/>
    <p:sldId id="283" r:id="rId7"/>
    <p:sldId id="286" r:id="rId8"/>
    <p:sldId id="28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32" autoAdjust="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7F213-49CE-487B-8D02-498C1BD98357}" type="datetimeFigureOut">
              <a:rPr lang="it-IT" smtClean="0"/>
              <a:t>19/12/2021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3D1D3-4245-4FC3-A5DA-D21514EBDC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786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8C97-057B-48F2-A5B5-ACC7493D59AF}" type="datetime1">
              <a:rPr lang="it-IT" smtClean="0"/>
              <a:t>19/12/2021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B1A9-3694-4F0C-B6AD-0EA35E5F21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9610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56EC-E851-4A5D-B815-CFAA2C061533}" type="datetime1">
              <a:rPr lang="it-IT" smtClean="0"/>
              <a:t>19/12/2021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B1A9-3694-4F0C-B6AD-0EA35E5F21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9923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0D728-B998-409C-8B3E-21B43A18030C}" type="datetime1">
              <a:rPr lang="it-IT" smtClean="0"/>
              <a:t>19/12/2021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B1A9-3694-4F0C-B6AD-0EA35E5F2153}" type="slidenum">
              <a:rPr lang="it-IT" smtClean="0"/>
              <a:t>‹N›</a:t>
            </a:fld>
            <a:endParaRPr lang="it-I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9013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85201-BDC5-4B63-B2A5-6B5474EC0CBD}" type="datetime1">
              <a:rPr lang="it-IT" smtClean="0"/>
              <a:t>19/12/2021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B1A9-3694-4F0C-B6AD-0EA35E5F21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1654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FB9F0-54D9-45DD-9C25-845D75EF2B10}" type="datetime1">
              <a:rPr lang="it-IT" smtClean="0"/>
              <a:t>19/12/2021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B1A9-3694-4F0C-B6AD-0EA35E5F2153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2622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82B55-ABEA-4E8E-9FF5-FD8880B53B9A}" type="datetime1">
              <a:rPr lang="it-IT" smtClean="0"/>
              <a:t>19/12/2021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B1A9-3694-4F0C-B6AD-0EA35E5F21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0178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0B532-C054-4374-878C-090B5D00EFAA}" type="datetime1">
              <a:rPr lang="it-IT" smtClean="0"/>
              <a:t>19/12/2021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B1A9-3694-4F0C-B6AD-0EA35E5F21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41779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96E93-8FA4-41EA-96D8-B36D6ABD4CC6}" type="datetime1">
              <a:rPr lang="it-IT" smtClean="0"/>
              <a:t>19/12/2021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B1A9-3694-4F0C-B6AD-0EA35E5F21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5066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83186-EFBC-4D3C-85E5-EEA6F267C2E0}" type="datetime1">
              <a:rPr lang="it-IT" smtClean="0"/>
              <a:t>19/12/2021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B1A9-3694-4F0C-B6AD-0EA35E5F21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5828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324DB-B29D-4B7F-B21B-B4F8922301C2}" type="datetime1">
              <a:rPr lang="it-IT" smtClean="0"/>
              <a:t>19/12/2021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B1A9-3694-4F0C-B6AD-0EA35E5F21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489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CFCE-4290-4309-860E-F4ED05752617}" type="datetime1">
              <a:rPr lang="it-IT" smtClean="0"/>
              <a:t>19/12/2021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B1A9-3694-4F0C-B6AD-0EA35E5F21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0825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E9BF-6F3A-4553-89D9-316923CB5CF7}" type="datetime1">
              <a:rPr lang="it-IT" smtClean="0"/>
              <a:t>19/12/2021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B1A9-3694-4F0C-B6AD-0EA35E5F21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176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D1F4-E4C7-4BF2-BFB1-1AD664C3D6A3}" type="datetime1">
              <a:rPr lang="it-IT" smtClean="0"/>
              <a:t>19/12/2021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B1A9-3694-4F0C-B6AD-0EA35E5F21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0703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B795-6524-4FAE-89F1-301F27B3F447}" type="datetime1">
              <a:rPr lang="it-IT" smtClean="0"/>
              <a:t>19/12/2021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B1A9-3694-4F0C-B6AD-0EA35E5F21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3548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AD73-A857-4814-B8B0-A09B01A64A44}" type="datetime1">
              <a:rPr lang="it-IT" smtClean="0"/>
              <a:t>19/12/2021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B1A9-3694-4F0C-B6AD-0EA35E5F21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2050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44AE-9417-47E7-88C8-81B0C56D43C2}" type="datetime1">
              <a:rPr lang="it-IT" smtClean="0"/>
              <a:t>19/12/2021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B1A9-3694-4F0C-B6AD-0EA35E5F21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6203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2F6CC-6903-4563-B513-C15C00F49427}" type="datetime1">
              <a:rPr lang="it-IT" smtClean="0"/>
              <a:t>19/12/2021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AA8B1A9-3694-4F0C-B6AD-0EA35E5F21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9057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492394" y="992403"/>
            <a:ext cx="7021984" cy="1786155"/>
          </a:xfrm>
        </p:spPr>
        <p:txBody>
          <a:bodyPr>
            <a:normAutofit/>
          </a:bodyPr>
          <a:lstStyle/>
          <a:p>
            <a:r>
              <a:rPr lang="it-IT" sz="2800" dirty="0"/>
              <a:t>INTRODUZIONE AI BIG DATA</a:t>
            </a:r>
            <a:br>
              <a:rPr lang="it-IT" sz="2800" dirty="0"/>
            </a:br>
            <a:br>
              <a:rPr lang="it-IT" sz="2800" dirty="0"/>
            </a:br>
            <a:r>
              <a:rPr lang="it-IT" sz="2000" dirty="0"/>
              <a:t>FRANCESCO PATANÈ - 530HHHINGINFOR</a:t>
            </a:r>
            <a:br>
              <a:rPr lang="it-IT" sz="28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endParaRPr lang="it-IT" sz="2800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>
          <a:xfrm>
            <a:off x="859125" y="2974238"/>
            <a:ext cx="5084475" cy="1892401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it-IT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ANALISI DI DATI DI CONTABILITÀ </a:t>
            </a:r>
          </a:p>
          <a:p>
            <a:pPr>
              <a:spcBef>
                <a:spcPct val="0"/>
              </a:spcBef>
            </a:pPr>
            <a:r>
              <a:rPr lang="it-IT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AZIENDALE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B1A9-3694-4F0C-B6AD-0EA35E5F2153}" type="slidenum">
              <a:rPr lang="it-IT" smtClean="0"/>
              <a:t>1</a:t>
            </a:fld>
            <a:endParaRPr lang="it-IT"/>
          </a:p>
        </p:txBody>
      </p:sp>
      <p:pic>
        <p:nvPicPr>
          <p:cNvPr id="2050" name="Picture 2" descr="Uninettuno: Amazon.it: Appstore per Androi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125" y="637309"/>
            <a:ext cx="2141249" cy="2141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Segnaposto contenuto 7">
            <a:extLst>
              <a:ext uri="{FF2B5EF4-FFF2-40B4-BE49-F238E27FC236}">
                <a16:creationId xmlns:a16="http://schemas.microsoft.com/office/drawing/2014/main" id="{260BB4C7-600B-40A2-8AF0-A15C913E24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356" y="2517805"/>
            <a:ext cx="3123275" cy="312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281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Formato dati contabili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B1A9-3694-4F0C-B6AD-0EA35E5F2153}" type="slidenum">
              <a:rPr lang="it-IT" smtClean="0"/>
              <a:t>2</a:t>
            </a:fld>
            <a:endParaRPr lang="it-IT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E67A5CE-3E98-44D3-ABCC-200EA82B4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BUONO.PRELIEVO,20190108,0</a:t>
            </a:r>
          </a:p>
          <a:p>
            <a:pPr marL="0" indent="0">
              <a:buNone/>
            </a:pPr>
            <a:r>
              <a:rPr lang="it-IT" dirty="0"/>
              <a:t>FATTURA,20190108,57.97</a:t>
            </a:r>
          </a:p>
          <a:p>
            <a:pPr marL="0" indent="0">
              <a:buNone/>
            </a:pPr>
            <a:r>
              <a:rPr lang="it-IT" dirty="0"/>
              <a:t>PREVENTIVO,20190108,9.76</a:t>
            </a:r>
          </a:p>
          <a:p>
            <a:pPr marL="0" indent="0">
              <a:buNone/>
            </a:pPr>
            <a:r>
              <a:rPr lang="it-IT" dirty="0"/>
              <a:t>FATTURA,20190109,60.08</a:t>
            </a:r>
          </a:p>
          <a:p>
            <a:pPr marL="0" indent="0">
              <a:buNone/>
            </a:pPr>
            <a:r>
              <a:rPr lang="it-IT" dirty="0"/>
              <a:t>FATTURA,20190109,477.71</a:t>
            </a:r>
          </a:p>
          <a:p>
            <a:pPr marL="0" indent="0">
              <a:buNone/>
            </a:pPr>
            <a:r>
              <a:rPr lang="it-IT" dirty="0"/>
              <a:t>…</a:t>
            </a:r>
          </a:p>
          <a:p>
            <a:pPr marL="0" indent="0">
              <a:buNone/>
            </a:pPr>
            <a:r>
              <a:rPr lang="it-IT" dirty="0"/>
              <a:t>…</a:t>
            </a:r>
          </a:p>
          <a:p>
            <a:pPr marL="0" indent="0">
              <a:buNone/>
            </a:pPr>
            <a:r>
              <a:rPr lang="it-IT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Tipo-documento,data</a:t>
            </a:r>
            <a:r>
              <a:rPr lang="it-IT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(</a:t>
            </a:r>
            <a:r>
              <a:rPr lang="it-IT" sz="2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aaaammgg</a:t>
            </a:r>
            <a:r>
              <a:rPr lang="it-IT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),costo(€) 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537B0B20-0B62-4A47-865C-34614BB85E13}"/>
              </a:ext>
            </a:extLst>
          </p:cNvPr>
          <p:cNvSpPr txBox="1">
            <a:spLocks/>
          </p:cNvSpPr>
          <p:nvPr/>
        </p:nvSpPr>
        <p:spPr>
          <a:xfrm>
            <a:off x="6263256" y="2146938"/>
            <a:ext cx="3010746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t-IT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FATTURA</a:t>
            </a:r>
            <a:endParaRPr lang="it-I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it-IT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RICEVUTA</a:t>
            </a:r>
            <a:endParaRPr lang="it-I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it-IT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NOTA.DI.CREDITO</a:t>
            </a:r>
            <a:endParaRPr lang="it-I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it-IT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DDT</a:t>
            </a:r>
            <a:endParaRPr lang="it-I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it-IT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OFFERTA</a:t>
            </a:r>
            <a:endParaRPr lang="it-I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it-IT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PREVENTIVO</a:t>
            </a:r>
            <a:endParaRPr lang="it-I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it-IT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INVENTARIO</a:t>
            </a:r>
            <a:endParaRPr lang="it-I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it-IT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BUONO.PRELIEVO</a:t>
            </a:r>
            <a:endParaRPr lang="it-I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50704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A15029-CDC3-4510-8E5A-1B1844B9A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Obiettivi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917B44-B8AE-4D89-8036-7163B412F2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Calcola la media di vendita per ogni mese di ogni anno </a:t>
            </a:r>
          </a:p>
          <a:p>
            <a:r>
              <a:rPr lang="it-IT" dirty="0"/>
              <a:t>Calcola la varianza di vendita per ogni mese di ogni anno </a:t>
            </a:r>
          </a:p>
          <a:p>
            <a:r>
              <a:rPr lang="it-IT" dirty="0"/>
              <a:t>Identifica il mese di ogni anno con maggiore vendita </a:t>
            </a:r>
          </a:p>
          <a:p>
            <a:r>
              <a:rPr lang="it-IT" dirty="0"/>
              <a:t>Identifica il mese di ogni anno con minore vendita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0E66BEE-EADC-4C3C-A3BF-2FA890C60B5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Svolgimento in script R</a:t>
            </a:r>
          </a:p>
          <a:p>
            <a:r>
              <a:rPr lang="it-IT" dirty="0"/>
              <a:t>Svolgimento </a:t>
            </a:r>
            <a:r>
              <a:rPr lang="it-IT" dirty="0" err="1"/>
              <a:t>MapReduce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4262129-7C1F-4684-9B88-28A1FFB62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B1A9-3694-4F0C-B6AD-0EA35E5F2153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0773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49A031-0D9D-44DC-AB25-31ABB295A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85520"/>
          </a:xfrm>
        </p:spPr>
        <p:txBody>
          <a:bodyPr/>
          <a:lstStyle/>
          <a:p>
            <a:r>
              <a:rPr lang="it-IT" dirty="0"/>
              <a:t>Svolgimento - 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FD3D83-5623-4602-85E6-8FED34983B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686560"/>
            <a:ext cx="4184035" cy="435480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sz="2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Calcolo media e varianza</a:t>
            </a:r>
          </a:p>
          <a:p>
            <a:pPr>
              <a:buFont typeface="+mj-lt"/>
              <a:buAutoNum type="arabicPeriod"/>
            </a:pPr>
            <a:r>
              <a:rPr lang="it-IT" dirty="0"/>
              <a:t>Importazione del file di ordini in memoria come oggetto data frame.</a:t>
            </a:r>
          </a:p>
          <a:p>
            <a:pPr>
              <a:buFont typeface="+mj-lt"/>
              <a:buAutoNum type="arabicPeriod"/>
            </a:pPr>
            <a:r>
              <a:rPr lang="it-IT" dirty="0"/>
              <a:t>Filtraggio del data frame mantenendo solo le righe corrispondenti a fatture o buoni prelievo.</a:t>
            </a:r>
          </a:p>
          <a:p>
            <a:pPr>
              <a:buFont typeface="+mj-lt"/>
              <a:buAutoNum type="arabicPeriod"/>
            </a:pPr>
            <a:r>
              <a:rPr lang="it-IT" dirty="0"/>
              <a:t>Ridurre i valori data alla sola componente </a:t>
            </a:r>
            <a:r>
              <a:rPr lang="it-IT" dirty="0" err="1"/>
              <a:t>aaaMM</a:t>
            </a:r>
            <a:r>
              <a:rPr lang="it-IT" dirty="0"/>
              <a:t>, in base alla quale poi aggregare.</a:t>
            </a:r>
          </a:p>
          <a:p>
            <a:pPr>
              <a:buFont typeface="+mj-lt"/>
              <a:buAutoNum type="arabicPeriod"/>
            </a:pPr>
            <a:r>
              <a:rPr lang="it-IT" dirty="0"/>
              <a:t>Calcolare la media di vendita come aggregazione in base alla componente </a:t>
            </a:r>
            <a:r>
              <a:rPr lang="it-IT" dirty="0" err="1"/>
              <a:t>aaaMM</a:t>
            </a:r>
            <a:r>
              <a:rPr lang="it-IT" dirty="0"/>
              <a:t>.</a:t>
            </a:r>
          </a:p>
          <a:p>
            <a:pPr>
              <a:buFont typeface="+mj-lt"/>
              <a:buAutoNum type="arabicPeriod"/>
            </a:pPr>
            <a:r>
              <a:rPr lang="it-IT" dirty="0"/>
              <a:t>Esportazione dei risultati ottenuti in forma </a:t>
            </a:r>
            <a:r>
              <a:rPr lang="it-IT" dirty="0" err="1"/>
              <a:t>csv</a:t>
            </a:r>
            <a:r>
              <a:rPr lang="it-IT" dirty="0"/>
              <a:t>.</a:t>
            </a:r>
          </a:p>
          <a:p>
            <a:pPr>
              <a:buFont typeface="+mj-lt"/>
              <a:buAutoNum type="arabicPeriod"/>
            </a:pPr>
            <a:r>
              <a:rPr lang="it-IT" dirty="0"/>
              <a:t>Generare una rappresentazione grafica dei risultati.</a:t>
            </a:r>
          </a:p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0A09452-1E9B-4536-9CEA-2F9E29228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B1A9-3694-4F0C-B6AD-0EA35E5F2153}" type="slidenum">
              <a:rPr lang="it-IT" smtClean="0"/>
              <a:t>4</a:t>
            </a:fld>
            <a:endParaRPr lang="it-IT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CDC2F112-49FA-4B21-84B7-8798B4757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1686561"/>
            <a:ext cx="4184034" cy="435480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sz="2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Calcolo massimo e minimo</a:t>
            </a:r>
          </a:p>
          <a:p>
            <a:pPr>
              <a:buFont typeface="+mj-lt"/>
              <a:buAutoNum type="arabicPeriod"/>
            </a:pPr>
            <a:r>
              <a:rPr lang="it-IT" dirty="0"/>
              <a:t>Importazione del file di ordini in memoria come oggetto data frame.</a:t>
            </a:r>
          </a:p>
          <a:p>
            <a:pPr>
              <a:buFont typeface="+mj-lt"/>
              <a:buAutoNum type="arabicPeriod"/>
            </a:pPr>
            <a:r>
              <a:rPr lang="it-IT" dirty="0"/>
              <a:t>Filtraggio del data frame mantenendo solo le righe corrispondenti a fatture o buoni prelievo.</a:t>
            </a:r>
          </a:p>
          <a:p>
            <a:pPr>
              <a:buFont typeface="+mj-lt"/>
              <a:buAutoNum type="arabicPeriod"/>
            </a:pPr>
            <a:r>
              <a:rPr lang="it-IT" dirty="0"/>
              <a:t>Ridurre i valori data alla sola componente </a:t>
            </a:r>
            <a:r>
              <a:rPr lang="it-IT" dirty="0" err="1"/>
              <a:t>aaaaMM</a:t>
            </a:r>
            <a:r>
              <a:rPr lang="it-IT" dirty="0"/>
              <a:t>, in base alla quale poi aggregare.</a:t>
            </a:r>
          </a:p>
          <a:p>
            <a:pPr>
              <a:buFont typeface="+mj-lt"/>
              <a:buAutoNum type="arabicPeriod"/>
            </a:pPr>
            <a:r>
              <a:rPr lang="it-IT" dirty="0"/>
              <a:t>Calcolo vendite totali per ogni mese come aggregazione in base alla componente </a:t>
            </a:r>
            <a:r>
              <a:rPr lang="it-IT" dirty="0" err="1"/>
              <a:t>aaaaMM</a:t>
            </a:r>
            <a:r>
              <a:rPr lang="it-IT" dirty="0"/>
              <a:t>.</a:t>
            </a:r>
          </a:p>
          <a:p>
            <a:pPr>
              <a:buFont typeface="+mj-lt"/>
              <a:buAutoNum type="arabicPeriod"/>
            </a:pPr>
            <a:r>
              <a:rPr lang="it-IT" dirty="0"/>
              <a:t>Divisione del campo temporale da </a:t>
            </a:r>
            <a:r>
              <a:rPr lang="it-IT" dirty="0" err="1"/>
              <a:t>aaaaMM</a:t>
            </a:r>
            <a:r>
              <a:rPr lang="it-IT" dirty="0"/>
              <a:t> in 2 colonne: </a:t>
            </a:r>
            <a:r>
              <a:rPr lang="it-IT" dirty="0" err="1"/>
              <a:t>aaaa</a:t>
            </a:r>
            <a:r>
              <a:rPr lang="it-IT" dirty="0"/>
              <a:t> e MM.</a:t>
            </a:r>
          </a:p>
          <a:p>
            <a:pPr>
              <a:buFont typeface="+mj-lt"/>
              <a:buAutoNum type="arabicPeriod"/>
            </a:pPr>
            <a:r>
              <a:rPr lang="it-IT" dirty="0"/>
              <a:t>Calcolo del mese con maggiori/minori vendite per ogni anno.</a:t>
            </a:r>
          </a:p>
          <a:p>
            <a:pPr>
              <a:buFont typeface="+mj-lt"/>
              <a:buAutoNum type="arabicPeriod"/>
            </a:pPr>
            <a:r>
              <a:rPr lang="it-IT" dirty="0"/>
              <a:t>Esportazione dei risultati ottenuti in file </a:t>
            </a:r>
            <a:r>
              <a:rPr lang="it-IT" dirty="0" err="1"/>
              <a:t>txt</a:t>
            </a:r>
            <a:r>
              <a:rPr lang="it-IT" dirty="0"/>
              <a:t>.</a:t>
            </a:r>
          </a:p>
          <a:p>
            <a:pPr>
              <a:buFont typeface="+mj-lt"/>
              <a:buAutoNum type="arabicPeriod"/>
            </a:pPr>
            <a:r>
              <a:rPr lang="it-IT" dirty="0"/>
              <a:t>Generare una rappresentazione grafica dei risultati.</a:t>
            </a: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46351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9D3C46-F27A-4D70-AF42-BB7EBDC9F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Calcolo media e varianza - </a:t>
            </a:r>
            <a:r>
              <a:rPr lang="it-IT" dirty="0" err="1"/>
              <a:t>MApReduce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A7BD70D-2405-4083-A4BE-2460517C4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B1A9-3694-4F0C-B6AD-0EA35E5F2153}" type="slidenum">
              <a:rPr lang="it-IT" smtClean="0"/>
              <a:t>5</a:t>
            </a:fld>
            <a:endParaRPr lang="it-IT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8E8892B-C8E9-4385-A2B6-55E7D324E37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822" y="1818640"/>
            <a:ext cx="9421178" cy="34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925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9D3C46-F27A-4D70-AF42-BB7EBDC9F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Calcolo massimo e minimo- </a:t>
            </a:r>
            <a:r>
              <a:rPr lang="it-IT" dirty="0" err="1"/>
              <a:t>MApReduce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A7BD70D-2405-4083-A4BE-2460517C4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B1A9-3694-4F0C-B6AD-0EA35E5F2153}" type="slidenum">
              <a:rPr lang="it-IT" smtClean="0"/>
              <a:t>6</a:t>
            </a:fld>
            <a:endParaRPr lang="it-IT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F851A313-9B60-4F0F-9C39-16A56ECB7ED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2143760"/>
            <a:ext cx="9314815" cy="297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349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2B8697-2C88-4162-BB4B-89825E7D5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 ottenuti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23D8334-C5CE-4B42-A2DB-8648F1969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B1A9-3694-4F0C-B6AD-0EA35E5F2153}" type="slidenum">
              <a:rPr lang="it-IT" smtClean="0"/>
              <a:t>7</a:t>
            </a:fld>
            <a:endParaRPr lang="it-IT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6DB6E3C3-12D2-4BCA-AC2A-CE084A003041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1611948"/>
            <a:ext cx="3881437" cy="3881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64F3E81C-6972-4E2D-9560-4D8659CCE481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131" y="1611948"/>
            <a:ext cx="3881437" cy="38814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2022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1D0976-73C8-497A-9ED7-B0891E33B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 ottenuti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3582BEE-9978-4F74-B79F-FAAE4B261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B1A9-3694-4F0C-B6AD-0EA35E5F2153}" type="slidenum">
              <a:rPr lang="it-IT" smtClean="0"/>
              <a:t>8</a:t>
            </a:fld>
            <a:endParaRPr lang="it-IT"/>
          </a:p>
        </p:txBody>
      </p:sp>
      <p:pic>
        <p:nvPicPr>
          <p:cNvPr id="6" name="Segnaposto contenuto 7">
            <a:extLst>
              <a:ext uri="{FF2B5EF4-FFF2-40B4-BE49-F238E27FC236}">
                <a16:creationId xmlns:a16="http://schemas.microsoft.com/office/drawing/2014/main" id="{21A80D99-D557-481A-B2C6-DCEF04AB5EC6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1713548"/>
            <a:ext cx="3881437" cy="3881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26113A81-6BD0-4383-9DC6-0D03CF1DAFF9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131" y="1713548"/>
            <a:ext cx="3881437" cy="38814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1782497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Blu verde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146</TotalTime>
  <Words>313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Sfaccettatura</vt:lpstr>
      <vt:lpstr>INTRODUZIONE AI BIG DATA  FRANCESCO PATANÈ - 530HHHINGINFOR </vt:lpstr>
      <vt:lpstr>Formato dati contabili</vt:lpstr>
      <vt:lpstr>Obiettivi</vt:lpstr>
      <vt:lpstr>Svolgimento - R</vt:lpstr>
      <vt:lpstr>Calcolo media e varianza - MApReduce</vt:lpstr>
      <vt:lpstr>Calcolo massimo e minimo- MApReduce</vt:lpstr>
      <vt:lpstr>Risultati ottenuti</vt:lpstr>
      <vt:lpstr>Risultati ottenuti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 E ORCHESTRAZIONE DI CONTAINER (CON DOCKER E KUBERNETES)</dc:title>
  <dc:creator>UtentePcCube</dc:creator>
  <cp:lastModifiedBy>Patanè Francesco</cp:lastModifiedBy>
  <cp:revision>19</cp:revision>
  <dcterms:created xsi:type="dcterms:W3CDTF">2020-12-19T22:06:32Z</dcterms:created>
  <dcterms:modified xsi:type="dcterms:W3CDTF">2021-12-19T11:43:25Z</dcterms:modified>
</cp:coreProperties>
</file>