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sldIdLst>
    <p:sldId id="256" r:id="rId2"/>
    <p:sldId id="269" r:id="rId3"/>
    <p:sldId id="257" r:id="rId4"/>
    <p:sldId id="279" r:id="rId5"/>
    <p:sldId id="271" r:id="rId6"/>
    <p:sldId id="353" r:id="rId7"/>
    <p:sldId id="272" r:id="rId8"/>
    <p:sldId id="273" r:id="rId9"/>
    <p:sldId id="267" r:id="rId10"/>
    <p:sldId id="350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Paterna" initials="FP" lastIdx="1" clrIdx="0">
    <p:extLst>
      <p:ext uri="{19B8F6BF-5375-455C-9EA6-DF929625EA0E}">
        <p15:presenceInfo xmlns:p15="http://schemas.microsoft.com/office/powerpoint/2012/main" userId="Francesco Pate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3ABF0-9665-187F-ECA2-640E6E0EC2F9}" v="36" dt="2021-06-16T09:04:16.337"/>
    <p1510:client id="{981AEB89-7823-637C-DB4F-BD1CB1690DFD}" v="1" dt="2021-06-16T09:01:34.366"/>
    <p1510:client id="{DCBF55B6-6926-4D08-B652-1A5995F20C8A}" v="58" dt="2021-06-16T00:10:5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Restelli" userId="S::10617310@polimi.it::fd7c7273-05dd-4b88-b702-f28f142530df" providerId="AD" clId="Web-{14D3ABF0-9665-187F-ECA2-640E6E0EC2F9}"/>
    <pc:docChg chg="modSld">
      <pc:chgData name="Andrea Restelli" userId="S::10617310@polimi.it::fd7c7273-05dd-4b88-b702-f28f142530df" providerId="AD" clId="Web-{14D3ABF0-9665-187F-ECA2-640E6E0EC2F9}" dt="2021-06-16T09:04:16.337" v="26"/>
      <pc:docMkLst>
        <pc:docMk/>
      </pc:docMkLst>
      <pc:sldChg chg="delSp modSp">
        <pc:chgData name="Andrea Restelli" userId="S::10617310@polimi.it::fd7c7273-05dd-4b88-b702-f28f142530df" providerId="AD" clId="Web-{14D3ABF0-9665-187F-ECA2-640E6E0EC2F9}" dt="2021-06-16T09:04:16.337" v="26"/>
        <pc:sldMkLst>
          <pc:docMk/>
          <pc:sldMk cId="1728562693" sldId="256"/>
        </pc:sldMkLst>
        <pc:spChg chg="del mod">
          <ac:chgData name="Andrea Restelli" userId="S::10617310@polimi.it::fd7c7273-05dd-4b88-b702-f28f142530df" providerId="AD" clId="Web-{14D3ABF0-9665-187F-ECA2-640E6E0EC2F9}" dt="2021-06-16T09:04:16.337" v="26"/>
          <ac:spMkLst>
            <pc:docMk/>
            <pc:sldMk cId="1728562693" sldId="256"/>
            <ac:spMk id="11" creationId="{EAC66005-5224-476E-AA75-801326B5E383}"/>
          </ac:spMkLst>
        </pc:spChg>
      </pc:sldChg>
    </pc:docChg>
  </pc:docChgLst>
  <pc:docChgLst>
    <pc:chgData name="Andrea Restelli" userId="S::10617310@polimi.it::fd7c7273-05dd-4b88-b702-f28f142530df" providerId="AD" clId="Web-{981AEB89-7823-637C-DB4F-BD1CB1690DFD}"/>
    <pc:docChg chg="delSld">
      <pc:chgData name="Andrea Restelli" userId="S::10617310@polimi.it::fd7c7273-05dd-4b88-b702-f28f142530df" providerId="AD" clId="Web-{981AEB89-7823-637C-DB4F-BD1CB1690DFD}" dt="2021-06-16T09:01:34.366" v="0"/>
      <pc:docMkLst>
        <pc:docMk/>
      </pc:docMkLst>
      <pc:sldChg chg="del">
        <pc:chgData name="Andrea Restelli" userId="S::10617310@polimi.it::fd7c7273-05dd-4b88-b702-f28f142530df" providerId="AD" clId="Web-{981AEB89-7823-637C-DB4F-BD1CB1690DFD}" dt="2021-06-16T09:01:34.366" v="0"/>
        <pc:sldMkLst>
          <pc:docMk/>
          <pc:sldMk cId="3487208429" sldId="3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3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74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86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21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6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26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865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7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39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0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8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5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6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7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DCBE02-4BE7-4188-A5F2-2DF0817C637F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44C4F1-2EEC-488F-9F2D-524A0B2E57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00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D61B79D-1F2B-4CE5-B73D-FB4E47384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279" y="654275"/>
            <a:ext cx="10119644" cy="23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393700" stA="60000" endPos="35000" dist="50800" dir="5400000" sy="-100000" algn="bl" rotWithShape="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E4F1C9-14BE-4E33-979A-BA216349CD36}"/>
              </a:ext>
            </a:extLst>
          </p:cNvPr>
          <p:cNvSpPr txBox="1"/>
          <p:nvPr/>
        </p:nvSpPr>
        <p:spPr>
          <a:xfrm>
            <a:off x="945288" y="3618402"/>
            <a:ext cx="551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Orbitron" pitchFamily="2" charset="0"/>
              </a:rPr>
              <a:t>Team 25 </a:t>
            </a:r>
          </a:p>
          <a:p>
            <a:endParaRPr lang="it-IT" dirty="0">
              <a:latin typeface="Orbitron" pitchFamily="2" charset="0"/>
            </a:endParaRPr>
          </a:p>
          <a:p>
            <a:r>
              <a:rPr lang="it-IT" dirty="0">
                <a:latin typeface="Orbitron" pitchFamily="2" charset="0"/>
              </a:rPr>
              <a:t>Francesco Paterna</a:t>
            </a:r>
          </a:p>
          <a:p>
            <a:r>
              <a:rPr lang="it-IT" dirty="0">
                <a:latin typeface="Orbitron" pitchFamily="2" charset="0"/>
              </a:rPr>
              <a:t>Andrea Restelli</a:t>
            </a:r>
          </a:p>
          <a:p>
            <a:r>
              <a:rPr lang="it-IT" dirty="0">
                <a:latin typeface="Orbitron" pitchFamily="2" charset="0"/>
              </a:rPr>
              <a:t>Andrea Sanchini </a:t>
            </a:r>
          </a:p>
          <a:p>
            <a:endParaRPr lang="it-IT" dirty="0">
              <a:latin typeface="Orbitron" pitchFamily="2" charset="0"/>
            </a:endParaRPr>
          </a:p>
          <a:p>
            <a:endParaRPr lang="it-IT" dirty="0">
              <a:latin typeface="Orbitron" pitchFamily="2" charset="0"/>
            </a:endParaRPr>
          </a:p>
          <a:p>
            <a:r>
              <a:rPr lang="it-IT" dirty="0">
                <a:latin typeface="Orbitron" pitchFamily="2" charset="0"/>
              </a:rPr>
              <a:t>Specifica #4 – Verbalizzazione degli esami</a:t>
            </a:r>
          </a:p>
        </p:txBody>
      </p:sp>
    </p:spTree>
    <p:extLst>
      <p:ext uri="{BB962C8B-B14F-4D97-AF65-F5344CB8AC3E}">
        <p14:creationId xmlns:p14="http://schemas.microsoft.com/office/powerpoint/2010/main" val="17285626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6FE36-BF2A-46C5-A479-B55D705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Secure Password Storage</a:t>
            </a:r>
          </a:p>
        </p:txBody>
      </p:sp>
      <p:pic>
        <p:nvPicPr>
          <p:cNvPr id="5" name="Segnaposto contenuto 4" descr="Immagine che contiene testo, elettronico, computer, screenshot&#10;&#10;Descrizione generata automaticamente">
            <a:extLst>
              <a:ext uri="{FF2B5EF4-FFF2-40B4-BE49-F238E27FC236}">
                <a16:creationId xmlns:a16="http://schemas.microsoft.com/office/drawing/2014/main" id="{562111ED-CFDD-449F-B822-23CC13AC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t="21743" r="14363" b="44538"/>
          <a:stretch/>
        </p:blipFill>
        <p:spPr>
          <a:xfrm>
            <a:off x="559410" y="2865002"/>
            <a:ext cx="11134510" cy="3091093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C91CDE-7CE2-476B-B362-3DCC00E96F28}"/>
              </a:ext>
            </a:extLst>
          </p:cNvPr>
          <p:cNvSpPr txBox="1"/>
          <p:nvPr/>
        </p:nvSpPr>
        <p:spPr>
          <a:xfrm>
            <a:off x="838200" y="1387674"/>
            <a:ext cx="9819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We don’t store the password in clear text inside the Database</a:t>
            </a: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We made the CheckLogin servlet capable of generating password digests using hash functions.</a:t>
            </a:r>
            <a:b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</a:br>
            <a:endParaRPr lang="en-US" sz="1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[For this demo we chose SHA1]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45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902D5-40CD-41ED-8E29-1BE07CA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464028"/>
            <a:ext cx="10429568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4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Advanced User Experience</a:t>
            </a:r>
            <a:endParaRPr lang="en-US" sz="74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D7DD88-070E-4FB1-8F7E-A709400AD35D}"/>
              </a:ext>
            </a:extLst>
          </p:cNvPr>
          <p:cNvSpPr txBox="1"/>
          <p:nvPr/>
        </p:nvSpPr>
        <p:spPr>
          <a:xfrm flipH="1">
            <a:off x="2677885" y="5565688"/>
            <a:ext cx="8675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buttons change color according to their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Session Enrolls table has dynamic labels that indicate the order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lot of function, only one page, thanks to waiter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Modal Windows allow a comfortable view for seeing record or use the multiple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E96026-E742-4E29-911A-398E1220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2" y="4464028"/>
            <a:ext cx="933851" cy="93385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Segnaposto contenuto 10" descr="Immagine che contiene testo, albero, esterni, erba&#10;&#10;Descrizione generata automaticamente">
            <a:extLst>
              <a:ext uri="{FF2B5EF4-FFF2-40B4-BE49-F238E27FC236}">
                <a16:creationId xmlns:a16="http://schemas.microsoft.com/office/drawing/2014/main" id="{DCE0F69D-B427-4CB0-BF3C-A05363C3A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52" y="457217"/>
            <a:ext cx="7772927" cy="3873509"/>
          </a:xfrm>
        </p:spPr>
      </p:pic>
    </p:spTree>
    <p:extLst>
      <p:ext uri="{BB962C8B-B14F-4D97-AF65-F5344CB8AC3E}">
        <p14:creationId xmlns:p14="http://schemas.microsoft.com/office/powerpoint/2010/main" val="9081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67D21-1F75-4D7E-A331-696F828D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47" y="2106592"/>
            <a:ext cx="7051104" cy="16762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88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PDF Generator</a:t>
            </a:r>
            <a:endParaRPr lang="en-US" sz="88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B3DF7A6C-91D6-4EFB-8E51-02FA1E78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53" y="3192002"/>
            <a:ext cx="6557598" cy="11815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r">
              <a:buNone/>
            </a:pPr>
            <a:r>
              <a:rPr lang="en-US" sz="18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  <a:t>In the Record Page, the professor will find a button to generate and print the Record in PDF. </a:t>
            </a:r>
            <a:br>
              <a:rPr lang="en-US" sz="18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</a:br>
            <a:br>
              <a:rPr lang="en-US" sz="18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</a:br>
            <a:endParaRPr lang="en-US" sz="18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47EDAE6B-F29D-4858-A64D-9593CFBDF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88"/>
          <a:stretch/>
        </p:blipFill>
        <p:spPr>
          <a:xfrm>
            <a:off x="8465299" y="1032085"/>
            <a:ext cx="3381274" cy="4793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7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7CAF1-A0F9-4641-9187-8DEB5885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Additional</a:t>
            </a:r>
            <a:r>
              <a:rPr lang="it-IT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42238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70172-22B1-48E4-A4C6-9D0F0AC4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Orbitron" pitchFamily="2" charset="0"/>
              </a:rPr>
              <a:t>Pure HTML Version</a:t>
            </a:r>
          </a:p>
        </p:txBody>
      </p:sp>
    </p:spTree>
    <p:extLst>
      <p:ext uri="{BB962C8B-B14F-4D97-AF65-F5344CB8AC3E}">
        <p14:creationId xmlns:p14="http://schemas.microsoft.com/office/powerpoint/2010/main" val="46192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6FE36-BF2A-46C5-A479-B55D705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Secure Password Storage</a:t>
            </a:r>
          </a:p>
        </p:txBody>
      </p:sp>
      <p:pic>
        <p:nvPicPr>
          <p:cNvPr id="5" name="Segnaposto contenuto 4" descr="Immagine che contiene testo, elettronico, computer, screenshot&#10;&#10;Descrizione generata automaticamente">
            <a:extLst>
              <a:ext uri="{FF2B5EF4-FFF2-40B4-BE49-F238E27FC236}">
                <a16:creationId xmlns:a16="http://schemas.microsoft.com/office/drawing/2014/main" id="{562111ED-CFDD-449F-B822-23CC13AC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t="21743" r="14363" b="44538"/>
          <a:stretch/>
        </p:blipFill>
        <p:spPr>
          <a:xfrm>
            <a:off x="559410" y="2865002"/>
            <a:ext cx="11134510" cy="3091093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C91CDE-7CE2-476B-B362-3DCC00E96F28}"/>
              </a:ext>
            </a:extLst>
          </p:cNvPr>
          <p:cNvSpPr txBox="1"/>
          <p:nvPr/>
        </p:nvSpPr>
        <p:spPr>
          <a:xfrm>
            <a:off x="838200" y="1387674"/>
            <a:ext cx="9819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We don’t store the password in clear text inside the Database</a:t>
            </a: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We made the CheckLogin servlet capable of generating password digests using hash functions.</a:t>
            </a:r>
            <a:b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</a:br>
            <a:endParaRPr lang="en-US" sz="1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[For this demo we chose SHA1]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47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902D5-40CD-41ED-8E29-1BE07CA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464028"/>
            <a:ext cx="10429568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Advanced User Experience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D2A43A77-DE8F-41BD-950B-368CBC55E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5092" y="645981"/>
            <a:ext cx="7923754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50D870F-86CA-4A8A-88BB-5C43273A4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18" y="969928"/>
            <a:ext cx="3477889" cy="2400500"/>
          </a:xfrm>
          <a:prstGeom prst="rect">
            <a:avLst/>
          </a:prstGeom>
        </p:spPr>
      </p:pic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AFAE546-C02A-4DD7-B3E4-7262E514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35" y="1345959"/>
            <a:ext cx="3507320" cy="16484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D7DD88-070E-4FB1-8F7E-A709400AD35D}"/>
              </a:ext>
            </a:extLst>
          </p:cNvPr>
          <p:cNvSpPr txBox="1"/>
          <p:nvPr/>
        </p:nvSpPr>
        <p:spPr>
          <a:xfrm flipH="1">
            <a:off x="4810125" y="5565688"/>
            <a:ext cx="65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buttons change color according to their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has dynamic labels that indicate the order to the user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BBB9C83-C2BC-4594-BBA0-379845747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8" y="4409345"/>
            <a:ext cx="1154082" cy="115634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902D5-40CD-41ED-8E29-1BE07CA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464028"/>
            <a:ext cx="10429568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Advanced User Experience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F9F14D-9284-4835-BF67-93CDA5B9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8" y="4409345"/>
            <a:ext cx="1154082" cy="115634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AF7878-B571-4843-9F4C-23020939CF9F}"/>
              </a:ext>
            </a:extLst>
          </p:cNvPr>
          <p:cNvSpPr txBox="1"/>
          <p:nvPr/>
        </p:nvSpPr>
        <p:spPr>
          <a:xfrm flipH="1">
            <a:off x="4049486" y="5565688"/>
            <a:ext cx="721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buttons change color according to their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has dynamic labels that indicate the order to the user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8639062-2916-4650-AE35-010FBBE50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9" y="365936"/>
            <a:ext cx="7923754" cy="39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158AB-00F4-48DC-BDF6-057DF51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Pages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8C82BC-8C3D-4A0D-9EC8-A5B1FBA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" y="1697647"/>
            <a:ext cx="6155922" cy="346270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pic>
        <p:nvPicPr>
          <p:cNvPr id="10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34D76A-ACF9-4C0A-9B5B-3B0DDF80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/>
          <a:stretch/>
        </p:blipFill>
        <p:spPr>
          <a:xfrm>
            <a:off x="3512996" y="2402166"/>
            <a:ext cx="6130445" cy="3367914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BDDEB4-11C1-4B0B-9CD5-32C49FB57C27}"/>
              </a:ext>
            </a:extLst>
          </p:cNvPr>
          <p:cNvSpPr txBox="1"/>
          <p:nvPr/>
        </p:nvSpPr>
        <p:spPr>
          <a:xfrm>
            <a:off x="9024316" y="1952624"/>
            <a:ext cx="2691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level of security </a:t>
            </a:r>
            <a:r>
              <a:rPr lang="it-IT" dirty="0" err="1"/>
              <a:t>breach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Warning Page</a:t>
            </a:r>
            <a:r>
              <a:rPr lang="it-IT" dirty="0"/>
              <a:t>: </a:t>
            </a:r>
            <a:r>
              <a:rPr lang="it-IT" dirty="0" err="1"/>
              <a:t>Indicates</a:t>
            </a:r>
            <a:r>
              <a:rPr lang="it-IT" dirty="0"/>
              <a:t> a medium security </a:t>
            </a:r>
            <a:r>
              <a:rPr lang="it-IT" dirty="0" err="1"/>
              <a:t>breach</a:t>
            </a:r>
            <a:r>
              <a:rPr lang="it-IT" dirty="0"/>
              <a:t>, </a:t>
            </a:r>
            <a:r>
              <a:rPr lang="it-IT" dirty="0" err="1"/>
              <a:t>allow</a:t>
            </a:r>
            <a:r>
              <a:rPr lang="it-IT" dirty="0"/>
              <a:t> the user to go back</a:t>
            </a:r>
          </a:p>
          <a:p>
            <a:endParaRPr lang="it-IT" dirty="0"/>
          </a:p>
          <a:p>
            <a:r>
              <a:rPr lang="it-IT" b="1" dirty="0" err="1"/>
              <a:t>Forbidden</a:t>
            </a:r>
            <a:r>
              <a:rPr lang="it-IT" b="1" dirty="0"/>
              <a:t> Page</a:t>
            </a:r>
            <a:r>
              <a:rPr lang="it-IT" dirty="0"/>
              <a:t>: </a:t>
            </a:r>
            <a:endParaRPr lang="en-US" dirty="0"/>
          </a:p>
          <a:p>
            <a:r>
              <a:rPr lang="en-US" dirty="0"/>
              <a:t>Indicates a serious security breach causing session invalidation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67D21-1F75-4D7E-A331-696F828D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47" y="2106592"/>
            <a:ext cx="7051104" cy="16762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88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PDF Generator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B3DF7A6C-91D6-4EFB-8E51-02FA1E78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53" y="3192002"/>
            <a:ext cx="6557598" cy="11815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r">
              <a:buNone/>
            </a:pPr>
            <a:r>
              <a:rPr lang="en-US" sz="1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  <a:t>In the Record Page, the professor will find a button to generate and print the Record in PDF. </a:t>
            </a:r>
            <a:br>
              <a:rPr lang="en-US" sz="1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</a:br>
            <a:br>
              <a:rPr lang="en-US" sz="1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</a:rPr>
            </a:br>
            <a:endParaRPr lang="en-US" sz="18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47EDAE6B-F29D-4858-A64D-9593CFBDF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50"/>
          <a:stretch/>
        </p:blipFill>
        <p:spPr>
          <a:xfrm>
            <a:off x="8465299" y="1032085"/>
            <a:ext cx="3381274" cy="4793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5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7CAF1-A0F9-4641-9187-8DEB5885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Javascript Version</a:t>
            </a:r>
          </a:p>
        </p:txBody>
      </p:sp>
    </p:spTree>
    <p:extLst>
      <p:ext uri="{BB962C8B-B14F-4D97-AF65-F5344CB8AC3E}">
        <p14:creationId xmlns:p14="http://schemas.microsoft.com/office/powerpoint/2010/main" val="509107001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Profondità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ità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ità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162</TotalTime>
  <Words>279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Orbitron</vt:lpstr>
      <vt:lpstr>Arial</vt:lpstr>
      <vt:lpstr>Corbel</vt:lpstr>
      <vt:lpstr>Profondità</vt:lpstr>
      <vt:lpstr>Presentazione standard di PowerPoint</vt:lpstr>
      <vt:lpstr>Additional Features</vt:lpstr>
      <vt:lpstr>Pure HTML Version</vt:lpstr>
      <vt:lpstr>Secure Password Storage</vt:lpstr>
      <vt:lpstr>Advanced User Experience</vt:lpstr>
      <vt:lpstr>Advanced User Experience</vt:lpstr>
      <vt:lpstr>Customized Error Pages</vt:lpstr>
      <vt:lpstr>PDF Generator</vt:lpstr>
      <vt:lpstr>Javascript Version</vt:lpstr>
      <vt:lpstr>Secure Password Storage</vt:lpstr>
      <vt:lpstr>Advanced User Experience</vt:lpstr>
      <vt:lpstr>PDF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Paterna</dc:creator>
  <cp:lastModifiedBy>Andrea Restelli</cp:lastModifiedBy>
  <cp:revision>16</cp:revision>
  <dcterms:created xsi:type="dcterms:W3CDTF">2021-05-22T17:03:04Z</dcterms:created>
  <dcterms:modified xsi:type="dcterms:W3CDTF">2021-06-16T10:20:33Z</dcterms:modified>
</cp:coreProperties>
</file>