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0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19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0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1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2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974" r:id="rId4"/>
    <p:sldId id="259" r:id="rId5"/>
    <p:sldId id="2991" r:id="rId6"/>
    <p:sldId id="2992" r:id="rId7"/>
    <p:sldId id="2975" r:id="rId8"/>
    <p:sldId id="2993" r:id="rId9"/>
    <p:sldId id="2994" r:id="rId10"/>
    <p:sldId id="2995" r:id="rId11"/>
    <p:sldId id="3005" r:id="rId12"/>
    <p:sldId id="2976" r:id="rId13"/>
    <p:sldId id="2996" r:id="rId14"/>
    <p:sldId id="2997" r:id="rId15"/>
    <p:sldId id="2998" r:id="rId16"/>
    <p:sldId id="3007" r:id="rId17"/>
    <p:sldId id="3008" r:id="rId18"/>
    <p:sldId id="2977" r:id="rId19"/>
    <p:sldId id="2999" r:id="rId20"/>
    <p:sldId id="3000" r:id="rId21"/>
    <p:sldId id="3001" r:id="rId22"/>
    <p:sldId id="3009" r:id="rId23"/>
    <p:sldId id="2978" r:id="rId24"/>
    <p:sldId id="3002" r:id="rId25"/>
    <p:sldId id="3010" r:id="rId26"/>
    <p:sldId id="3003" r:id="rId27"/>
    <p:sldId id="3004" r:id="rId28"/>
    <p:sldId id="3011" r:id="rId29"/>
    <p:sldId id="300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9" autoAdjust="0"/>
    <p:restoredTop sz="83535" autoAdjust="0"/>
  </p:normalViewPr>
  <p:slideViewPr>
    <p:cSldViewPr snapToGrid="0">
      <p:cViewPr varScale="1">
        <p:scale>
          <a:sx n="89" d="100"/>
          <a:sy n="89" d="100"/>
        </p:scale>
        <p:origin x="960" y="78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B3A83-5644-44B8-B008-497309A0F6A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F86EAB8-DA66-4789-B083-6E8E1A1DB614}">
      <dgm:prSet/>
      <dgm:spPr/>
      <dgm:t>
        <a:bodyPr/>
        <a:lstStyle/>
        <a:p>
          <a:r>
            <a:rPr lang="en-US"/>
            <a:t>Cinque livelli di approfondimento</a:t>
          </a:r>
        </a:p>
      </dgm:t>
    </dgm:pt>
    <dgm:pt modelId="{8A9D7366-02D7-4900-91F6-73CF4C053453}" type="parTrans" cxnId="{3E7B30F9-766F-4353-9CA2-047A6679283B}">
      <dgm:prSet/>
      <dgm:spPr/>
      <dgm:t>
        <a:bodyPr/>
        <a:lstStyle/>
        <a:p>
          <a:endParaRPr lang="en-US"/>
        </a:p>
      </dgm:t>
    </dgm:pt>
    <dgm:pt modelId="{3E86BA58-D5B6-438B-8448-E6ADAE0D1812}" type="sibTrans" cxnId="{3E7B30F9-766F-4353-9CA2-047A6679283B}">
      <dgm:prSet/>
      <dgm:spPr/>
      <dgm:t>
        <a:bodyPr/>
        <a:lstStyle/>
        <a:p>
          <a:endParaRPr lang="en-US"/>
        </a:p>
      </dgm:t>
    </dgm:pt>
    <dgm:pt modelId="{5F023F7F-B001-4F65-A0CC-DB4E843B7FC8}">
      <dgm:prSet/>
      <dgm:spPr/>
      <dgm:t>
        <a:bodyPr/>
        <a:lstStyle/>
        <a:p>
          <a:r>
            <a:rPr lang="en-US"/>
            <a:t>Compitini per ogni livello</a:t>
          </a:r>
        </a:p>
      </dgm:t>
    </dgm:pt>
    <dgm:pt modelId="{F16290DE-D902-4004-8777-485DF9E7F48B}" type="parTrans" cxnId="{69F2B577-8E39-4F14-80A4-5E56F2688823}">
      <dgm:prSet/>
      <dgm:spPr/>
      <dgm:t>
        <a:bodyPr/>
        <a:lstStyle/>
        <a:p>
          <a:endParaRPr lang="en-US"/>
        </a:p>
      </dgm:t>
    </dgm:pt>
    <dgm:pt modelId="{951912C3-3104-4C6C-90E9-3A242C1705EA}" type="sibTrans" cxnId="{69F2B577-8E39-4F14-80A4-5E56F2688823}">
      <dgm:prSet/>
      <dgm:spPr/>
      <dgm:t>
        <a:bodyPr/>
        <a:lstStyle/>
        <a:p>
          <a:endParaRPr lang="en-US"/>
        </a:p>
      </dgm:t>
    </dgm:pt>
    <dgm:pt modelId="{79D89614-08D0-4366-A0B5-620C7327980F}" type="pres">
      <dgm:prSet presAssocID="{A84B3A83-5644-44B8-B008-497309A0F6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ECFF20A-BECB-4B8A-A5DE-E620A76F8D41}" type="pres">
      <dgm:prSet presAssocID="{FF86EAB8-DA66-4789-B083-6E8E1A1DB614}" presName="hierRoot1" presStyleCnt="0"/>
      <dgm:spPr/>
    </dgm:pt>
    <dgm:pt modelId="{53FAD303-9D4C-4D4E-95C2-59D4E0A730ED}" type="pres">
      <dgm:prSet presAssocID="{FF86EAB8-DA66-4789-B083-6E8E1A1DB614}" presName="composite" presStyleCnt="0"/>
      <dgm:spPr/>
    </dgm:pt>
    <dgm:pt modelId="{44F22E16-651F-4CD7-A82B-14126FC1DEAC}" type="pres">
      <dgm:prSet presAssocID="{FF86EAB8-DA66-4789-B083-6E8E1A1DB614}" presName="background" presStyleLbl="node0" presStyleIdx="0" presStyleCnt="2"/>
      <dgm:spPr/>
    </dgm:pt>
    <dgm:pt modelId="{CEEBCF14-4636-4798-B7FF-9175D934E546}" type="pres">
      <dgm:prSet presAssocID="{FF86EAB8-DA66-4789-B083-6E8E1A1DB614}" presName="text" presStyleLbl="fgAcc0" presStyleIdx="0" presStyleCnt="2">
        <dgm:presLayoutVars>
          <dgm:chPref val="3"/>
        </dgm:presLayoutVars>
      </dgm:prSet>
      <dgm:spPr/>
    </dgm:pt>
    <dgm:pt modelId="{04E4FCDF-9D93-4199-A627-E55D98D7D7DC}" type="pres">
      <dgm:prSet presAssocID="{FF86EAB8-DA66-4789-B083-6E8E1A1DB614}" presName="hierChild2" presStyleCnt="0"/>
      <dgm:spPr/>
    </dgm:pt>
    <dgm:pt modelId="{4D5DC5C4-1817-4A4D-A43E-F6F49C8A122C}" type="pres">
      <dgm:prSet presAssocID="{5F023F7F-B001-4F65-A0CC-DB4E843B7FC8}" presName="hierRoot1" presStyleCnt="0"/>
      <dgm:spPr/>
    </dgm:pt>
    <dgm:pt modelId="{3F3914F7-4C5D-4D43-A66A-7D502DA4035E}" type="pres">
      <dgm:prSet presAssocID="{5F023F7F-B001-4F65-A0CC-DB4E843B7FC8}" presName="composite" presStyleCnt="0"/>
      <dgm:spPr/>
    </dgm:pt>
    <dgm:pt modelId="{74E36606-E5E0-4831-BF06-1EA373FE9153}" type="pres">
      <dgm:prSet presAssocID="{5F023F7F-B001-4F65-A0CC-DB4E843B7FC8}" presName="background" presStyleLbl="node0" presStyleIdx="1" presStyleCnt="2"/>
      <dgm:spPr/>
    </dgm:pt>
    <dgm:pt modelId="{C38B228D-7A75-4037-95D4-08C90D4A279B}" type="pres">
      <dgm:prSet presAssocID="{5F023F7F-B001-4F65-A0CC-DB4E843B7FC8}" presName="text" presStyleLbl="fgAcc0" presStyleIdx="1" presStyleCnt="2">
        <dgm:presLayoutVars>
          <dgm:chPref val="3"/>
        </dgm:presLayoutVars>
      </dgm:prSet>
      <dgm:spPr/>
    </dgm:pt>
    <dgm:pt modelId="{5A5F33B5-7913-47F2-8993-9464DC760F21}" type="pres">
      <dgm:prSet presAssocID="{5F023F7F-B001-4F65-A0CC-DB4E843B7FC8}" presName="hierChild2" presStyleCnt="0"/>
      <dgm:spPr/>
    </dgm:pt>
  </dgm:ptLst>
  <dgm:cxnLst>
    <dgm:cxn modelId="{761C1F0E-4AF8-4447-809D-CB8473B70E6A}" type="presOf" srcId="{A84B3A83-5644-44B8-B008-497309A0F6AB}" destId="{79D89614-08D0-4366-A0B5-620C7327980F}" srcOrd="0" destOrd="0" presId="urn:microsoft.com/office/officeart/2005/8/layout/hierarchy1"/>
    <dgm:cxn modelId="{10318852-C50A-4246-BD70-C1DEC9B5985D}" type="presOf" srcId="{5F023F7F-B001-4F65-A0CC-DB4E843B7FC8}" destId="{C38B228D-7A75-4037-95D4-08C90D4A279B}" srcOrd="0" destOrd="0" presId="urn:microsoft.com/office/officeart/2005/8/layout/hierarchy1"/>
    <dgm:cxn modelId="{69F2B577-8E39-4F14-80A4-5E56F2688823}" srcId="{A84B3A83-5644-44B8-B008-497309A0F6AB}" destId="{5F023F7F-B001-4F65-A0CC-DB4E843B7FC8}" srcOrd="1" destOrd="0" parTransId="{F16290DE-D902-4004-8777-485DF9E7F48B}" sibTransId="{951912C3-3104-4C6C-90E9-3A242C1705EA}"/>
    <dgm:cxn modelId="{BA9A63CF-0660-4972-B899-47D383FD985A}" type="presOf" srcId="{FF86EAB8-DA66-4789-B083-6E8E1A1DB614}" destId="{CEEBCF14-4636-4798-B7FF-9175D934E546}" srcOrd="0" destOrd="0" presId="urn:microsoft.com/office/officeart/2005/8/layout/hierarchy1"/>
    <dgm:cxn modelId="{3E7B30F9-766F-4353-9CA2-047A6679283B}" srcId="{A84B3A83-5644-44B8-B008-497309A0F6AB}" destId="{FF86EAB8-DA66-4789-B083-6E8E1A1DB614}" srcOrd="0" destOrd="0" parTransId="{8A9D7366-02D7-4900-91F6-73CF4C053453}" sibTransId="{3E86BA58-D5B6-438B-8448-E6ADAE0D1812}"/>
    <dgm:cxn modelId="{FFBF7A41-AFF2-4341-814B-F88426571C74}" type="presParOf" srcId="{79D89614-08D0-4366-A0B5-620C7327980F}" destId="{8ECFF20A-BECB-4B8A-A5DE-E620A76F8D41}" srcOrd="0" destOrd="0" presId="urn:microsoft.com/office/officeart/2005/8/layout/hierarchy1"/>
    <dgm:cxn modelId="{64AD9E32-4A9A-4E18-84CE-ACCD6F2584D0}" type="presParOf" srcId="{8ECFF20A-BECB-4B8A-A5DE-E620A76F8D41}" destId="{53FAD303-9D4C-4D4E-95C2-59D4E0A730ED}" srcOrd="0" destOrd="0" presId="urn:microsoft.com/office/officeart/2005/8/layout/hierarchy1"/>
    <dgm:cxn modelId="{B772547A-CAC0-4CED-9A52-D29F14FDD87A}" type="presParOf" srcId="{53FAD303-9D4C-4D4E-95C2-59D4E0A730ED}" destId="{44F22E16-651F-4CD7-A82B-14126FC1DEAC}" srcOrd="0" destOrd="0" presId="urn:microsoft.com/office/officeart/2005/8/layout/hierarchy1"/>
    <dgm:cxn modelId="{5CBF910D-BD69-4E99-B76A-C875FFAA12AA}" type="presParOf" srcId="{53FAD303-9D4C-4D4E-95C2-59D4E0A730ED}" destId="{CEEBCF14-4636-4798-B7FF-9175D934E546}" srcOrd="1" destOrd="0" presId="urn:microsoft.com/office/officeart/2005/8/layout/hierarchy1"/>
    <dgm:cxn modelId="{14193A5E-73A7-4471-AD12-D5C10ADC121E}" type="presParOf" srcId="{8ECFF20A-BECB-4B8A-A5DE-E620A76F8D41}" destId="{04E4FCDF-9D93-4199-A627-E55D98D7D7DC}" srcOrd="1" destOrd="0" presId="urn:microsoft.com/office/officeart/2005/8/layout/hierarchy1"/>
    <dgm:cxn modelId="{B46F1B3E-511C-4EE7-AA0E-C72AB7928A0D}" type="presParOf" srcId="{79D89614-08D0-4366-A0B5-620C7327980F}" destId="{4D5DC5C4-1817-4A4D-A43E-F6F49C8A122C}" srcOrd="1" destOrd="0" presId="urn:microsoft.com/office/officeart/2005/8/layout/hierarchy1"/>
    <dgm:cxn modelId="{D6CFE617-A534-4CD1-9FEC-7D0A007FCC5A}" type="presParOf" srcId="{4D5DC5C4-1817-4A4D-A43E-F6F49C8A122C}" destId="{3F3914F7-4C5D-4D43-A66A-7D502DA4035E}" srcOrd="0" destOrd="0" presId="urn:microsoft.com/office/officeart/2005/8/layout/hierarchy1"/>
    <dgm:cxn modelId="{655961C3-60D3-4CA9-B902-EB2BAC8A5450}" type="presParOf" srcId="{3F3914F7-4C5D-4D43-A66A-7D502DA4035E}" destId="{74E36606-E5E0-4831-BF06-1EA373FE9153}" srcOrd="0" destOrd="0" presId="urn:microsoft.com/office/officeart/2005/8/layout/hierarchy1"/>
    <dgm:cxn modelId="{A8813342-BE57-4ACA-ADC3-E53F9CC88954}" type="presParOf" srcId="{3F3914F7-4C5D-4D43-A66A-7D502DA4035E}" destId="{C38B228D-7A75-4037-95D4-08C90D4A279B}" srcOrd="1" destOrd="0" presId="urn:microsoft.com/office/officeart/2005/8/layout/hierarchy1"/>
    <dgm:cxn modelId="{F1300147-B6EF-4913-BDEE-1CB98230F816}" type="presParOf" srcId="{4D5DC5C4-1817-4A4D-A43E-F6F49C8A122C}" destId="{5A5F33B5-7913-47F2-8993-9464DC760F2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r>
            <a:rPr lang="it-IT" dirty="0"/>
            <a:t>Obiettivo: Usare lo strumento di misurazione in Fusion 360.</a:t>
          </a:r>
          <a:endParaRPr lang="en-US" dirty="0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endParaRPr lang="en-US"/>
        </a:p>
      </dgm:t>
    </dgm:pt>
    <dgm:pt modelId="{D4756817-E4E4-4316-96DF-689099E17F80}">
      <dgm:prSet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Istruzioni: Apri un modello esistente (es. il cubo) e usa lo strumento di misura per verificare le dimensioni. Invia uno screenshot che mostri le misure visualizzate.</a:t>
          </a:r>
          <a:endParaRPr lang="en-US" dirty="0">
            <a:solidFill>
              <a:schemeClr val="bg1"/>
            </a:solidFill>
          </a:endParaRPr>
        </a:p>
        <a:p>
          <a:endParaRPr lang="en-US" dirty="0">
            <a:solidFill>
              <a:schemeClr val="bg1"/>
            </a:solidFill>
          </a:endParaRPr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19AD1A4A-180E-4B7F-AC20-DC2D54E03FEC}" type="pres">
      <dgm:prSet presAssocID="{D4756817-E4E4-4316-96DF-689099E17F80}" presName="compNode" presStyleCnt="0"/>
      <dgm:spPr/>
    </dgm:pt>
    <dgm:pt modelId="{A67E42A0-439B-488A-93E6-7C76627512DE}" type="pres">
      <dgm:prSet presAssocID="{D4756817-E4E4-4316-96DF-689099E17F80}" presName="iconBgRect" presStyleLbl="bgShp" presStyleIdx="1" presStyleCnt="2"/>
      <dgm:spPr/>
    </dgm:pt>
    <dgm:pt modelId="{17BE21AE-05EA-4D6C-8CDE-5E4DA34E893B}" type="pres">
      <dgm:prSet presAssocID="{D4756817-E4E4-4316-96DF-689099E17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C81428-C5EC-4FB9-A140-1978BAF07DFF}" type="pres">
      <dgm:prSet presAssocID="{D4756817-E4E4-4316-96DF-689099E17F80}" presName="spaceRect" presStyleCnt="0"/>
      <dgm:spPr/>
    </dgm:pt>
    <dgm:pt modelId="{BF720638-2951-404E-B650-4DA1535CF29E}" type="pres">
      <dgm:prSet presAssocID="{D4756817-E4E4-4316-96DF-689099E17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133CF4BF-8884-4939-923D-BDC6682E2613}" type="presOf" srcId="{D4756817-E4E4-4316-96DF-689099E17F80}" destId="{BF720638-2951-404E-B650-4DA1535CF29E}" srcOrd="0" destOrd="0" presId="urn:microsoft.com/office/officeart/2018/2/layout/IconCircleLis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04C80C55-EA4F-4D41-9D1E-8F80EFB4817E}" type="presParOf" srcId="{FCCDA20D-A442-47D7-8B47-21372A818504}" destId="{19AD1A4A-180E-4B7F-AC20-DC2D54E03FEC}" srcOrd="2" destOrd="0" presId="urn:microsoft.com/office/officeart/2018/2/layout/IconCircleList"/>
    <dgm:cxn modelId="{AAA850D9-05E8-4EB5-9403-26E2223F0E50}" type="presParOf" srcId="{19AD1A4A-180E-4B7F-AC20-DC2D54E03FEC}" destId="{A67E42A0-439B-488A-93E6-7C76627512DE}" srcOrd="0" destOrd="0" presId="urn:microsoft.com/office/officeart/2018/2/layout/IconCircleList"/>
    <dgm:cxn modelId="{97175982-B299-4D0D-A619-2B20257CF001}" type="presParOf" srcId="{19AD1A4A-180E-4B7F-AC20-DC2D54E03FEC}" destId="{17BE21AE-05EA-4D6C-8CDE-5E4DA34E893B}" srcOrd="1" destOrd="0" presId="urn:microsoft.com/office/officeart/2018/2/layout/IconCircleList"/>
    <dgm:cxn modelId="{D536B315-6CB4-4E65-9D30-E0829B5D9AE8}" type="presParOf" srcId="{19AD1A4A-180E-4B7F-AC20-DC2D54E03FEC}" destId="{D9C81428-C5EC-4FB9-A140-1978BAF07DFF}" srcOrd="2" destOrd="0" presId="urn:microsoft.com/office/officeart/2018/2/layout/IconCircleList"/>
    <dgm:cxn modelId="{90BF7759-1F15-421E-AABD-19892394EB3F}" type="presParOf" srcId="{19AD1A4A-180E-4B7F-AC20-DC2D54E03FEC}" destId="{BF720638-2951-404E-B650-4DA1535CF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r>
            <a:rPr lang="it-IT" dirty="0"/>
            <a:t>Obiettivo: Realizzare uno sketch avanzato con vincoli e quote.</a:t>
          </a:r>
          <a:endParaRPr lang="en-US" dirty="0"/>
        </a:p>
        <a:p>
          <a:endParaRPr lang="en-US" dirty="0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endParaRPr lang="en-US"/>
        </a:p>
      </dgm:t>
    </dgm:pt>
    <dgm:pt modelId="{D4756817-E4E4-4316-96DF-689099E17F80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Istruzioni: Disegna un oggetto più complesso, come una piastra con fori (rettangolo con cerchi all'interno). </a:t>
          </a:r>
          <a:endParaRPr lang="en-US" dirty="0">
            <a:solidFill>
              <a:schemeClr val="tx1"/>
            </a:solidFill>
          </a:endParaRPr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19AD1A4A-180E-4B7F-AC20-DC2D54E03FEC}" type="pres">
      <dgm:prSet presAssocID="{D4756817-E4E4-4316-96DF-689099E17F80}" presName="compNode" presStyleCnt="0"/>
      <dgm:spPr/>
    </dgm:pt>
    <dgm:pt modelId="{A67E42A0-439B-488A-93E6-7C76627512DE}" type="pres">
      <dgm:prSet presAssocID="{D4756817-E4E4-4316-96DF-689099E17F80}" presName="iconBgRect" presStyleLbl="bgShp" presStyleIdx="1" presStyleCnt="2"/>
      <dgm:spPr/>
    </dgm:pt>
    <dgm:pt modelId="{17BE21AE-05EA-4D6C-8CDE-5E4DA34E893B}" type="pres">
      <dgm:prSet presAssocID="{D4756817-E4E4-4316-96DF-689099E17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C81428-C5EC-4FB9-A140-1978BAF07DFF}" type="pres">
      <dgm:prSet presAssocID="{D4756817-E4E4-4316-96DF-689099E17F80}" presName="spaceRect" presStyleCnt="0"/>
      <dgm:spPr/>
    </dgm:pt>
    <dgm:pt modelId="{BF720638-2951-404E-B650-4DA1535CF29E}" type="pres">
      <dgm:prSet presAssocID="{D4756817-E4E4-4316-96DF-689099E17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133CF4BF-8884-4939-923D-BDC6682E2613}" type="presOf" srcId="{D4756817-E4E4-4316-96DF-689099E17F80}" destId="{BF720638-2951-404E-B650-4DA1535CF29E}" srcOrd="0" destOrd="0" presId="urn:microsoft.com/office/officeart/2018/2/layout/IconCircleLis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04C80C55-EA4F-4D41-9D1E-8F80EFB4817E}" type="presParOf" srcId="{FCCDA20D-A442-47D7-8B47-21372A818504}" destId="{19AD1A4A-180E-4B7F-AC20-DC2D54E03FEC}" srcOrd="2" destOrd="0" presId="urn:microsoft.com/office/officeart/2018/2/layout/IconCircleList"/>
    <dgm:cxn modelId="{AAA850D9-05E8-4EB5-9403-26E2223F0E50}" type="presParOf" srcId="{19AD1A4A-180E-4B7F-AC20-DC2D54E03FEC}" destId="{A67E42A0-439B-488A-93E6-7C76627512DE}" srcOrd="0" destOrd="0" presId="urn:microsoft.com/office/officeart/2018/2/layout/IconCircleList"/>
    <dgm:cxn modelId="{97175982-B299-4D0D-A619-2B20257CF001}" type="presParOf" srcId="{19AD1A4A-180E-4B7F-AC20-DC2D54E03FEC}" destId="{17BE21AE-05EA-4D6C-8CDE-5E4DA34E893B}" srcOrd="1" destOrd="0" presId="urn:microsoft.com/office/officeart/2018/2/layout/IconCircleList"/>
    <dgm:cxn modelId="{D536B315-6CB4-4E65-9D30-E0829B5D9AE8}" type="presParOf" srcId="{19AD1A4A-180E-4B7F-AC20-DC2D54E03FEC}" destId="{D9C81428-C5EC-4FB9-A140-1978BAF07DFF}" srcOrd="2" destOrd="0" presId="urn:microsoft.com/office/officeart/2018/2/layout/IconCircleList"/>
    <dgm:cxn modelId="{90BF7759-1F15-421E-AABD-19892394EB3F}" type="presParOf" srcId="{19AD1A4A-180E-4B7F-AC20-DC2D54E03FEC}" destId="{BF720638-2951-404E-B650-4DA1535CF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r>
            <a:rPr lang="it-IT" dirty="0"/>
            <a:t>Obiettivo: Creare una stampa di prova per verificare l’adattamento delle parti.</a:t>
          </a:r>
          <a:endParaRPr lang="en-US" dirty="0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endParaRPr lang="en-US"/>
        </a:p>
      </dgm:t>
    </dgm:pt>
    <dgm:pt modelId="{D4756817-E4E4-4316-96DF-689099E17F80}">
      <dgm:prSet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Istruzioni: : Modella e stampa una piccola piastra con fori (o un oggetto semplice da unire con altri). Verifica se le dimensioni sono corrette.</a:t>
          </a:r>
          <a:endParaRPr lang="en-US" dirty="0"/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19AD1A4A-180E-4B7F-AC20-DC2D54E03FEC}" type="pres">
      <dgm:prSet presAssocID="{D4756817-E4E4-4316-96DF-689099E17F80}" presName="compNode" presStyleCnt="0"/>
      <dgm:spPr/>
    </dgm:pt>
    <dgm:pt modelId="{A67E42A0-439B-488A-93E6-7C76627512DE}" type="pres">
      <dgm:prSet presAssocID="{D4756817-E4E4-4316-96DF-689099E17F80}" presName="iconBgRect" presStyleLbl="bgShp" presStyleIdx="1" presStyleCnt="2"/>
      <dgm:spPr/>
    </dgm:pt>
    <dgm:pt modelId="{17BE21AE-05EA-4D6C-8CDE-5E4DA34E893B}" type="pres">
      <dgm:prSet presAssocID="{D4756817-E4E4-4316-96DF-689099E17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C81428-C5EC-4FB9-A140-1978BAF07DFF}" type="pres">
      <dgm:prSet presAssocID="{D4756817-E4E4-4316-96DF-689099E17F80}" presName="spaceRect" presStyleCnt="0"/>
      <dgm:spPr/>
    </dgm:pt>
    <dgm:pt modelId="{BF720638-2951-404E-B650-4DA1535CF29E}" type="pres">
      <dgm:prSet presAssocID="{D4756817-E4E4-4316-96DF-689099E17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133CF4BF-8884-4939-923D-BDC6682E2613}" type="presOf" srcId="{D4756817-E4E4-4316-96DF-689099E17F80}" destId="{BF720638-2951-404E-B650-4DA1535CF29E}" srcOrd="0" destOrd="0" presId="urn:microsoft.com/office/officeart/2018/2/layout/IconCircleLis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04C80C55-EA4F-4D41-9D1E-8F80EFB4817E}" type="presParOf" srcId="{FCCDA20D-A442-47D7-8B47-21372A818504}" destId="{19AD1A4A-180E-4B7F-AC20-DC2D54E03FEC}" srcOrd="2" destOrd="0" presId="urn:microsoft.com/office/officeart/2018/2/layout/IconCircleList"/>
    <dgm:cxn modelId="{AAA850D9-05E8-4EB5-9403-26E2223F0E50}" type="presParOf" srcId="{19AD1A4A-180E-4B7F-AC20-DC2D54E03FEC}" destId="{A67E42A0-439B-488A-93E6-7C76627512DE}" srcOrd="0" destOrd="0" presId="urn:microsoft.com/office/officeart/2018/2/layout/IconCircleList"/>
    <dgm:cxn modelId="{97175982-B299-4D0D-A619-2B20257CF001}" type="presParOf" srcId="{19AD1A4A-180E-4B7F-AC20-DC2D54E03FEC}" destId="{17BE21AE-05EA-4D6C-8CDE-5E4DA34E893B}" srcOrd="1" destOrd="0" presId="urn:microsoft.com/office/officeart/2018/2/layout/IconCircleList"/>
    <dgm:cxn modelId="{D536B315-6CB4-4E65-9D30-E0829B5D9AE8}" type="presParOf" srcId="{19AD1A4A-180E-4B7F-AC20-DC2D54E03FEC}" destId="{D9C81428-C5EC-4FB9-A140-1978BAF07DFF}" srcOrd="2" destOrd="0" presId="urn:microsoft.com/office/officeart/2018/2/layout/IconCircleList"/>
    <dgm:cxn modelId="{90BF7759-1F15-421E-AABD-19892394EB3F}" type="presParOf" srcId="{19AD1A4A-180E-4B7F-AC20-DC2D54E03FEC}" destId="{BF720638-2951-404E-B650-4DA1535CF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r>
            <a:rPr lang="it-IT" dirty="0"/>
            <a:t>Obiettivo: Applicare una filettatura a un foro o a una vite.</a:t>
          </a:r>
          <a:endParaRPr lang="en-US" dirty="0"/>
        </a:p>
        <a:p>
          <a:endParaRPr lang="en-US" dirty="0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endParaRPr lang="en-US"/>
        </a:p>
      </dgm:t>
    </dgm:pt>
    <dgm:pt modelId="{D4756817-E4E4-4316-96DF-689099E17F80}">
      <dgm:prSet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Istruzioni: Modella un cilindro e usa lo strumento di filettatura per applicare un filettatura. </a:t>
          </a:r>
          <a:endParaRPr lang="en-US" dirty="0"/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19AD1A4A-180E-4B7F-AC20-DC2D54E03FEC}" type="pres">
      <dgm:prSet presAssocID="{D4756817-E4E4-4316-96DF-689099E17F80}" presName="compNode" presStyleCnt="0"/>
      <dgm:spPr/>
    </dgm:pt>
    <dgm:pt modelId="{A67E42A0-439B-488A-93E6-7C76627512DE}" type="pres">
      <dgm:prSet presAssocID="{D4756817-E4E4-4316-96DF-689099E17F80}" presName="iconBgRect" presStyleLbl="bgShp" presStyleIdx="1" presStyleCnt="2"/>
      <dgm:spPr/>
    </dgm:pt>
    <dgm:pt modelId="{17BE21AE-05EA-4D6C-8CDE-5E4DA34E893B}" type="pres">
      <dgm:prSet presAssocID="{D4756817-E4E4-4316-96DF-689099E17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C81428-C5EC-4FB9-A140-1978BAF07DFF}" type="pres">
      <dgm:prSet presAssocID="{D4756817-E4E4-4316-96DF-689099E17F80}" presName="spaceRect" presStyleCnt="0"/>
      <dgm:spPr/>
    </dgm:pt>
    <dgm:pt modelId="{BF720638-2951-404E-B650-4DA1535CF29E}" type="pres">
      <dgm:prSet presAssocID="{D4756817-E4E4-4316-96DF-689099E17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133CF4BF-8884-4939-923D-BDC6682E2613}" type="presOf" srcId="{D4756817-E4E4-4316-96DF-689099E17F80}" destId="{BF720638-2951-404E-B650-4DA1535CF29E}" srcOrd="0" destOrd="0" presId="urn:microsoft.com/office/officeart/2018/2/layout/IconCircleLis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04C80C55-EA4F-4D41-9D1E-8F80EFB4817E}" type="presParOf" srcId="{FCCDA20D-A442-47D7-8B47-21372A818504}" destId="{19AD1A4A-180E-4B7F-AC20-DC2D54E03FEC}" srcOrd="2" destOrd="0" presId="urn:microsoft.com/office/officeart/2018/2/layout/IconCircleList"/>
    <dgm:cxn modelId="{AAA850D9-05E8-4EB5-9403-26E2223F0E50}" type="presParOf" srcId="{19AD1A4A-180E-4B7F-AC20-DC2D54E03FEC}" destId="{A67E42A0-439B-488A-93E6-7C76627512DE}" srcOrd="0" destOrd="0" presId="urn:microsoft.com/office/officeart/2018/2/layout/IconCircleList"/>
    <dgm:cxn modelId="{97175982-B299-4D0D-A619-2B20257CF001}" type="presParOf" srcId="{19AD1A4A-180E-4B7F-AC20-DC2D54E03FEC}" destId="{17BE21AE-05EA-4D6C-8CDE-5E4DA34E893B}" srcOrd="1" destOrd="0" presId="urn:microsoft.com/office/officeart/2018/2/layout/IconCircleList"/>
    <dgm:cxn modelId="{D536B315-6CB4-4E65-9D30-E0829B5D9AE8}" type="presParOf" srcId="{19AD1A4A-180E-4B7F-AC20-DC2D54E03FEC}" destId="{D9C81428-C5EC-4FB9-A140-1978BAF07DFF}" srcOrd="2" destOrd="0" presId="urn:microsoft.com/office/officeart/2018/2/layout/IconCircleList"/>
    <dgm:cxn modelId="{90BF7759-1F15-421E-AABD-19892394EB3F}" type="presParOf" srcId="{19AD1A4A-180E-4B7F-AC20-DC2D54E03FEC}" destId="{BF720638-2951-404E-B650-4DA1535CF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r>
            <a:rPr lang="it-IT" dirty="0"/>
            <a:t>Obiettivo: Creare un modello 3D semplice da uno sketch</a:t>
          </a:r>
          <a:endParaRPr lang="en-US" dirty="0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endParaRPr lang="en-US"/>
        </a:p>
      </dgm:t>
    </dgm:pt>
    <dgm:pt modelId="{D4756817-E4E4-4316-96DF-689099E17F80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Istruzioni: Disegna e poi estrudi un semplice oggetto 2D, come un cilindro o un cubo con foro al centro.</a:t>
          </a:r>
          <a:endParaRPr lang="en-US" dirty="0">
            <a:solidFill>
              <a:schemeClr val="tx1"/>
            </a:solidFill>
          </a:endParaRPr>
        </a:p>
        <a:p>
          <a:endParaRPr lang="en-US" dirty="0">
            <a:solidFill>
              <a:schemeClr val="bg1"/>
            </a:solidFill>
          </a:endParaRPr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19AD1A4A-180E-4B7F-AC20-DC2D54E03FEC}" type="pres">
      <dgm:prSet presAssocID="{D4756817-E4E4-4316-96DF-689099E17F80}" presName="compNode" presStyleCnt="0"/>
      <dgm:spPr/>
    </dgm:pt>
    <dgm:pt modelId="{A67E42A0-439B-488A-93E6-7C76627512DE}" type="pres">
      <dgm:prSet presAssocID="{D4756817-E4E4-4316-96DF-689099E17F80}" presName="iconBgRect" presStyleLbl="bgShp" presStyleIdx="1" presStyleCnt="2"/>
      <dgm:spPr/>
    </dgm:pt>
    <dgm:pt modelId="{17BE21AE-05EA-4D6C-8CDE-5E4DA34E893B}" type="pres">
      <dgm:prSet presAssocID="{D4756817-E4E4-4316-96DF-689099E17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C81428-C5EC-4FB9-A140-1978BAF07DFF}" type="pres">
      <dgm:prSet presAssocID="{D4756817-E4E4-4316-96DF-689099E17F80}" presName="spaceRect" presStyleCnt="0"/>
      <dgm:spPr/>
    </dgm:pt>
    <dgm:pt modelId="{BF720638-2951-404E-B650-4DA1535CF29E}" type="pres">
      <dgm:prSet presAssocID="{D4756817-E4E4-4316-96DF-689099E17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133CF4BF-8884-4939-923D-BDC6682E2613}" type="presOf" srcId="{D4756817-E4E4-4316-96DF-689099E17F80}" destId="{BF720638-2951-404E-B650-4DA1535CF29E}" srcOrd="0" destOrd="0" presId="urn:microsoft.com/office/officeart/2018/2/layout/IconCircleLis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04C80C55-EA4F-4D41-9D1E-8F80EFB4817E}" type="presParOf" srcId="{FCCDA20D-A442-47D7-8B47-21372A818504}" destId="{19AD1A4A-180E-4B7F-AC20-DC2D54E03FEC}" srcOrd="2" destOrd="0" presId="urn:microsoft.com/office/officeart/2018/2/layout/IconCircleList"/>
    <dgm:cxn modelId="{AAA850D9-05E8-4EB5-9403-26E2223F0E50}" type="presParOf" srcId="{19AD1A4A-180E-4B7F-AC20-DC2D54E03FEC}" destId="{A67E42A0-439B-488A-93E6-7C76627512DE}" srcOrd="0" destOrd="0" presId="urn:microsoft.com/office/officeart/2018/2/layout/IconCircleList"/>
    <dgm:cxn modelId="{97175982-B299-4D0D-A619-2B20257CF001}" type="presParOf" srcId="{19AD1A4A-180E-4B7F-AC20-DC2D54E03FEC}" destId="{17BE21AE-05EA-4D6C-8CDE-5E4DA34E893B}" srcOrd="1" destOrd="0" presId="urn:microsoft.com/office/officeart/2018/2/layout/IconCircleList"/>
    <dgm:cxn modelId="{D536B315-6CB4-4E65-9D30-E0829B5D9AE8}" type="presParOf" srcId="{19AD1A4A-180E-4B7F-AC20-DC2D54E03FEC}" destId="{D9C81428-C5EC-4FB9-A140-1978BAF07DFF}" srcOrd="2" destOrd="0" presId="urn:microsoft.com/office/officeart/2018/2/layout/IconCircleList"/>
    <dgm:cxn modelId="{90BF7759-1F15-421E-AABD-19892394EB3F}" type="presParOf" srcId="{19AD1A4A-180E-4B7F-AC20-DC2D54E03FEC}" destId="{BF720638-2951-404E-B650-4DA1535CF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r>
            <a:rPr lang="it-IT" dirty="0"/>
            <a:t>Obiettivo: Usare un’immagine come riferimento per disegnare. </a:t>
          </a:r>
          <a:r>
            <a:rPr lang="en-US" dirty="0"/>
            <a:t>(</a:t>
          </a:r>
          <a:r>
            <a:rPr lang="en-US" dirty="0" err="1"/>
            <a:t>esempio</a:t>
          </a:r>
          <a:r>
            <a:rPr lang="en-US" dirty="0"/>
            <a:t> </a:t>
          </a:r>
          <a:r>
            <a:rPr lang="en-US" dirty="0" err="1"/>
            <a:t>bottiglia</a:t>
          </a:r>
          <a:r>
            <a:rPr lang="en-US" dirty="0"/>
            <a:t>)</a:t>
          </a:r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endParaRPr lang="en-US"/>
        </a:p>
      </dgm:t>
    </dgm:pt>
    <dgm:pt modelId="{D4756817-E4E4-4316-96DF-689099E17F80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Istruzioni: Importa un'immagine (es. un disegno tecnico o un’immagine di un prodotto) e usa lo sketch per tracciare sopra.</a:t>
          </a:r>
          <a:endParaRPr lang="en-US" dirty="0">
            <a:solidFill>
              <a:schemeClr val="tx1"/>
            </a:solidFill>
          </a:endParaRPr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19AD1A4A-180E-4B7F-AC20-DC2D54E03FEC}" type="pres">
      <dgm:prSet presAssocID="{D4756817-E4E4-4316-96DF-689099E17F80}" presName="compNode" presStyleCnt="0"/>
      <dgm:spPr/>
    </dgm:pt>
    <dgm:pt modelId="{A67E42A0-439B-488A-93E6-7C76627512DE}" type="pres">
      <dgm:prSet presAssocID="{D4756817-E4E4-4316-96DF-689099E17F80}" presName="iconBgRect" presStyleLbl="bgShp" presStyleIdx="1" presStyleCnt="2"/>
      <dgm:spPr/>
    </dgm:pt>
    <dgm:pt modelId="{17BE21AE-05EA-4D6C-8CDE-5E4DA34E893B}" type="pres">
      <dgm:prSet presAssocID="{D4756817-E4E4-4316-96DF-689099E17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C81428-C5EC-4FB9-A140-1978BAF07DFF}" type="pres">
      <dgm:prSet presAssocID="{D4756817-E4E4-4316-96DF-689099E17F80}" presName="spaceRect" presStyleCnt="0"/>
      <dgm:spPr/>
    </dgm:pt>
    <dgm:pt modelId="{BF720638-2951-404E-B650-4DA1535CF29E}" type="pres">
      <dgm:prSet presAssocID="{D4756817-E4E4-4316-96DF-689099E17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133CF4BF-8884-4939-923D-BDC6682E2613}" type="presOf" srcId="{D4756817-E4E4-4316-96DF-689099E17F80}" destId="{BF720638-2951-404E-B650-4DA1535CF29E}" srcOrd="0" destOrd="0" presId="urn:microsoft.com/office/officeart/2018/2/layout/IconCircleLis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04C80C55-EA4F-4D41-9D1E-8F80EFB4817E}" type="presParOf" srcId="{FCCDA20D-A442-47D7-8B47-21372A818504}" destId="{19AD1A4A-180E-4B7F-AC20-DC2D54E03FEC}" srcOrd="2" destOrd="0" presId="urn:microsoft.com/office/officeart/2018/2/layout/IconCircleList"/>
    <dgm:cxn modelId="{AAA850D9-05E8-4EB5-9403-26E2223F0E50}" type="presParOf" srcId="{19AD1A4A-180E-4B7F-AC20-DC2D54E03FEC}" destId="{A67E42A0-439B-488A-93E6-7C76627512DE}" srcOrd="0" destOrd="0" presId="urn:microsoft.com/office/officeart/2018/2/layout/IconCircleList"/>
    <dgm:cxn modelId="{97175982-B299-4D0D-A619-2B20257CF001}" type="presParOf" srcId="{19AD1A4A-180E-4B7F-AC20-DC2D54E03FEC}" destId="{17BE21AE-05EA-4D6C-8CDE-5E4DA34E893B}" srcOrd="1" destOrd="0" presId="urn:microsoft.com/office/officeart/2018/2/layout/IconCircleList"/>
    <dgm:cxn modelId="{D536B315-6CB4-4E65-9D30-E0829B5D9AE8}" type="presParOf" srcId="{19AD1A4A-180E-4B7F-AC20-DC2D54E03FEC}" destId="{D9C81428-C5EC-4FB9-A140-1978BAF07DFF}" srcOrd="2" destOrd="0" presId="urn:microsoft.com/office/officeart/2018/2/layout/IconCircleList"/>
    <dgm:cxn modelId="{90BF7759-1F15-421E-AABD-19892394EB3F}" type="presParOf" srcId="{19AD1A4A-180E-4B7F-AC20-DC2D54E03FEC}" destId="{BF720638-2951-404E-B650-4DA1535CF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r>
            <a:rPr lang="it-IT" dirty="0"/>
            <a:t>Obiettivo: Applicare vincoli per gestire le relazioni tra le geometrie.</a:t>
          </a:r>
          <a:endParaRPr lang="en-US" dirty="0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endParaRPr lang="en-US"/>
        </a:p>
      </dgm:t>
    </dgm:pt>
    <dgm:pt modelId="{D4756817-E4E4-4316-96DF-689099E17F80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Istruzioni: Disegna un oggetto 2D con linee e curve, applica vincoli di perpendicolarità, parallelismo e uguaglianza. Invia uno screenshot dello sketch con i vincoli applicati. </a:t>
          </a:r>
          <a:endParaRPr lang="en-US" dirty="0">
            <a:solidFill>
              <a:schemeClr val="tx1"/>
            </a:solidFill>
          </a:endParaRPr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19AD1A4A-180E-4B7F-AC20-DC2D54E03FEC}" type="pres">
      <dgm:prSet presAssocID="{D4756817-E4E4-4316-96DF-689099E17F80}" presName="compNode" presStyleCnt="0"/>
      <dgm:spPr/>
    </dgm:pt>
    <dgm:pt modelId="{A67E42A0-439B-488A-93E6-7C76627512DE}" type="pres">
      <dgm:prSet presAssocID="{D4756817-E4E4-4316-96DF-689099E17F80}" presName="iconBgRect" presStyleLbl="bgShp" presStyleIdx="1" presStyleCnt="2"/>
      <dgm:spPr/>
    </dgm:pt>
    <dgm:pt modelId="{17BE21AE-05EA-4D6C-8CDE-5E4DA34E893B}" type="pres">
      <dgm:prSet presAssocID="{D4756817-E4E4-4316-96DF-689099E17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C81428-C5EC-4FB9-A140-1978BAF07DFF}" type="pres">
      <dgm:prSet presAssocID="{D4756817-E4E4-4316-96DF-689099E17F80}" presName="spaceRect" presStyleCnt="0"/>
      <dgm:spPr/>
    </dgm:pt>
    <dgm:pt modelId="{BF720638-2951-404E-B650-4DA1535CF29E}" type="pres">
      <dgm:prSet presAssocID="{D4756817-E4E4-4316-96DF-689099E17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133CF4BF-8884-4939-923D-BDC6682E2613}" type="presOf" srcId="{D4756817-E4E4-4316-96DF-689099E17F80}" destId="{BF720638-2951-404E-B650-4DA1535CF29E}" srcOrd="0" destOrd="0" presId="urn:microsoft.com/office/officeart/2018/2/layout/IconCircleLis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04C80C55-EA4F-4D41-9D1E-8F80EFB4817E}" type="presParOf" srcId="{FCCDA20D-A442-47D7-8B47-21372A818504}" destId="{19AD1A4A-180E-4B7F-AC20-DC2D54E03FEC}" srcOrd="2" destOrd="0" presId="urn:microsoft.com/office/officeart/2018/2/layout/IconCircleList"/>
    <dgm:cxn modelId="{AAA850D9-05E8-4EB5-9403-26E2223F0E50}" type="presParOf" srcId="{19AD1A4A-180E-4B7F-AC20-DC2D54E03FEC}" destId="{A67E42A0-439B-488A-93E6-7C76627512DE}" srcOrd="0" destOrd="0" presId="urn:microsoft.com/office/officeart/2018/2/layout/IconCircleList"/>
    <dgm:cxn modelId="{97175982-B299-4D0D-A619-2B20257CF001}" type="presParOf" srcId="{19AD1A4A-180E-4B7F-AC20-DC2D54E03FEC}" destId="{17BE21AE-05EA-4D6C-8CDE-5E4DA34E893B}" srcOrd="1" destOrd="0" presId="urn:microsoft.com/office/officeart/2018/2/layout/IconCircleList"/>
    <dgm:cxn modelId="{D536B315-6CB4-4E65-9D30-E0829B5D9AE8}" type="presParOf" srcId="{19AD1A4A-180E-4B7F-AC20-DC2D54E03FEC}" destId="{D9C81428-C5EC-4FB9-A140-1978BAF07DFF}" srcOrd="2" destOrd="0" presId="urn:microsoft.com/office/officeart/2018/2/layout/IconCircleList"/>
    <dgm:cxn modelId="{90BF7759-1F15-421E-AABD-19892394EB3F}" type="presParOf" srcId="{19AD1A4A-180E-4B7F-AC20-DC2D54E03FEC}" destId="{BF720638-2951-404E-B650-4DA1535CF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r>
            <a:rPr lang="it-IT" dirty="0"/>
            <a:t>Obiettivo: Creare il tuo primo oggetto complesso in Fusion 360.</a:t>
          </a:r>
          <a:endParaRPr lang="en-US" dirty="0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1"/>
      <dgm:spPr/>
    </dgm:pt>
    <dgm:pt modelId="{D9C7908A-6D64-4122-B856-A6E986B54532}" type="pres">
      <dgm:prSet presAssocID="{F4766EF6-D1A5-4662-B21E-16FB38AC05C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r>
            <a:rPr lang="it-IT" dirty="0"/>
            <a:t>Obiettivo: Cambiare visualizzazione e lavorare con il Midplane.</a:t>
          </a:r>
          <a:endParaRPr lang="en-US" dirty="0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endParaRPr lang="en-US"/>
        </a:p>
      </dgm:t>
    </dgm:pt>
    <dgm:pt modelId="{D4756817-E4E4-4316-96DF-689099E17F80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Istruzioni: Crea un oggetto 3D (come una scatola) e usa il "Midplane" per disegnare simmetricamente. </a:t>
          </a:r>
          <a:endParaRPr lang="en-US" dirty="0">
            <a:solidFill>
              <a:schemeClr val="tx1"/>
            </a:solidFill>
          </a:endParaRPr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endParaRPr lang="en-US"/>
        </a:p>
      </dgm:t>
    </dgm:pt>
    <dgm:pt modelId="{FEDFEC0A-4299-4DCB-B689-05FB42E4C8F5}" type="pres">
      <dgm:prSet presAssocID="{30847591-D15C-4A0E-B21A-A2CA8C0C9339}" presName="diagram" presStyleCnt="0">
        <dgm:presLayoutVars>
          <dgm:dir/>
          <dgm:resizeHandles val="exact"/>
        </dgm:presLayoutVars>
      </dgm:prSet>
      <dgm:spPr/>
    </dgm:pt>
    <dgm:pt modelId="{A2BB5E3C-522A-43B5-AB5B-429C4DECDFF3}" type="pres">
      <dgm:prSet presAssocID="{F4766EF6-D1A5-4662-B21E-16FB38AC05C0}" presName="node" presStyleLbl="node1" presStyleIdx="0" presStyleCnt="2">
        <dgm:presLayoutVars>
          <dgm:bulletEnabled val="1"/>
        </dgm:presLayoutVars>
      </dgm:prSet>
      <dgm:spPr/>
    </dgm:pt>
    <dgm:pt modelId="{CCFBB861-E3E7-4730-807B-395CB2B7F382}" type="pres">
      <dgm:prSet presAssocID="{6980E3EC-109C-41AA-823F-534ED6CD5348}" presName="sibTrans" presStyleCnt="0"/>
      <dgm:spPr/>
    </dgm:pt>
    <dgm:pt modelId="{3CCFECFA-C844-4708-B931-608624F9F2E2}" type="pres">
      <dgm:prSet presAssocID="{D4756817-E4E4-4316-96DF-689099E17F80}" presName="node" presStyleLbl="node1" presStyleIdx="1" presStyleCnt="2">
        <dgm:presLayoutVars>
          <dgm:bulletEnabled val="1"/>
        </dgm:presLayoutVars>
      </dgm:prSet>
      <dgm:spPr/>
    </dgm:pt>
  </dgm:ptLst>
  <dgm:cxnLst>
    <dgm:cxn modelId="{CAA3903D-F1CD-4230-83D1-E231497060D7}" type="presOf" srcId="{F4766EF6-D1A5-4662-B21E-16FB38AC05C0}" destId="{A2BB5E3C-522A-43B5-AB5B-429C4DECDFF3}" srcOrd="0" destOrd="0" presId="urn:microsoft.com/office/officeart/2005/8/layout/default"/>
    <dgm:cxn modelId="{FA1F81DC-B407-4F70-B19A-C575523020EE}" type="presOf" srcId="{30847591-D15C-4A0E-B21A-A2CA8C0C9339}" destId="{FEDFEC0A-4299-4DCB-B689-05FB42E4C8F5}" srcOrd="0" destOrd="0" presId="urn:microsoft.com/office/officeart/2005/8/layout/default"/>
    <dgm:cxn modelId="{0DA692DD-C39F-4E17-8911-ED8629CE2930}" type="presOf" srcId="{D4756817-E4E4-4316-96DF-689099E17F80}" destId="{3CCFECFA-C844-4708-B931-608624F9F2E2}" srcOrd="0" destOrd="0" presId="urn:microsoft.com/office/officeart/2005/8/layout/defaul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8E81DBC9-3153-4C1E-8C7A-9A1F7B007694}" type="presParOf" srcId="{FEDFEC0A-4299-4DCB-B689-05FB42E4C8F5}" destId="{A2BB5E3C-522A-43B5-AB5B-429C4DECDFF3}" srcOrd="0" destOrd="0" presId="urn:microsoft.com/office/officeart/2005/8/layout/default"/>
    <dgm:cxn modelId="{9B561220-EC3E-4345-89E5-E224F2908CF6}" type="presParOf" srcId="{FEDFEC0A-4299-4DCB-B689-05FB42E4C8F5}" destId="{CCFBB861-E3E7-4730-807B-395CB2B7F382}" srcOrd="1" destOrd="0" presId="urn:microsoft.com/office/officeart/2005/8/layout/default"/>
    <dgm:cxn modelId="{1F7FF823-762A-43A4-B093-C2B9C730C456}" type="presParOf" srcId="{FEDFEC0A-4299-4DCB-B689-05FB42E4C8F5}" destId="{3CCFECFA-C844-4708-B931-608624F9F2E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67F4EF6B-93FF-4238-93FC-02BDCC4EDF29}" type="presParOf" srcId="{ADEB0259-185C-4921-B5E4-8EAE03828C04}" destId="{FCCDA20D-A442-47D7-8B47-21372A818504}" srcOrd="0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r>
            <a:rPr lang="it-IT"/>
            <a:t>Obiettivo: Aprire Fusion 360 e familiarizzare con l’interfaccia principale.</a:t>
          </a:r>
          <a:endParaRPr lang="en-US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endParaRPr lang="en-US"/>
        </a:p>
      </dgm:t>
    </dgm:pt>
    <dgm:pt modelId="{D4756817-E4E4-4316-96DF-689099E17F80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Istruzioni: Segui il processo di avvio di Fusion 360, effettua l'accesso con il tuo account e esplora le varie sezioni (barra degli strumenti, area di lavoro, viste). </a:t>
          </a:r>
          <a:endParaRPr lang="en-US" dirty="0">
            <a:solidFill>
              <a:schemeClr val="tx1"/>
            </a:solidFill>
          </a:endParaRPr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19AD1A4A-180E-4B7F-AC20-DC2D54E03FEC}" type="pres">
      <dgm:prSet presAssocID="{D4756817-E4E4-4316-96DF-689099E17F80}" presName="compNode" presStyleCnt="0"/>
      <dgm:spPr/>
    </dgm:pt>
    <dgm:pt modelId="{A67E42A0-439B-488A-93E6-7C76627512DE}" type="pres">
      <dgm:prSet presAssocID="{D4756817-E4E4-4316-96DF-689099E17F80}" presName="iconBgRect" presStyleLbl="bgShp" presStyleIdx="1" presStyleCnt="2"/>
      <dgm:spPr/>
    </dgm:pt>
    <dgm:pt modelId="{17BE21AE-05EA-4D6C-8CDE-5E4DA34E893B}" type="pres">
      <dgm:prSet presAssocID="{D4756817-E4E4-4316-96DF-689099E17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C81428-C5EC-4FB9-A140-1978BAF07DFF}" type="pres">
      <dgm:prSet presAssocID="{D4756817-E4E4-4316-96DF-689099E17F80}" presName="spaceRect" presStyleCnt="0"/>
      <dgm:spPr/>
    </dgm:pt>
    <dgm:pt modelId="{BF720638-2951-404E-B650-4DA1535CF29E}" type="pres">
      <dgm:prSet presAssocID="{D4756817-E4E4-4316-96DF-689099E17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133CF4BF-8884-4939-923D-BDC6682E2613}" type="presOf" srcId="{D4756817-E4E4-4316-96DF-689099E17F80}" destId="{BF720638-2951-404E-B650-4DA1535CF29E}" srcOrd="0" destOrd="0" presId="urn:microsoft.com/office/officeart/2018/2/layout/IconCircleLis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04C80C55-EA4F-4D41-9D1E-8F80EFB4817E}" type="presParOf" srcId="{FCCDA20D-A442-47D7-8B47-21372A818504}" destId="{19AD1A4A-180E-4B7F-AC20-DC2D54E03FEC}" srcOrd="2" destOrd="0" presId="urn:microsoft.com/office/officeart/2018/2/layout/IconCircleList"/>
    <dgm:cxn modelId="{AAA850D9-05E8-4EB5-9403-26E2223F0E50}" type="presParOf" srcId="{19AD1A4A-180E-4B7F-AC20-DC2D54E03FEC}" destId="{A67E42A0-439B-488A-93E6-7C76627512DE}" srcOrd="0" destOrd="0" presId="urn:microsoft.com/office/officeart/2018/2/layout/IconCircleList"/>
    <dgm:cxn modelId="{97175982-B299-4D0D-A619-2B20257CF001}" type="presParOf" srcId="{19AD1A4A-180E-4B7F-AC20-DC2D54E03FEC}" destId="{17BE21AE-05EA-4D6C-8CDE-5E4DA34E893B}" srcOrd="1" destOrd="0" presId="urn:microsoft.com/office/officeart/2018/2/layout/IconCircleList"/>
    <dgm:cxn modelId="{D536B315-6CB4-4E65-9D30-E0829B5D9AE8}" type="presParOf" srcId="{19AD1A4A-180E-4B7F-AC20-DC2D54E03FEC}" destId="{D9C81428-C5EC-4FB9-A140-1978BAF07DFF}" srcOrd="2" destOrd="0" presId="urn:microsoft.com/office/officeart/2018/2/layout/IconCircleList"/>
    <dgm:cxn modelId="{90BF7759-1F15-421E-AABD-19892394EB3F}" type="presParOf" srcId="{19AD1A4A-180E-4B7F-AC20-DC2D54E03FEC}" destId="{BF720638-2951-404E-B650-4DA1535CF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67F4EF6B-93FF-4238-93FC-02BDCC4EDF29}" type="presParOf" srcId="{ADEB0259-185C-4921-B5E4-8EAE03828C04}" destId="{FCCDA20D-A442-47D7-8B47-21372A818504}" srcOrd="0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r>
            <a:rPr lang="it-IT" dirty="0"/>
            <a:t>Obiettivo: Organizzare il progetto con più componenti.</a:t>
          </a:r>
          <a:endParaRPr lang="en-US" dirty="0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endParaRPr lang="en-US"/>
        </a:p>
      </dgm:t>
    </dgm:pt>
    <dgm:pt modelId="{D4756817-E4E4-4316-96DF-689099E17F80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Istruzioni: Crea un modello con almeno due componenti separati (es. una vite e un dado). Organizza correttamente la timeline e l’albero dei componenti. Invia uno screenshot.</a:t>
          </a:r>
          <a:endParaRPr lang="en-US" dirty="0">
            <a:solidFill>
              <a:schemeClr val="tx1"/>
            </a:solidFill>
          </a:endParaRPr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19AD1A4A-180E-4B7F-AC20-DC2D54E03FEC}" type="pres">
      <dgm:prSet presAssocID="{D4756817-E4E4-4316-96DF-689099E17F80}" presName="compNode" presStyleCnt="0"/>
      <dgm:spPr/>
    </dgm:pt>
    <dgm:pt modelId="{A67E42A0-439B-488A-93E6-7C76627512DE}" type="pres">
      <dgm:prSet presAssocID="{D4756817-E4E4-4316-96DF-689099E17F80}" presName="iconBgRect" presStyleLbl="bgShp" presStyleIdx="1" presStyleCnt="2"/>
      <dgm:spPr/>
    </dgm:pt>
    <dgm:pt modelId="{17BE21AE-05EA-4D6C-8CDE-5E4DA34E893B}" type="pres">
      <dgm:prSet presAssocID="{D4756817-E4E4-4316-96DF-689099E17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C81428-C5EC-4FB9-A140-1978BAF07DFF}" type="pres">
      <dgm:prSet presAssocID="{D4756817-E4E4-4316-96DF-689099E17F80}" presName="spaceRect" presStyleCnt="0"/>
      <dgm:spPr/>
    </dgm:pt>
    <dgm:pt modelId="{BF720638-2951-404E-B650-4DA1535CF29E}" type="pres">
      <dgm:prSet presAssocID="{D4756817-E4E4-4316-96DF-689099E17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133CF4BF-8884-4939-923D-BDC6682E2613}" type="presOf" srcId="{D4756817-E4E4-4316-96DF-689099E17F80}" destId="{BF720638-2951-404E-B650-4DA1535CF29E}" srcOrd="0" destOrd="0" presId="urn:microsoft.com/office/officeart/2018/2/layout/IconCircleLis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04C80C55-EA4F-4D41-9D1E-8F80EFB4817E}" type="presParOf" srcId="{FCCDA20D-A442-47D7-8B47-21372A818504}" destId="{19AD1A4A-180E-4B7F-AC20-DC2D54E03FEC}" srcOrd="2" destOrd="0" presId="urn:microsoft.com/office/officeart/2018/2/layout/IconCircleList"/>
    <dgm:cxn modelId="{AAA850D9-05E8-4EB5-9403-26E2223F0E50}" type="presParOf" srcId="{19AD1A4A-180E-4B7F-AC20-DC2D54E03FEC}" destId="{A67E42A0-439B-488A-93E6-7C76627512DE}" srcOrd="0" destOrd="0" presId="urn:microsoft.com/office/officeart/2018/2/layout/IconCircleList"/>
    <dgm:cxn modelId="{97175982-B299-4D0D-A619-2B20257CF001}" type="presParOf" srcId="{19AD1A4A-180E-4B7F-AC20-DC2D54E03FEC}" destId="{17BE21AE-05EA-4D6C-8CDE-5E4DA34E893B}" srcOrd="1" destOrd="0" presId="urn:microsoft.com/office/officeart/2018/2/layout/IconCircleList"/>
    <dgm:cxn modelId="{D536B315-6CB4-4E65-9D30-E0829B5D9AE8}" type="presParOf" srcId="{19AD1A4A-180E-4B7F-AC20-DC2D54E03FEC}" destId="{D9C81428-C5EC-4FB9-A140-1978BAF07DFF}" srcOrd="2" destOrd="0" presId="urn:microsoft.com/office/officeart/2018/2/layout/IconCircleList"/>
    <dgm:cxn modelId="{90BF7759-1F15-421E-AABD-19892394EB3F}" type="presParOf" srcId="{19AD1A4A-180E-4B7F-AC20-DC2D54E03FEC}" destId="{BF720638-2951-404E-B650-4DA1535CF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r>
            <a:rPr lang="it-IT" dirty="0"/>
            <a:t>Obiettivo: Importa un modello pronto per la stampa e modificalo</a:t>
          </a:r>
          <a:endParaRPr lang="en-US" dirty="0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endParaRPr lang="en-US"/>
        </a:p>
      </dgm:t>
    </dgm:pt>
    <dgm:pt modelId="{D4756817-E4E4-4316-96DF-689099E17F80}">
      <dgm:prSet/>
      <dgm:spPr/>
      <dgm:t>
        <a:bodyPr/>
        <a:lstStyle/>
        <a:p>
          <a:r>
            <a:rPr lang="it-IT" dirty="0">
              <a:solidFill>
                <a:schemeClr val="tx1"/>
              </a:solidFill>
            </a:rPr>
            <a:t>Istruzioni: Insert mesh e generate face group.</a:t>
          </a:r>
          <a:endParaRPr lang="en-US" dirty="0">
            <a:solidFill>
              <a:schemeClr val="tx1"/>
            </a:solidFill>
          </a:endParaRPr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19AD1A4A-180E-4B7F-AC20-DC2D54E03FEC}" type="pres">
      <dgm:prSet presAssocID="{D4756817-E4E4-4316-96DF-689099E17F80}" presName="compNode" presStyleCnt="0"/>
      <dgm:spPr/>
    </dgm:pt>
    <dgm:pt modelId="{A67E42A0-439B-488A-93E6-7C76627512DE}" type="pres">
      <dgm:prSet presAssocID="{D4756817-E4E4-4316-96DF-689099E17F80}" presName="iconBgRect" presStyleLbl="bgShp" presStyleIdx="1" presStyleCnt="2"/>
      <dgm:spPr/>
    </dgm:pt>
    <dgm:pt modelId="{17BE21AE-05EA-4D6C-8CDE-5E4DA34E893B}" type="pres">
      <dgm:prSet presAssocID="{D4756817-E4E4-4316-96DF-689099E17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C81428-C5EC-4FB9-A140-1978BAF07DFF}" type="pres">
      <dgm:prSet presAssocID="{D4756817-E4E4-4316-96DF-689099E17F80}" presName="spaceRect" presStyleCnt="0"/>
      <dgm:spPr/>
    </dgm:pt>
    <dgm:pt modelId="{BF720638-2951-404E-B650-4DA1535CF29E}" type="pres">
      <dgm:prSet presAssocID="{D4756817-E4E4-4316-96DF-689099E17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133CF4BF-8884-4939-923D-BDC6682E2613}" type="presOf" srcId="{D4756817-E4E4-4316-96DF-689099E17F80}" destId="{BF720638-2951-404E-B650-4DA1535CF29E}" srcOrd="0" destOrd="0" presId="urn:microsoft.com/office/officeart/2018/2/layout/IconCircleLis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04C80C55-EA4F-4D41-9D1E-8F80EFB4817E}" type="presParOf" srcId="{FCCDA20D-A442-47D7-8B47-21372A818504}" destId="{19AD1A4A-180E-4B7F-AC20-DC2D54E03FEC}" srcOrd="2" destOrd="0" presId="urn:microsoft.com/office/officeart/2018/2/layout/IconCircleList"/>
    <dgm:cxn modelId="{AAA850D9-05E8-4EB5-9403-26E2223F0E50}" type="presParOf" srcId="{19AD1A4A-180E-4B7F-AC20-DC2D54E03FEC}" destId="{A67E42A0-439B-488A-93E6-7C76627512DE}" srcOrd="0" destOrd="0" presId="urn:microsoft.com/office/officeart/2018/2/layout/IconCircleList"/>
    <dgm:cxn modelId="{97175982-B299-4D0D-A619-2B20257CF001}" type="presParOf" srcId="{19AD1A4A-180E-4B7F-AC20-DC2D54E03FEC}" destId="{17BE21AE-05EA-4D6C-8CDE-5E4DA34E893B}" srcOrd="1" destOrd="0" presId="urn:microsoft.com/office/officeart/2018/2/layout/IconCircleList"/>
    <dgm:cxn modelId="{D536B315-6CB4-4E65-9D30-E0829B5D9AE8}" type="presParOf" srcId="{19AD1A4A-180E-4B7F-AC20-DC2D54E03FEC}" destId="{D9C81428-C5EC-4FB9-A140-1978BAF07DFF}" srcOrd="2" destOrd="0" presId="urn:microsoft.com/office/officeart/2018/2/layout/IconCircleList"/>
    <dgm:cxn modelId="{90BF7759-1F15-421E-AABD-19892394EB3F}" type="presParOf" srcId="{19AD1A4A-180E-4B7F-AC20-DC2D54E03FEC}" destId="{BF720638-2951-404E-B650-4DA1535CF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r>
            <a:rPr lang="it-IT" dirty="0"/>
            <a:t>Obiettivo: Imparare a misurare un oggetto fisico.</a:t>
          </a:r>
          <a:endParaRPr lang="en-US" dirty="0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endParaRPr lang="en-US"/>
        </a:p>
      </dgm:t>
    </dgm:pt>
    <dgm:pt modelId="{D4756817-E4E4-4316-96DF-689099E17F80}">
      <dgm:prSet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Istruzioni: Prendi un oggetto semplice (es. un cubo o una scatola) e usa un righello o un calibro per misurare larghezza, altezza e profondità. Annota le dimensioni.</a:t>
          </a:r>
          <a:endParaRPr lang="en-US" dirty="0">
            <a:solidFill>
              <a:schemeClr val="bg1"/>
            </a:solidFill>
          </a:endParaRPr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19AD1A4A-180E-4B7F-AC20-DC2D54E03FEC}" type="pres">
      <dgm:prSet presAssocID="{D4756817-E4E4-4316-96DF-689099E17F80}" presName="compNode" presStyleCnt="0"/>
      <dgm:spPr/>
    </dgm:pt>
    <dgm:pt modelId="{A67E42A0-439B-488A-93E6-7C76627512DE}" type="pres">
      <dgm:prSet presAssocID="{D4756817-E4E4-4316-96DF-689099E17F80}" presName="iconBgRect" presStyleLbl="bgShp" presStyleIdx="1" presStyleCnt="2"/>
      <dgm:spPr/>
    </dgm:pt>
    <dgm:pt modelId="{17BE21AE-05EA-4D6C-8CDE-5E4DA34E893B}" type="pres">
      <dgm:prSet presAssocID="{D4756817-E4E4-4316-96DF-689099E17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C81428-C5EC-4FB9-A140-1978BAF07DFF}" type="pres">
      <dgm:prSet presAssocID="{D4756817-E4E4-4316-96DF-689099E17F80}" presName="spaceRect" presStyleCnt="0"/>
      <dgm:spPr/>
    </dgm:pt>
    <dgm:pt modelId="{BF720638-2951-404E-B650-4DA1535CF29E}" type="pres">
      <dgm:prSet presAssocID="{D4756817-E4E4-4316-96DF-689099E17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133CF4BF-8884-4939-923D-BDC6682E2613}" type="presOf" srcId="{D4756817-E4E4-4316-96DF-689099E17F80}" destId="{BF720638-2951-404E-B650-4DA1535CF29E}" srcOrd="0" destOrd="0" presId="urn:microsoft.com/office/officeart/2018/2/layout/IconCircleLis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04C80C55-EA4F-4D41-9D1E-8F80EFB4817E}" type="presParOf" srcId="{FCCDA20D-A442-47D7-8B47-21372A818504}" destId="{19AD1A4A-180E-4B7F-AC20-DC2D54E03FEC}" srcOrd="2" destOrd="0" presId="urn:microsoft.com/office/officeart/2018/2/layout/IconCircleList"/>
    <dgm:cxn modelId="{AAA850D9-05E8-4EB5-9403-26E2223F0E50}" type="presParOf" srcId="{19AD1A4A-180E-4B7F-AC20-DC2D54E03FEC}" destId="{A67E42A0-439B-488A-93E6-7C76627512DE}" srcOrd="0" destOrd="0" presId="urn:microsoft.com/office/officeart/2018/2/layout/IconCircleList"/>
    <dgm:cxn modelId="{97175982-B299-4D0D-A619-2B20257CF001}" type="presParOf" srcId="{19AD1A4A-180E-4B7F-AC20-DC2D54E03FEC}" destId="{17BE21AE-05EA-4D6C-8CDE-5E4DA34E893B}" srcOrd="1" destOrd="0" presId="urn:microsoft.com/office/officeart/2018/2/layout/IconCircleList"/>
    <dgm:cxn modelId="{D536B315-6CB4-4E65-9D30-E0829B5D9AE8}" type="presParOf" srcId="{19AD1A4A-180E-4B7F-AC20-DC2D54E03FEC}" destId="{D9C81428-C5EC-4FB9-A140-1978BAF07DFF}" srcOrd="2" destOrd="0" presId="urn:microsoft.com/office/officeart/2018/2/layout/IconCircleList"/>
    <dgm:cxn modelId="{90BF7759-1F15-421E-AABD-19892394EB3F}" type="presParOf" srcId="{19AD1A4A-180E-4B7F-AC20-DC2D54E03FEC}" destId="{BF720638-2951-404E-B650-4DA1535CF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r>
            <a:rPr lang="it-IT" dirty="0"/>
            <a:t>Obiettivo: Creare il tuo primo sketch 2D in Fusion 360.</a:t>
          </a:r>
          <a:endParaRPr lang="en-US" dirty="0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endParaRPr lang="en-US"/>
        </a:p>
      </dgm:t>
    </dgm:pt>
    <dgm:pt modelId="{D4756817-E4E4-4316-96DF-689099E17F80}">
      <dgm:prSet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Istruzioni: Disegna un rettangolo con le misure che hai preso nell'Assignment 2. </a:t>
          </a:r>
          <a:endParaRPr lang="en-US" dirty="0"/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19AD1A4A-180E-4B7F-AC20-DC2D54E03FEC}" type="pres">
      <dgm:prSet presAssocID="{D4756817-E4E4-4316-96DF-689099E17F80}" presName="compNode" presStyleCnt="0"/>
      <dgm:spPr/>
    </dgm:pt>
    <dgm:pt modelId="{A67E42A0-439B-488A-93E6-7C76627512DE}" type="pres">
      <dgm:prSet presAssocID="{D4756817-E4E4-4316-96DF-689099E17F80}" presName="iconBgRect" presStyleLbl="bgShp" presStyleIdx="1" presStyleCnt="2"/>
      <dgm:spPr/>
    </dgm:pt>
    <dgm:pt modelId="{17BE21AE-05EA-4D6C-8CDE-5E4DA34E893B}" type="pres">
      <dgm:prSet presAssocID="{D4756817-E4E4-4316-96DF-689099E17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C81428-C5EC-4FB9-A140-1978BAF07DFF}" type="pres">
      <dgm:prSet presAssocID="{D4756817-E4E4-4316-96DF-689099E17F80}" presName="spaceRect" presStyleCnt="0"/>
      <dgm:spPr/>
    </dgm:pt>
    <dgm:pt modelId="{BF720638-2951-404E-B650-4DA1535CF29E}" type="pres">
      <dgm:prSet presAssocID="{D4756817-E4E4-4316-96DF-689099E17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133CF4BF-8884-4939-923D-BDC6682E2613}" type="presOf" srcId="{D4756817-E4E4-4316-96DF-689099E17F80}" destId="{BF720638-2951-404E-B650-4DA1535CF29E}" srcOrd="0" destOrd="0" presId="urn:microsoft.com/office/officeart/2018/2/layout/IconCircleLis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04C80C55-EA4F-4D41-9D1E-8F80EFB4817E}" type="presParOf" srcId="{FCCDA20D-A442-47D7-8B47-21372A818504}" destId="{19AD1A4A-180E-4B7F-AC20-DC2D54E03FEC}" srcOrd="2" destOrd="0" presId="urn:microsoft.com/office/officeart/2018/2/layout/IconCircleList"/>
    <dgm:cxn modelId="{AAA850D9-05E8-4EB5-9403-26E2223F0E50}" type="presParOf" srcId="{19AD1A4A-180E-4B7F-AC20-DC2D54E03FEC}" destId="{A67E42A0-439B-488A-93E6-7C76627512DE}" srcOrd="0" destOrd="0" presId="urn:microsoft.com/office/officeart/2018/2/layout/IconCircleList"/>
    <dgm:cxn modelId="{97175982-B299-4D0D-A619-2B20257CF001}" type="presParOf" srcId="{19AD1A4A-180E-4B7F-AC20-DC2D54E03FEC}" destId="{17BE21AE-05EA-4D6C-8CDE-5E4DA34E893B}" srcOrd="1" destOrd="0" presId="urn:microsoft.com/office/officeart/2018/2/layout/IconCircleList"/>
    <dgm:cxn modelId="{D536B315-6CB4-4E65-9D30-E0829B5D9AE8}" type="presParOf" srcId="{19AD1A4A-180E-4B7F-AC20-DC2D54E03FEC}" destId="{D9C81428-C5EC-4FB9-A140-1978BAF07DFF}" srcOrd="2" destOrd="0" presId="urn:microsoft.com/office/officeart/2018/2/layout/IconCircleList"/>
    <dgm:cxn modelId="{90BF7759-1F15-421E-AABD-19892394EB3F}" type="presParOf" srcId="{19AD1A4A-180E-4B7F-AC20-DC2D54E03FEC}" destId="{BF720638-2951-404E-B650-4DA1535CF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Obiettivo: Familiarizzare con la gestione dell'account Fusion 360.</a:t>
          </a:r>
          <a:endParaRPr lang="en-US" dirty="0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756817-E4E4-4316-96DF-689099E17F8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chemeClr val="tx1"/>
              </a:solidFill>
            </a:rPr>
            <a:t>Istruzioni: Crea un account su Autodesk (se non lo hai già) o accedi con il tuo account. Verifica che sia collegato al cloud e invia uno screenshot della tua dashboard dei progetti.</a:t>
          </a:r>
          <a:endParaRPr lang="en-US" dirty="0">
            <a:solidFill>
              <a:schemeClr val="tx1"/>
            </a:solidFill>
          </a:endParaRPr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19AD1A4A-180E-4B7F-AC20-DC2D54E03FEC}" type="pres">
      <dgm:prSet presAssocID="{D4756817-E4E4-4316-96DF-689099E17F80}" presName="compNode" presStyleCnt="0"/>
      <dgm:spPr/>
    </dgm:pt>
    <dgm:pt modelId="{A67E42A0-439B-488A-93E6-7C76627512DE}" type="pres">
      <dgm:prSet presAssocID="{D4756817-E4E4-4316-96DF-689099E17F80}" presName="iconBgRect" presStyleLbl="bgShp" presStyleIdx="1" presStyleCnt="2"/>
      <dgm:spPr/>
    </dgm:pt>
    <dgm:pt modelId="{17BE21AE-05EA-4D6C-8CDE-5E4DA34E893B}" type="pres">
      <dgm:prSet presAssocID="{D4756817-E4E4-4316-96DF-689099E17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C81428-C5EC-4FB9-A140-1978BAF07DFF}" type="pres">
      <dgm:prSet presAssocID="{D4756817-E4E4-4316-96DF-689099E17F80}" presName="spaceRect" presStyleCnt="0"/>
      <dgm:spPr/>
    </dgm:pt>
    <dgm:pt modelId="{BF720638-2951-404E-B650-4DA1535CF29E}" type="pres">
      <dgm:prSet presAssocID="{D4756817-E4E4-4316-96DF-689099E17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133CF4BF-8884-4939-923D-BDC6682E2613}" type="presOf" srcId="{D4756817-E4E4-4316-96DF-689099E17F80}" destId="{BF720638-2951-404E-B650-4DA1535CF29E}" srcOrd="0" destOrd="0" presId="urn:microsoft.com/office/officeart/2018/2/layout/IconCircleLis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04C80C55-EA4F-4D41-9D1E-8F80EFB4817E}" type="presParOf" srcId="{FCCDA20D-A442-47D7-8B47-21372A818504}" destId="{19AD1A4A-180E-4B7F-AC20-DC2D54E03FEC}" srcOrd="2" destOrd="0" presId="urn:microsoft.com/office/officeart/2018/2/layout/IconCircleList"/>
    <dgm:cxn modelId="{AAA850D9-05E8-4EB5-9403-26E2223F0E50}" type="presParOf" srcId="{19AD1A4A-180E-4B7F-AC20-DC2D54E03FEC}" destId="{A67E42A0-439B-488A-93E6-7C76627512DE}" srcOrd="0" destOrd="0" presId="urn:microsoft.com/office/officeart/2018/2/layout/IconCircleList"/>
    <dgm:cxn modelId="{97175982-B299-4D0D-A619-2B20257CF001}" type="presParOf" srcId="{19AD1A4A-180E-4B7F-AC20-DC2D54E03FEC}" destId="{17BE21AE-05EA-4D6C-8CDE-5E4DA34E893B}" srcOrd="1" destOrd="0" presId="urn:microsoft.com/office/officeart/2018/2/layout/IconCircleList"/>
    <dgm:cxn modelId="{D536B315-6CB4-4E65-9D30-E0829B5D9AE8}" type="presParOf" srcId="{19AD1A4A-180E-4B7F-AC20-DC2D54E03FEC}" destId="{D9C81428-C5EC-4FB9-A140-1978BAF07DFF}" srcOrd="2" destOrd="0" presId="urn:microsoft.com/office/officeart/2018/2/layout/IconCircleList"/>
    <dgm:cxn modelId="{90BF7759-1F15-421E-AABD-19892394EB3F}" type="presParOf" srcId="{19AD1A4A-180E-4B7F-AC20-DC2D54E03FEC}" destId="{BF720638-2951-404E-B650-4DA1535CF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Istruzioni: Crea un semplice modello 3D (es. un cubo estruso). Esporta il file in formato .F3D e .STEP. Carica i file su un servizio di archiviazione cloud e invia i link di download.</a:t>
          </a:r>
          <a:endParaRPr lang="en-US" dirty="0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1CF67F-E661-4878-9829-05C850AD6F2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Istruzioni: Crea un semplice modello 3D (es. un cubo estruso). Esporta il file in formato .F3D e .STEP. Carica i file su un servizio di archiviazione cloud e invia i link di download.</a:t>
          </a:r>
          <a:endParaRPr lang="en-US" dirty="0"/>
        </a:p>
      </dgm:t>
    </dgm:pt>
    <dgm:pt modelId="{B41B628D-CF08-4FB6-B27C-EA3F2E58ABA6}" type="sibTrans" cxnId="{53D86300-4DB2-4911-A4D2-7AFB53B0E27A}">
      <dgm:prSet/>
      <dgm:spPr/>
      <dgm:t>
        <a:bodyPr/>
        <a:lstStyle/>
        <a:p>
          <a:endParaRPr lang="en-US"/>
        </a:p>
      </dgm:t>
    </dgm:pt>
    <dgm:pt modelId="{545EAD4A-5F6E-421B-9AFD-7A0B15C07E1C}" type="parTrans" cxnId="{53D86300-4DB2-4911-A4D2-7AFB53B0E27A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3F088266-564A-4824-AB2B-79AA4C7C1769}" type="pres">
      <dgm:prSet presAssocID="{691CF67F-E661-4878-9829-05C850AD6F2F}" presName="compNode" presStyleCnt="0"/>
      <dgm:spPr/>
    </dgm:pt>
    <dgm:pt modelId="{D78F1E68-92B3-4800-BC7C-7E7DABA498BD}" type="pres">
      <dgm:prSet presAssocID="{691CF67F-E661-4878-9829-05C850AD6F2F}" presName="iconBgRect" presStyleLbl="bgShp" presStyleIdx="1" presStyleCnt="2"/>
      <dgm:spPr/>
    </dgm:pt>
    <dgm:pt modelId="{4F3A97E9-CF0A-4F0D-9BD3-0AE50B5CE3C6}" type="pres">
      <dgm:prSet presAssocID="{691CF67F-E661-4878-9829-05C850AD6F2F}" presName="iconRect" presStyleLbl="node1" presStyleIdx="1" presStyleCnt="2"/>
      <dgm:spPr/>
    </dgm:pt>
    <dgm:pt modelId="{5FE0D098-B9FF-40E8-B174-F0059B080717}" type="pres">
      <dgm:prSet presAssocID="{691CF67F-E661-4878-9829-05C850AD6F2F}" presName="spaceRect" presStyleCnt="0"/>
      <dgm:spPr/>
    </dgm:pt>
    <dgm:pt modelId="{DE76931F-3A0C-41A5-9A87-28071596CB5C}" type="pres">
      <dgm:prSet presAssocID="{691CF67F-E661-4878-9829-05C850AD6F2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3D86300-4DB2-4911-A4D2-7AFB53B0E27A}" srcId="{30847591-D15C-4A0E-B21A-A2CA8C0C9339}" destId="{691CF67F-E661-4878-9829-05C850AD6F2F}" srcOrd="1" destOrd="0" parTransId="{545EAD4A-5F6E-421B-9AFD-7A0B15C07E1C}" sibTransId="{B41B628D-CF08-4FB6-B27C-EA3F2E58ABA6}"/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18914F7B-5F83-4B44-BCED-29C0D85CD75F}" type="presOf" srcId="{691CF67F-E661-4878-9829-05C850AD6F2F}" destId="{DE76931F-3A0C-41A5-9A87-28071596CB5C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BF57E000-E428-4F41-8983-B37B92D9AD78}" type="presParOf" srcId="{FCCDA20D-A442-47D7-8B47-21372A818504}" destId="{3F088266-564A-4824-AB2B-79AA4C7C1769}" srcOrd="2" destOrd="0" presId="urn:microsoft.com/office/officeart/2018/2/layout/IconCircleList"/>
    <dgm:cxn modelId="{3C33D895-C1E1-43B7-B386-320F484F992C}" type="presParOf" srcId="{3F088266-564A-4824-AB2B-79AA4C7C1769}" destId="{D78F1E68-92B3-4800-BC7C-7E7DABA498BD}" srcOrd="0" destOrd="0" presId="urn:microsoft.com/office/officeart/2018/2/layout/IconCircleList"/>
    <dgm:cxn modelId="{8A4D056C-073E-44DE-A062-FFFBC239CC17}" type="presParOf" srcId="{3F088266-564A-4824-AB2B-79AA4C7C1769}" destId="{4F3A97E9-CF0A-4F0D-9BD3-0AE50B5CE3C6}" srcOrd="1" destOrd="0" presId="urn:microsoft.com/office/officeart/2018/2/layout/IconCircleList"/>
    <dgm:cxn modelId="{D31C794E-142D-400B-8B7A-EF8838E76340}" type="presParOf" srcId="{3F088266-564A-4824-AB2B-79AA4C7C1769}" destId="{5FE0D098-B9FF-40E8-B174-F0059B080717}" srcOrd="2" destOrd="0" presId="urn:microsoft.com/office/officeart/2018/2/layout/IconCircleList"/>
    <dgm:cxn modelId="{F952B86F-9C78-4C76-9B00-56AB4873DDE2}" type="presParOf" srcId="{3F088266-564A-4824-AB2B-79AA4C7C1769}" destId="{DE76931F-3A0C-41A5-9A87-28071596CB5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Obiettivo: Preparare un modello per la stampa 3D.</a:t>
          </a:r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756817-E4E4-4316-96DF-689099E17F8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chemeClr val="tx1"/>
              </a:solidFill>
            </a:rPr>
            <a:t>Istruzioni: Dal cubo modellato, esporta il file in formato .STL. Invia il file esportato.</a:t>
          </a:r>
          <a:endParaRPr lang="en-US" dirty="0">
            <a:solidFill>
              <a:schemeClr val="tx1"/>
            </a:solidFill>
          </a:endParaRPr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endParaRPr lang="en-US"/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19AD1A4A-180E-4B7F-AC20-DC2D54E03FEC}" type="pres">
      <dgm:prSet presAssocID="{D4756817-E4E4-4316-96DF-689099E17F80}" presName="compNode" presStyleCnt="0"/>
      <dgm:spPr/>
    </dgm:pt>
    <dgm:pt modelId="{A67E42A0-439B-488A-93E6-7C76627512DE}" type="pres">
      <dgm:prSet presAssocID="{D4756817-E4E4-4316-96DF-689099E17F80}" presName="iconBgRect" presStyleLbl="bgShp" presStyleIdx="1" presStyleCnt="2"/>
      <dgm:spPr/>
    </dgm:pt>
    <dgm:pt modelId="{17BE21AE-05EA-4D6C-8CDE-5E4DA34E893B}" type="pres">
      <dgm:prSet presAssocID="{D4756817-E4E4-4316-96DF-689099E17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C81428-C5EC-4FB9-A140-1978BAF07DFF}" type="pres">
      <dgm:prSet presAssocID="{D4756817-E4E4-4316-96DF-689099E17F80}" presName="spaceRect" presStyleCnt="0"/>
      <dgm:spPr/>
    </dgm:pt>
    <dgm:pt modelId="{BF720638-2951-404E-B650-4DA1535CF29E}" type="pres">
      <dgm:prSet presAssocID="{D4756817-E4E4-4316-96DF-689099E17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133CF4BF-8884-4939-923D-BDC6682E2613}" type="presOf" srcId="{D4756817-E4E4-4316-96DF-689099E17F80}" destId="{BF720638-2951-404E-B650-4DA1535CF29E}" srcOrd="0" destOrd="0" presId="urn:microsoft.com/office/officeart/2018/2/layout/IconCircleLis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04C80C55-EA4F-4D41-9D1E-8F80EFB4817E}" type="presParOf" srcId="{FCCDA20D-A442-47D7-8B47-21372A818504}" destId="{19AD1A4A-180E-4B7F-AC20-DC2D54E03FEC}" srcOrd="2" destOrd="0" presId="urn:microsoft.com/office/officeart/2018/2/layout/IconCircleList"/>
    <dgm:cxn modelId="{AAA850D9-05E8-4EB5-9403-26E2223F0E50}" type="presParOf" srcId="{19AD1A4A-180E-4B7F-AC20-DC2D54E03FEC}" destId="{A67E42A0-439B-488A-93E6-7C76627512DE}" srcOrd="0" destOrd="0" presId="urn:microsoft.com/office/officeart/2018/2/layout/IconCircleList"/>
    <dgm:cxn modelId="{97175982-B299-4D0D-A619-2B20257CF001}" type="presParOf" srcId="{19AD1A4A-180E-4B7F-AC20-DC2D54E03FEC}" destId="{17BE21AE-05EA-4D6C-8CDE-5E4DA34E893B}" srcOrd="1" destOrd="0" presId="urn:microsoft.com/office/officeart/2018/2/layout/IconCircleList"/>
    <dgm:cxn modelId="{D536B315-6CB4-4E65-9D30-E0829B5D9AE8}" type="presParOf" srcId="{19AD1A4A-180E-4B7F-AC20-DC2D54E03FEC}" destId="{D9C81428-C5EC-4FB9-A140-1978BAF07DFF}" srcOrd="2" destOrd="0" presId="urn:microsoft.com/office/officeart/2018/2/layout/IconCircleList"/>
    <dgm:cxn modelId="{90BF7759-1F15-421E-AABD-19892394EB3F}" type="presParOf" srcId="{19AD1A4A-180E-4B7F-AC20-DC2D54E03FEC}" destId="{BF720638-2951-404E-B650-4DA1535CF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Obiettivo: Importare un file di disegno che non è nel tuo account.</a:t>
          </a:r>
          <a:endParaRPr lang="en-US" dirty="0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756817-E4E4-4316-96DF-689099E17F8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>
              <a:solidFill>
                <a:schemeClr val="tx1"/>
              </a:solidFill>
            </a:rPr>
            <a:t>Istruzioni: Apri file .f3d o .STEP su Fusion 360.</a:t>
          </a:r>
          <a:endParaRPr lang="en-US" dirty="0">
            <a:solidFill>
              <a:schemeClr val="tx1"/>
            </a:solidFill>
          </a:endParaRPr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19AD1A4A-180E-4B7F-AC20-DC2D54E03FEC}" type="pres">
      <dgm:prSet presAssocID="{D4756817-E4E4-4316-96DF-689099E17F80}" presName="compNode" presStyleCnt="0"/>
      <dgm:spPr/>
    </dgm:pt>
    <dgm:pt modelId="{A67E42A0-439B-488A-93E6-7C76627512DE}" type="pres">
      <dgm:prSet presAssocID="{D4756817-E4E4-4316-96DF-689099E17F80}" presName="iconBgRect" presStyleLbl="bgShp" presStyleIdx="1" presStyleCnt="2"/>
      <dgm:spPr/>
    </dgm:pt>
    <dgm:pt modelId="{17BE21AE-05EA-4D6C-8CDE-5E4DA34E893B}" type="pres">
      <dgm:prSet presAssocID="{D4756817-E4E4-4316-96DF-689099E17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C81428-C5EC-4FB9-A140-1978BAF07DFF}" type="pres">
      <dgm:prSet presAssocID="{D4756817-E4E4-4316-96DF-689099E17F80}" presName="spaceRect" presStyleCnt="0"/>
      <dgm:spPr/>
    </dgm:pt>
    <dgm:pt modelId="{BF720638-2951-404E-B650-4DA1535CF29E}" type="pres">
      <dgm:prSet presAssocID="{D4756817-E4E4-4316-96DF-689099E17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133CF4BF-8884-4939-923D-BDC6682E2613}" type="presOf" srcId="{D4756817-E4E4-4316-96DF-689099E17F80}" destId="{BF720638-2951-404E-B650-4DA1535CF29E}" srcOrd="0" destOrd="0" presId="urn:microsoft.com/office/officeart/2018/2/layout/IconCircleLis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04C80C55-EA4F-4D41-9D1E-8F80EFB4817E}" type="presParOf" srcId="{FCCDA20D-A442-47D7-8B47-21372A818504}" destId="{19AD1A4A-180E-4B7F-AC20-DC2D54E03FEC}" srcOrd="2" destOrd="0" presId="urn:microsoft.com/office/officeart/2018/2/layout/IconCircleList"/>
    <dgm:cxn modelId="{AAA850D9-05E8-4EB5-9403-26E2223F0E50}" type="presParOf" srcId="{19AD1A4A-180E-4B7F-AC20-DC2D54E03FEC}" destId="{A67E42A0-439B-488A-93E6-7C76627512DE}" srcOrd="0" destOrd="0" presId="urn:microsoft.com/office/officeart/2018/2/layout/IconCircleList"/>
    <dgm:cxn modelId="{97175982-B299-4D0D-A619-2B20257CF001}" type="presParOf" srcId="{19AD1A4A-180E-4B7F-AC20-DC2D54E03FEC}" destId="{17BE21AE-05EA-4D6C-8CDE-5E4DA34E893B}" srcOrd="1" destOrd="0" presId="urn:microsoft.com/office/officeart/2018/2/layout/IconCircleList"/>
    <dgm:cxn modelId="{D536B315-6CB4-4E65-9D30-E0829B5D9AE8}" type="presParOf" srcId="{19AD1A4A-180E-4B7F-AC20-DC2D54E03FEC}" destId="{D9C81428-C5EC-4FB9-A140-1978BAF07DFF}" srcOrd="2" destOrd="0" presId="urn:microsoft.com/office/officeart/2018/2/layout/IconCircleList"/>
    <dgm:cxn modelId="{90BF7759-1F15-421E-AABD-19892394EB3F}" type="presParOf" srcId="{19AD1A4A-180E-4B7F-AC20-DC2D54E03FEC}" destId="{BF720638-2951-404E-B650-4DA1535CF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847591-D15C-4A0E-B21A-A2CA8C0C93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4766EF6-D1A5-4662-B21E-16FB38AC05C0}">
      <dgm:prSet/>
      <dgm:spPr/>
      <dgm:t>
        <a:bodyPr/>
        <a:lstStyle/>
        <a:p>
          <a:r>
            <a:rPr lang="it-IT" dirty="0"/>
            <a:t>Obiettivo: Navigare e personalizzare l’interfaccia.</a:t>
          </a:r>
          <a:endParaRPr lang="en-US" dirty="0"/>
        </a:p>
        <a:p>
          <a:endParaRPr lang="en-US" dirty="0"/>
        </a:p>
      </dgm:t>
    </dgm:pt>
    <dgm:pt modelId="{2B1393AC-2020-400F-B444-FEC5A2E6F725}" type="parTrans" cxnId="{ABE2CBF2-DAD5-46FE-9334-E0FE8421FA20}">
      <dgm:prSet/>
      <dgm:spPr/>
      <dgm:t>
        <a:bodyPr/>
        <a:lstStyle/>
        <a:p>
          <a:endParaRPr lang="en-US"/>
        </a:p>
      </dgm:t>
    </dgm:pt>
    <dgm:pt modelId="{6980E3EC-109C-41AA-823F-534ED6CD5348}" type="sibTrans" cxnId="{ABE2CBF2-DAD5-46FE-9334-E0FE8421FA20}">
      <dgm:prSet/>
      <dgm:spPr/>
      <dgm:t>
        <a:bodyPr/>
        <a:lstStyle/>
        <a:p>
          <a:endParaRPr lang="en-US"/>
        </a:p>
      </dgm:t>
    </dgm:pt>
    <dgm:pt modelId="{D4756817-E4E4-4316-96DF-689099E17F80}">
      <dgm:prSet/>
      <dgm:spPr/>
      <dgm:t>
        <a:bodyPr/>
        <a:lstStyle/>
        <a:p>
          <a:r>
            <a:rPr lang="it-IT" dirty="0">
              <a:solidFill>
                <a:schemeClr val="bg1"/>
              </a:solidFill>
            </a:rPr>
            <a:t>Istruzioni: Esplora i menu e strumenti di Fusion 360. Prova a personalizzare la barra degli strumenti o le scorciatoie da tastiera e invia uno screenshot del layout personalizzato.</a:t>
          </a:r>
          <a:endParaRPr lang="en-US" dirty="0">
            <a:solidFill>
              <a:schemeClr val="bg1"/>
            </a:solidFill>
          </a:endParaRPr>
        </a:p>
      </dgm:t>
    </dgm:pt>
    <dgm:pt modelId="{B091F426-39F9-4E8F-BF83-4D8DBF80E79B}" type="parTrans" cxnId="{948F23EB-7226-486C-97E7-1E6EEAEFC7BC}">
      <dgm:prSet/>
      <dgm:spPr/>
      <dgm:t>
        <a:bodyPr/>
        <a:lstStyle/>
        <a:p>
          <a:endParaRPr lang="en-US"/>
        </a:p>
      </dgm:t>
    </dgm:pt>
    <dgm:pt modelId="{B776DF23-B597-45D3-9E17-34712CC375DB}" type="sibTrans" cxnId="{948F23EB-7226-486C-97E7-1E6EEAEFC7BC}">
      <dgm:prSet/>
      <dgm:spPr/>
      <dgm:t>
        <a:bodyPr/>
        <a:lstStyle/>
        <a:p>
          <a:endParaRPr lang="en-US"/>
        </a:p>
      </dgm:t>
    </dgm:pt>
    <dgm:pt modelId="{ADEB0259-185C-4921-B5E4-8EAE03828C04}" type="pres">
      <dgm:prSet presAssocID="{30847591-D15C-4A0E-B21A-A2CA8C0C9339}" presName="root" presStyleCnt="0">
        <dgm:presLayoutVars>
          <dgm:dir/>
          <dgm:resizeHandles val="exact"/>
        </dgm:presLayoutVars>
      </dgm:prSet>
      <dgm:spPr/>
    </dgm:pt>
    <dgm:pt modelId="{FCCDA20D-A442-47D7-8B47-21372A818504}" type="pres">
      <dgm:prSet presAssocID="{30847591-D15C-4A0E-B21A-A2CA8C0C9339}" presName="container" presStyleCnt="0">
        <dgm:presLayoutVars>
          <dgm:dir/>
          <dgm:resizeHandles val="exact"/>
        </dgm:presLayoutVars>
      </dgm:prSet>
      <dgm:spPr/>
    </dgm:pt>
    <dgm:pt modelId="{44BCCB86-1D65-4852-AB8F-6E28535A1BE1}" type="pres">
      <dgm:prSet presAssocID="{F4766EF6-D1A5-4662-B21E-16FB38AC05C0}" presName="compNode" presStyleCnt="0"/>
      <dgm:spPr/>
    </dgm:pt>
    <dgm:pt modelId="{1B2BC2C5-3468-4B75-9DE0-A4A1A56D7E70}" type="pres">
      <dgm:prSet presAssocID="{F4766EF6-D1A5-4662-B21E-16FB38AC05C0}" presName="iconBgRect" presStyleLbl="bgShp" presStyleIdx="0" presStyleCnt="2"/>
      <dgm:spPr/>
    </dgm:pt>
    <dgm:pt modelId="{D9C7908A-6D64-4122-B856-A6E986B54532}" type="pres">
      <dgm:prSet presAssocID="{F4766EF6-D1A5-4662-B21E-16FB38AC05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AFE9480-FB0C-4F42-90B2-D31348F84C45}" type="pres">
      <dgm:prSet presAssocID="{F4766EF6-D1A5-4662-B21E-16FB38AC05C0}" presName="spaceRect" presStyleCnt="0"/>
      <dgm:spPr/>
    </dgm:pt>
    <dgm:pt modelId="{2346D0B5-770E-416F-8FDB-29B80965B3F5}" type="pres">
      <dgm:prSet presAssocID="{F4766EF6-D1A5-4662-B21E-16FB38AC05C0}" presName="textRect" presStyleLbl="revTx" presStyleIdx="0" presStyleCnt="2">
        <dgm:presLayoutVars>
          <dgm:chMax val="1"/>
          <dgm:chPref val="1"/>
        </dgm:presLayoutVars>
      </dgm:prSet>
      <dgm:spPr/>
    </dgm:pt>
    <dgm:pt modelId="{CDE6545E-285A-49D5-90CE-9A9CD34985BB}" type="pres">
      <dgm:prSet presAssocID="{6980E3EC-109C-41AA-823F-534ED6CD5348}" presName="sibTrans" presStyleLbl="sibTrans2D1" presStyleIdx="0" presStyleCnt="0"/>
      <dgm:spPr/>
    </dgm:pt>
    <dgm:pt modelId="{19AD1A4A-180E-4B7F-AC20-DC2D54E03FEC}" type="pres">
      <dgm:prSet presAssocID="{D4756817-E4E4-4316-96DF-689099E17F80}" presName="compNode" presStyleCnt="0"/>
      <dgm:spPr/>
    </dgm:pt>
    <dgm:pt modelId="{A67E42A0-439B-488A-93E6-7C76627512DE}" type="pres">
      <dgm:prSet presAssocID="{D4756817-E4E4-4316-96DF-689099E17F80}" presName="iconBgRect" presStyleLbl="bgShp" presStyleIdx="1" presStyleCnt="2"/>
      <dgm:spPr/>
    </dgm:pt>
    <dgm:pt modelId="{17BE21AE-05EA-4D6C-8CDE-5E4DA34E893B}" type="pres">
      <dgm:prSet presAssocID="{D4756817-E4E4-4316-96DF-689099E17F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9C81428-C5EC-4FB9-A140-1978BAF07DFF}" type="pres">
      <dgm:prSet presAssocID="{D4756817-E4E4-4316-96DF-689099E17F80}" presName="spaceRect" presStyleCnt="0"/>
      <dgm:spPr/>
    </dgm:pt>
    <dgm:pt modelId="{BF720638-2951-404E-B650-4DA1535CF29E}" type="pres">
      <dgm:prSet presAssocID="{D4756817-E4E4-4316-96DF-689099E17F8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4D7DB11-EA16-4B6F-A423-C37C98BD8C32}" type="presOf" srcId="{30847591-D15C-4A0E-B21A-A2CA8C0C9339}" destId="{ADEB0259-185C-4921-B5E4-8EAE03828C04}" srcOrd="0" destOrd="0" presId="urn:microsoft.com/office/officeart/2018/2/layout/IconCircleList"/>
    <dgm:cxn modelId="{31240059-88B9-4E89-8199-0C615D235B66}" type="presOf" srcId="{6980E3EC-109C-41AA-823F-534ED6CD5348}" destId="{CDE6545E-285A-49D5-90CE-9A9CD34985BB}" srcOrd="0" destOrd="0" presId="urn:microsoft.com/office/officeart/2018/2/layout/IconCircleList"/>
    <dgm:cxn modelId="{C28A53AE-4EE5-4623-AEC5-614382B52FB0}" type="presOf" srcId="{F4766EF6-D1A5-4662-B21E-16FB38AC05C0}" destId="{2346D0B5-770E-416F-8FDB-29B80965B3F5}" srcOrd="0" destOrd="0" presId="urn:microsoft.com/office/officeart/2018/2/layout/IconCircleList"/>
    <dgm:cxn modelId="{133CF4BF-8884-4939-923D-BDC6682E2613}" type="presOf" srcId="{D4756817-E4E4-4316-96DF-689099E17F80}" destId="{BF720638-2951-404E-B650-4DA1535CF29E}" srcOrd="0" destOrd="0" presId="urn:microsoft.com/office/officeart/2018/2/layout/IconCircleList"/>
    <dgm:cxn modelId="{948F23EB-7226-486C-97E7-1E6EEAEFC7BC}" srcId="{30847591-D15C-4A0E-B21A-A2CA8C0C9339}" destId="{D4756817-E4E4-4316-96DF-689099E17F80}" srcOrd="1" destOrd="0" parTransId="{B091F426-39F9-4E8F-BF83-4D8DBF80E79B}" sibTransId="{B776DF23-B597-45D3-9E17-34712CC375DB}"/>
    <dgm:cxn modelId="{ABE2CBF2-DAD5-46FE-9334-E0FE8421FA20}" srcId="{30847591-D15C-4A0E-B21A-A2CA8C0C9339}" destId="{F4766EF6-D1A5-4662-B21E-16FB38AC05C0}" srcOrd="0" destOrd="0" parTransId="{2B1393AC-2020-400F-B444-FEC5A2E6F725}" sibTransId="{6980E3EC-109C-41AA-823F-534ED6CD5348}"/>
    <dgm:cxn modelId="{67F4EF6B-93FF-4238-93FC-02BDCC4EDF29}" type="presParOf" srcId="{ADEB0259-185C-4921-B5E4-8EAE03828C04}" destId="{FCCDA20D-A442-47D7-8B47-21372A818504}" srcOrd="0" destOrd="0" presId="urn:microsoft.com/office/officeart/2018/2/layout/IconCircleList"/>
    <dgm:cxn modelId="{E83F2928-C7B6-4C0A-9008-D09D8F051738}" type="presParOf" srcId="{FCCDA20D-A442-47D7-8B47-21372A818504}" destId="{44BCCB86-1D65-4852-AB8F-6E28535A1BE1}" srcOrd="0" destOrd="0" presId="urn:microsoft.com/office/officeart/2018/2/layout/IconCircleList"/>
    <dgm:cxn modelId="{5B10EBD2-DCF7-4E19-BFC7-DE0520AA7781}" type="presParOf" srcId="{44BCCB86-1D65-4852-AB8F-6E28535A1BE1}" destId="{1B2BC2C5-3468-4B75-9DE0-A4A1A56D7E70}" srcOrd="0" destOrd="0" presId="urn:microsoft.com/office/officeart/2018/2/layout/IconCircleList"/>
    <dgm:cxn modelId="{2057F1F3-5301-4DD4-ABEE-B69371FEC6F9}" type="presParOf" srcId="{44BCCB86-1D65-4852-AB8F-6E28535A1BE1}" destId="{D9C7908A-6D64-4122-B856-A6E986B54532}" srcOrd="1" destOrd="0" presId="urn:microsoft.com/office/officeart/2018/2/layout/IconCircleList"/>
    <dgm:cxn modelId="{DDF0237E-A8C3-4CB3-8A36-57DE4920344C}" type="presParOf" srcId="{44BCCB86-1D65-4852-AB8F-6E28535A1BE1}" destId="{FAFE9480-FB0C-4F42-90B2-D31348F84C45}" srcOrd="2" destOrd="0" presId="urn:microsoft.com/office/officeart/2018/2/layout/IconCircleList"/>
    <dgm:cxn modelId="{969FA243-CF31-48AC-A84B-037EF6A9A07F}" type="presParOf" srcId="{44BCCB86-1D65-4852-AB8F-6E28535A1BE1}" destId="{2346D0B5-770E-416F-8FDB-29B80965B3F5}" srcOrd="3" destOrd="0" presId="urn:microsoft.com/office/officeart/2018/2/layout/IconCircleList"/>
    <dgm:cxn modelId="{3231C7F7-3D4B-4486-B57A-AD759D4C86BC}" type="presParOf" srcId="{FCCDA20D-A442-47D7-8B47-21372A818504}" destId="{CDE6545E-285A-49D5-90CE-9A9CD34985BB}" srcOrd="1" destOrd="0" presId="urn:microsoft.com/office/officeart/2018/2/layout/IconCircleList"/>
    <dgm:cxn modelId="{04C80C55-EA4F-4D41-9D1E-8F80EFB4817E}" type="presParOf" srcId="{FCCDA20D-A442-47D7-8B47-21372A818504}" destId="{19AD1A4A-180E-4B7F-AC20-DC2D54E03FEC}" srcOrd="2" destOrd="0" presId="urn:microsoft.com/office/officeart/2018/2/layout/IconCircleList"/>
    <dgm:cxn modelId="{AAA850D9-05E8-4EB5-9403-26E2223F0E50}" type="presParOf" srcId="{19AD1A4A-180E-4B7F-AC20-DC2D54E03FEC}" destId="{A67E42A0-439B-488A-93E6-7C76627512DE}" srcOrd="0" destOrd="0" presId="urn:microsoft.com/office/officeart/2018/2/layout/IconCircleList"/>
    <dgm:cxn modelId="{97175982-B299-4D0D-A619-2B20257CF001}" type="presParOf" srcId="{19AD1A4A-180E-4B7F-AC20-DC2D54E03FEC}" destId="{17BE21AE-05EA-4D6C-8CDE-5E4DA34E893B}" srcOrd="1" destOrd="0" presId="urn:microsoft.com/office/officeart/2018/2/layout/IconCircleList"/>
    <dgm:cxn modelId="{D536B315-6CB4-4E65-9D30-E0829B5D9AE8}" type="presParOf" srcId="{19AD1A4A-180E-4B7F-AC20-DC2D54E03FEC}" destId="{D9C81428-C5EC-4FB9-A140-1978BAF07DFF}" srcOrd="2" destOrd="0" presId="urn:microsoft.com/office/officeart/2018/2/layout/IconCircleList"/>
    <dgm:cxn modelId="{90BF7759-1F15-421E-AABD-19892394EB3F}" type="presParOf" srcId="{19AD1A4A-180E-4B7F-AC20-DC2D54E03FEC}" destId="{BF720638-2951-404E-B650-4DA1535CF2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22E16-651F-4CD7-A82B-14126FC1DEAC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BCF14-4636-4798-B7FF-9175D934E546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Cinque livelli di approfondimento</a:t>
          </a:r>
        </a:p>
      </dsp:txBody>
      <dsp:txXfrm>
        <a:off x="608661" y="692298"/>
        <a:ext cx="4508047" cy="2799040"/>
      </dsp:txXfrm>
    </dsp:sp>
    <dsp:sp modelId="{74E36606-E5E0-4831-BF06-1EA373FE9153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B228D-7A75-4037-95D4-08C90D4A279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Compitini per ogni livello</a:t>
          </a:r>
        </a:p>
      </dsp:txBody>
      <dsp:txXfrm>
        <a:off x="6331365" y="692298"/>
        <a:ext cx="4508047" cy="27990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Obiettivo: Usare lo strumento di misurazione in Fusion 360.</a:t>
          </a:r>
          <a:endParaRPr lang="en-US" sz="1400" kern="1200" dirty="0"/>
        </a:p>
      </dsp:txBody>
      <dsp:txXfrm>
        <a:off x="1834517" y="1507711"/>
        <a:ext cx="3148942" cy="1335915"/>
      </dsp:txXfrm>
    </dsp:sp>
    <dsp:sp modelId="{A67E42A0-439B-488A-93E6-7C76627512D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21AE-05EA-4D6C-8CDE-5E4DA34E893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0638-2951-404E-B650-4DA1535CF29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bg1"/>
              </a:solidFill>
            </a:rPr>
            <a:t>Istruzioni: Apri un modello esistente (es. il cubo) e usa lo strumento di misura per verificare le dimensioni. Invia uno screenshot che mostri le misure visualizzate.</a:t>
          </a:r>
          <a:endParaRPr lang="en-US" sz="1400" kern="1200" dirty="0">
            <a:solidFill>
              <a:schemeClr val="bg1"/>
            </a:solidFill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solidFill>
              <a:schemeClr val="bg1"/>
            </a:solidFill>
          </a:endParaRPr>
        </a:p>
      </dsp:txBody>
      <dsp:txXfrm>
        <a:off x="7154322" y="1507711"/>
        <a:ext cx="3148942" cy="133591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Obiettivo: Realizzare uno sketch avanzato con vincoli e quote.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834517" y="1507711"/>
        <a:ext cx="3148942" cy="1335915"/>
      </dsp:txXfrm>
    </dsp:sp>
    <dsp:sp modelId="{A67E42A0-439B-488A-93E6-7C76627512D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21AE-05EA-4D6C-8CDE-5E4DA34E893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0638-2951-404E-B650-4DA1535CF29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>
              <a:solidFill>
                <a:schemeClr val="tx1"/>
              </a:solidFill>
            </a:rPr>
            <a:t>Istruzioni: Disegna un oggetto più complesso, come una piastra con fori (rettangolo con cerchi all'interno). 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7154322" y="1507711"/>
        <a:ext cx="3148942" cy="13359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Obiettivo: Creare una stampa di prova per verificare l’adattamento delle parti.</a:t>
          </a:r>
          <a:endParaRPr lang="en-US" sz="1900" kern="1200" dirty="0"/>
        </a:p>
      </dsp:txBody>
      <dsp:txXfrm>
        <a:off x="1834517" y="1507711"/>
        <a:ext cx="3148942" cy="1335915"/>
      </dsp:txXfrm>
    </dsp:sp>
    <dsp:sp modelId="{A67E42A0-439B-488A-93E6-7C76627512D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21AE-05EA-4D6C-8CDE-5E4DA34E893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0638-2951-404E-B650-4DA1535CF29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>
              <a:solidFill>
                <a:schemeClr val="bg1"/>
              </a:solidFill>
            </a:rPr>
            <a:t>Istruzioni: : Modella e stampa una piccola piastra con fori (o un oggetto semplice da unire con altri). Verifica se le dimensioni sono corrette.</a:t>
          </a:r>
          <a:endParaRPr lang="en-US" sz="1900" kern="1200" dirty="0"/>
        </a:p>
      </dsp:txBody>
      <dsp:txXfrm>
        <a:off x="7154322" y="1507711"/>
        <a:ext cx="3148942" cy="13359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Obiettivo: Applicare una filettatura a un foro o a una vite.</a:t>
          </a: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1834517" y="1507711"/>
        <a:ext cx="3148942" cy="1335915"/>
      </dsp:txXfrm>
    </dsp:sp>
    <dsp:sp modelId="{A67E42A0-439B-488A-93E6-7C76627512D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21AE-05EA-4D6C-8CDE-5E4DA34E893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0638-2951-404E-B650-4DA1535CF29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solidFill>
                <a:schemeClr val="bg1"/>
              </a:solidFill>
            </a:rPr>
            <a:t>Istruzioni: Modella un cilindro e usa lo strumento di filettatura per applicare un filettatura. </a:t>
          </a:r>
          <a:endParaRPr lang="en-US" sz="2100" kern="1200" dirty="0"/>
        </a:p>
      </dsp:txBody>
      <dsp:txXfrm>
        <a:off x="7154322" y="1507711"/>
        <a:ext cx="3148942" cy="13359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Obiettivo: Creare un modello 3D semplice da uno sketch</a:t>
          </a:r>
          <a:endParaRPr lang="en-US" sz="1700" kern="1200" dirty="0"/>
        </a:p>
      </dsp:txBody>
      <dsp:txXfrm>
        <a:off x="1834517" y="1507711"/>
        <a:ext cx="3148942" cy="1335915"/>
      </dsp:txXfrm>
    </dsp:sp>
    <dsp:sp modelId="{A67E42A0-439B-488A-93E6-7C76627512D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21AE-05EA-4D6C-8CDE-5E4DA34E893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0638-2951-404E-B650-4DA1535CF29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>
              <a:solidFill>
                <a:schemeClr val="tx1"/>
              </a:solidFill>
            </a:rPr>
            <a:t>Istruzioni: Disegna e poi estrudi un semplice oggetto 2D, come un cilindro o un cubo con foro al centro.</a:t>
          </a:r>
          <a:endParaRPr lang="en-US" sz="1700" kern="1200" dirty="0">
            <a:solidFill>
              <a:schemeClr val="tx1"/>
            </a:solidFill>
          </a:endParaRP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>
            <a:solidFill>
              <a:schemeClr val="bg1"/>
            </a:solidFill>
          </a:endParaRPr>
        </a:p>
      </dsp:txBody>
      <dsp:txXfrm>
        <a:off x="7154322" y="1507711"/>
        <a:ext cx="3148942" cy="133591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Obiettivo: Usare un’immagine come riferimento per disegnare. </a:t>
          </a:r>
          <a:r>
            <a:rPr lang="en-US" sz="1900" kern="1200" dirty="0"/>
            <a:t>(</a:t>
          </a:r>
          <a:r>
            <a:rPr lang="en-US" sz="1900" kern="1200" dirty="0" err="1"/>
            <a:t>esempio</a:t>
          </a:r>
          <a:r>
            <a:rPr lang="en-US" sz="1900" kern="1200" dirty="0"/>
            <a:t> </a:t>
          </a:r>
          <a:r>
            <a:rPr lang="en-US" sz="1900" kern="1200" dirty="0" err="1"/>
            <a:t>bottiglia</a:t>
          </a:r>
          <a:r>
            <a:rPr lang="en-US" sz="1900" kern="1200" dirty="0"/>
            <a:t>)</a:t>
          </a:r>
        </a:p>
      </dsp:txBody>
      <dsp:txXfrm>
        <a:off x="1834517" y="1507711"/>
        <a:ext cx="3148942" cy="1335915"/>
      </dsp:txXfrm>
    </dsp:sp>
    <dsp:sp modelId="{A67E42A0-439B-488A-93E6-7C76627512D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21AE-05EA-4D6C-8CDE-5E4DA34E893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0638-2951-404E-B650-4DA1535CF29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>
              <a:solidFill>
                <a:schemeClr val="tx1"/>
              </a:solidFill>
            </a:rPr>
            <a:t>Istruzioni: Importa un'immagine (es. un disegno tecnico o un’immagine di un prodotto) e usa lo sketch per tracciare sopra.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7154322" y="1507711"/>
        <a:ext cx="3148942" cy="133591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Obiettivo: Applicare vincoli per gestire le relazioni tra le geometrie.</a:t>
          </a:r>
          <a:endParaRPr lang="en-US" sz="1600" kern="1200" dirty="0"/>
        </a:p>
      </dsp:txBody>
      <dsp:txXfrm>
        <a:off x="1834517" y="1507711"/>
        <a:ext cx="3148942" cy="1335915"/>
      </dsp:txXfrm>
    </dsp:sp>
    <dsp:sp modelId="{A67E42A0-439B-488A-93E6-7C76627512D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21AE-05EA-4D6C-8CDE-5E4DA34E893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0638-2951-404E-B650-4DA1535CF29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Istruzioni: Disegna un oggetto 2D con linee e curve, applica vincoli di perpendicolarità, parallelismo e uguaglianza. Invia uno screenshot dello sketch con i vincoli applicati.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7154322" y="1507711"/>
        <a:ext cx="3148942" cy="133591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961710" y="1045970"/>
          <a:ext cx="1391923" cy="13919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1254014" y="1338274"/>
          <a:ext cx="807315" cy="807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2651903" y="1045970"/>
          <a:ext cx="3280961" cy="1391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Obiettivo: Creare il tuo primo oggetto complesso in Fusion 360.</a:t>
          </a:r>
          <a:endParaRPr lang="en-US" sz="2400" kern="1200" dirty="0"/>
        </a:p>
      </dsp:txBody>
      <dsp:txXfrm>
        <a:off x="2651903" y="1045970"/>
        <a:ext cx="3280961" cy="139192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B5E3C-522A-43B5-AB5B-429C4DECDFF3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/>
            <a:t>Obiettivo: Cambiare visualizzazione e lavorare con il Midplane.</a:t>
          </a:r>
          <a:endParaRPr lang="en-US" sz="3400" kern="1200" dirty="0"/>
        </a:p>
      </dsp:txBody>
      <dsp:txXfrm>
        <a:off x="1283" y="673807"/>
        <a:ext cx="5006206" cy="3003723"/>
      </dsp:txXfrm>
    </dsp:sp>
    <dsp:sp modelId="{3CCFECFA-C844-4708-B931-608624F9F2E2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400" kern="1200" dirty="0">
              <a:solidFill>
                <a:schemeClr val="tx1"/>
              </a:solidFill>
            </a:rPr>
            <a:t>Istruzioni: Crea un oggetto 3D (come una scatola) e usa il "Midplane" per disegnare simmetricamente. 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5508110" y="673807"/>
        <a:ext cx="5006206" cy="300372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Obiettivo: Aprire Fusion 360 e familiarizzare con l’interfaccia principale.</a:t>
          </a:r>
          <a:endParaRPr lang="en-US" sz="1600" kern="1200"/>
        </a:p>
      </dsp:txBody>
      <dsp:txXfrm>
        <a:off x="1834517" y="1507711"/>
        <a:ext cx="3148942" cy="1335915"/>
      </dsp:txXfrm>
    </dsp:sp>
    <dsp:sp modelId="{A67E42A0-439B-488A-93E6-7C76627512D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21AE-05EA-4D6C-8CDE-5E4DA34E893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0638-2951-404E-B650-4DA1535CF29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solidFill>
                <a:schemeClr val="tx1"/>
              </a:solidFill>
            </a:rPr>
            <a:t>Istruzioni: Segui il processo di avvio di Fusion 360, effettua l'accesso con il tuo account e esplora le varie sezioni (barra degli strumenti, area di lavoro, viste). 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7154322" y="1507711"/>
        <a:ext cx="3148942" cy="133591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Obiettivo: Organizzare il progetto con più componenti.</a:t>
          </a:r>
          <a:endParaRPr lang="en-US" sz="1500" kern="1200" dirty="0"/>
        </a:p>
      </dsp:txBody>
      <dsp:txXfrm>
        <a:off x="1834517" y="1507711"/>
        <a:ext cx="3148942" cy="1335915"/>
      </dsp:txXfrm>
    </dsp:sp>
    <dsp:sp modelId="{A67E42A0-439B-488A-93E6-7C76627512D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21AE-05EA-4D6C-8CDE-5E4DA34E893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0638-2951-404E-B650-4DA1535CF29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tx1"/>
              </a:solidFill>
            </a:rPr>
            <a:t>Istruzioni: Crea un modello con almeno due componenti separati (es. una vite e un dado). Organizza correttamente la timeline e l’albero dei componenti. Invia uno screenshot.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7154322" y="1507711"/>
        <a:ext cx="3148942" cy="133591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Obiettivo: Importa un modello pronto per la stampa e modificalo</a:t>
          </a:r>
          <a:endParaRPr lang="en-US" sz="2400" kern="1200" dirty="0"/>
        </a:p>
      </dsp:txBody>
      <dsp:txXfrm>
        <a:off x="1834517" y="1507711"/>
        <a:ext cx="3148942" cy="1335915"/>
      </dsp:txXfrm>
    </dsp:sp>
    <dsp:sp modelId="{A67E42A0-439B-488A-93E6-7C76627512D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21AE-05EA-4D6C-8CDE-5E4DA34E893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0638-2951-404E-B650-4DA1535CF29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tx1"/>
              </a:solidFill>
            </a:rPr>
            <a:t>Istruzioni: Insert mesh e generate face group.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7154322" y="1507711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Obiettivo: Imparare a misurare un oggetto fisico.</a:t>
          </a:r>
          <a:endParaRPr lang="en-US" sz="1500" kern="1200" dirty="0"/>
        </a:p>
      </dsp:txBody>
      <dsp:txXfrm>
        <a:off x="1834517" y="1507711"/>
        <a:ext cx="3148942" cy="1335915"/>
      </dsp:txXfrm>
    </dsp:sp>
    <dsp:sp modelId="{A67E42A0-439B-488A-93E6-7C76627512D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21AE-05EA-4D6C-8CDE-5E4DA34E893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0638-2951-404E-B650-4DA1535CF29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Istruzioni: Prendi un oggetto semplice (es. un cubo o una scatola) e usa un righello o un calibro per misurare larghezza, altezza e profondità. Annota le dimensioni.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7154322" y="1507711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Obiettivo: Creare il tuo primo sketch 2D in Fusion 360.</a:t>
          </a:r>
          <a:endParaRPr lang="en-US" sz="2300" kern="1200" dirty="0"/>
        </a:p>
      </dsp:txBody>
      <dsp:txXfrm>
        <a:off x="1834517" y="1507711"/>
        <a:ext cx="3148942" cy="1335915"/>
      </dsp:txXfrm>
    </dsp:sp>
    <dsp:sp modelId="{A67E42A0-439B-488A-93E6-7C76627512D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21AE-05EA-4D6C-8CDE-5E4DA34E893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0638-2951-404E-B650-4DA1535CF29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>
              <a:solidFill>
                <a:schemeClr val="bg1"/>
              </a:solidFill>
            </a:rPr>
            <a:t>Istruzioni: Disegna un rettangolo con le misure che hai preso nell'Assignment 2. </a:t>
          </a:r>
          <a:endParaRPr lang="en-US" sz="2300" kern="1200" dirty="0"/>
        </a:p>
      </dsp:txBody>
      <dsp:txXfrm>
        <a:off x="7154322" y="1507711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Obiettivo: Familiarizzare con la gestione dell'account Fusion 360.</a:t>
          </a:r>
          <a:endParaRPr lang="en-US" sz="1400" kern="1200" dirty="0"/>
        </a:p>
      </dsp:txBody>
      <dsp:txXfrm>
        <a:off x="1834517" y="1507711"/>
        <a:ext cx="3148942" cy="1335915"/>
      </dsp:txXfrm>
    </dsp:sp>
    <dsp:sp modelId="{A67E42A0-439B-488A-93E6-7C76627512D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21AE-05EA-4D6C-8CDE-5E4DA34E893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0638-2951-404E-B650-4DA1535CF29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>
              <a:solidFill>
                <a:schemeClr val="tx1"/>
              </a:solidFill>
            </a:rPr>
            <a:t>Istruzioni: Crea un account su Autodesk (se non lo hai già) o accedi con il tuo account. Verifica che sia collegato al cloud e invia uno screenshot della tua dashboard dei progetti.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7154322" y="1507711"/>
        <a:ext cx="3148942" cy="13359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Istruzioni: Crea un semplice modello 3D (es. un cubo estruso). Esporta il file in formato .F3D e .STEP. Carica i file su un servizio di archiviazione cloud e invia i link di download.</a:t>
          </a:r>
          <a:endParaRPr lang="en-US" sz="1500" kern="1200" dirty="0"/>
        </a:p>
      </dsp:txBody>
      <dsp:txXfrm>
        <a:off x="1834517" y="1507711"/>
        <a:ext cx="3148942" cy="1335915"/>
      </dsp:txXfrm>
    </dsp:sp>
    <dsp:sp modelId="{D78F1E68-92B3-4800-BC7C-7E7DABA498BD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A97E9-CF0A-4F0D-9BD3-0AE50B5CE3C6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6931F-3A0C-41A5-9A87-28071596CB5C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Istruzioni: Crea un semplice modello 3D (es. un cubo estruso). Esporta il file in formato .F3D e .STEP. Carica i file su un servizio di archiviazione cloud e invia i link di download.</a:t>
          </a:r>
          <a:endParaRPr lang="en-US" sz="1500" kern="1200" dirty="0"/>
        </a:p>
      </dsp:txBody>
      <dsp:txXfrm>
        <a:off x="7154322" y="1507711"/>
        <a:ext cx="3148942" cy="13359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Obiettivo: Preparare un modello per la stampa 3D.</a:t>
          </a:r>
        </a:p>
      </dsp:txBody>
      <dsp:txXfrm>
        <a:off x="1834517" y="1507711"/>
        <a:ext cx="3148942" cy="1335915"/>
      </dsp:txXfrm>
    </dsp:sp>
    <dsp:sp modelId="{A67E42A0-439B-488A-93E6-7C76627512D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21AE-05EA-4D6C-8CDE-5E4DA34E893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0638-2951-404E-B650-4DA1535CF29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solidFill>
                <a:schemeClr val="tx1"/>
              </a:solidFill>
            </a:rPr>
            <a:t>Istruzioni: Dal cubo modellato, esporta il file in formato .STL. Invia il file esportato.</a:t>
          </a:r>
          <a:endParaRPr lang="en-US" sz="2100" kern="1200" dirty="0">
            <a:solidFill>
              <a:schemeClr val="tx1"/>
            </a:solidFill>
          </a:endParaRPr>
        </a:p>
      </dsp:txBody>
      <dsp:txXfrm>
        <a:off x="7154322" y="1507711"/>
        <a:ext cx="3148942" cy="13359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Obiettivo: Importare un file di disegno che non è nel tuo account.</a:t>
          </a:r>
          <a:endParaRPr lang="en-US" sz="2400" kern="1200" dirty="0"/>
        </a:p>
      </dsp:txBody>
      <dsp:txXfrm>
        <a:off x="1834517" y="1507711"/>
        <a:ext cx="3148942" cy="1335915"/>
      </dsp:txXfrm>
    </dsp:sp>
    <dsp:sp modelId="{A67E42A0-439B-488A-93E6-7C76627512D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21AE-05EA-4D6C-8CDE-5E4DA34E893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0638-2951-404E-B650-4DA1535CF29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solidFill>
                <a:schemeClr val="tx1"/>
              </a:solidFill>
            </a:rPr>
            <a:t>Istruzioni: Apri file .f3d o .STEP su Fusion 360.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7154322" y="1507711"/>
        <a:ext cx="3148942" cy="13359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BC2C5-3468-4B75-9DE0-A4A1A56D7E7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7908A-6D64-4122-B856-A6E986B54532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6D0B5-770E-416F-8FDB-29B80965B3F5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Obiettivo: Navigare e personalizzare l’interfaccia.</a:t>
          </a:r>
          <a:endParaRPr lang="en-US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1834517" y="1507711"/>
        <a:ext cx="3148942" cy="1335915"/>
      </dsp:txXfrm>
    </dsp:sp>
    <dsp:sp modelId="{A67E42A0-439B-488A-93E6-7C76627512DE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E21AE-05EA-4D6C-8CDE-5E4DA34E893B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20638-2951-404E-B650-4DA1535CF29E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>
              <a:solidFill>
                <a:schemeClr val="bg1"/>
              </a:solidFill>
            </a:rPr>
            <a:t>Istruzioni: Esplora i menu e strumenti di Fusion 360. Prova a personalizzare la barra degli strumenti o le scorciatoie da tastiera e invia uno screenshot del layout personalizzato.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EB881-23CD-4ACD-AB6B-FC5B2710916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F55E8-FC1A-46AD-8F3D-278A97D3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41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fomrazione progettazione:</a:t>
            </a:r>
          </a:p>
          <a:p>
            <a:r>
              <a:rPr lang="it-IT" dirty="0"/>
              <a:t>	level 1</a:t>
            </a:r>
          </a:p>
          <a:p>
            <a:r>
              <a:rPr lang="it-IT" dirty="0"/>
              <a:t>- come aprire fusion 360</a:t>
            </a:r>
          </a:p>
          <a:p>
            <a:r>
              <a:rPr lang="it-IT" dirty="0"/>
              <a:t>- come misurare le cose irl</a:t>
            </a:r>
          </a:p>
          <a:p>
            <a:r>
              <a:rPr lang="it-IT" dirty="0"/>
              <a:t>- come fare un semplice disegno in fusion 360</a:t>
            </a:r>
          </a:p>
          <a:p>
            <a:endParaRPr lang="it-IT" dirty="0"/>
          </a:p>
          <a:p>
            <a:r>
              <a:rPr lang="it-IT" dirty="0"/>
              <a:t>	level 2</a:t>
            </a:r>
          </a:p>
          <a:p>
            <a:r>
              <a:rPr lang="it-IT" dirty="0"/>
              <a:t>- gestione dell'account di fusion</a:t>
            </a:r>
          </a:p>
          <a:p>
            <a:r>
              <a:rPr lang="it-IT" dirty="0"/>
              <a:t>- esportare il disegno per modificarlo su un altro pc</a:t>
            </a:r>
          </a:p>
          <a:p>
            <a:r>
              <a:rPr lang="it-IT" dirty="0"/>
              <a:t>- esportare per la stampa</a:t>
            </a:r>
          </a:p>
          <a:p>
            <a:r>
              <a:rPr lang="it-IT" dirty="0"/>
              <a:t>- aprire un disegno che non è nell'account</a:t>
            </a:r>
          </a:p>
          <a:p>
            <a:endParaRPr lang="it-IT" dirty="0"/>
          </a:p>
          <a:p>
            <a:r>
              <a:rPr lang="it-IT" dirty="0"/>
              <a:t>	level 3</a:t>
            </a:r>
          </a:p>
          <a:p>
            <a:r>
              <a:rPr lang="it-IT" dirty="0"/>
              <a:t>- imparare l'interfaccia </a:t>
            </a:r>
          </a:p>
          <a:p>
            <a:r>
              <a:rPr lang="it-IT" dirty="0"/>
              <a:t>- misurare le cose su fusion 360</a:t>
            </a:r>
          </a:p>
          <a:p>
            <a:r>
              <a:rPr lang="it-IT" dirty="0"/>
              <a:t>- sketch avanzato (D)</a:t>
            </a:r>
          </a:p>
          <a:p>
            <a:r>
              <a:rPr lang="it-IT" dirty="0"/>
              <a:t>- fare delle stampe di prova per il fitting</a:t>
            </a:r>
          </a:p>
          <a:p>
            <a:r>
              <a:rPr lang="it-IT" dirty="0"/>
              <a:t>- filettatura delle viti e cose di questo tipo</a:t>
            </a:r>
          </a:p>
          <a:p>
            <a:endParaRPr lang="it-IT" dirty="0"/>
          </a:p>
          <a:p>
            <a:r>
              <a:rPr lang="it-IT" dirty="0"/>
              <a:t>	level 4</a:t>
            </a:r>
          </a:p>
          <a:p>
            <a:r>
              <a:rPr lang="it-IT" dirty="0"/>
              <a:t>- modellazione di base</a:t>
            </a:r>
          </a:p>
          <a:p>
            <a:r>
              <a:rPr lang="it-IT" dirty="0"/>
              <a:t>- importare un imagine da usare come esempio</a:t>
            </a:r>
          </a:p>
          <a:p>
            <a:r>
              <a:rPr lang="it-IT" dirty="0"/>
              <a:t>- usare i constrains</a:t>
            </a:r>
          </a:p>
          <a:p>
            <a:endParaRPr lang="it-IT" dirty="0"/>
          </a:p>
          <a:p>
            <a:r>
              <a:rPr lang="it-IT" dirty="0"/>
              <a:t>	level 5</a:t>
            </a:r>
          </a:p>
          <a:p>
            <a:r>
              <a:rPr lang="it-IT" dirty="0"/>
              <a:t>- cambiare visualizzazione del piano (esempio usare il midplane)</a:t>
            </a:r>
          </a:p>
          <a:p>
            <a:r>
              <a:rPr lang="it-IT" dirty="0"/>
              <a:t>- saper usare l'interfaccia </a:t>
            </a:r>
          </a:p>
          <a:p>
            <a:r>
              <a:rPr lang="it-IT" dirty="0"/>
              <a:t>- usare component e tenere ordine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Formazione Progettazione:</a:t>
            </a:r>
          </a:p>
          <a:p>
            <a:r>
              <a:rPr lang="it-IT" dirty="0"/>
              <a:t>Livello 1: Introduzione pratica a Fusion 360</a:t>
            </a:r>
          </a:p>
          <a:p>
            <a:r>
              <a:rPr lang="it-IT" dirty="0"/>
              <a:t>Come aprire Fusion 360: Download e avvio del programma.</a:t>
            </a:r>
          </a:p>
          <a:p>
            <a:r>
              <a:rPr lang="it-IT" dirty="0"/>
              <a:t>Come misurare gli oggetti nella realtà: Strumenti e tecniche per rilevare le dimensioni corrette.</a:t>
            </a:r>
          </a:p>
          <a:p>
            <a:r>
              <a:rPr lang="it-IT" dirty="0"/>
              <a:t>Creare un semplice disegno in Fusion 360: Disegnare una forma base (esempio: un cubo o un cilindro).</a:t>
            </a:r>
          </a:p>
          <a:p>
            <a:r>
              <a:rPr lang="it-IT" dirty="0"/>
              <a:t>Livello 2: Gestione dei file e dell’account</a:t>
            </a:r>
          </a:p>
          <a:p>
            <a:r>
              <a:rPr lang="it-IT" dirty="0"/>
              <a:t>Gestione dell’account Fusion 360: Creare e gestire il proprio account Autodesk.</a:t>
            </a:r>
          </a:p>
          <a:p>
            <a:r>
              <a:rPr lang="it-IT" dirty="0"/>
              <a:t>Esportare un disegno per lavorare su un altro PC: Formati di file e gestione dei progetti cloud.</a:t>
            </a:r>
          </a:p>
          <a:p>
            <a:r>
              <a:rPr lang="it-IT" dirty="0"/>
              <a:t>Esportare per la stampa 3D: Preparare il file per la stampa in formato .STL.</a:t>
            </a:r>
          </a:p>
          <a:p>
            <a:r>
              <a:rPr lang="it-IT" dirty="0"/>
              <a:t>Aprire un disegno che non è nel tuo account: Importare file ricevuti da altri.</a:t>
            </a:r>
          </a:p>
          <a:p>
            <a:r>
              <a:rPr lang="it-IT" dirty="0"/>
              <a:t>Livello 3: Approfondimento sugli strumenti e sketch avanzati</a:t>
            </a:r>
          </a:p>
          <a:p>
            <a:r>
              <a:rPr lang="it-IT" dirty="0"/>
              <a:t>Familiarizzare con l'interfaccia: Panoramica su barre degli strumenti, comandi rapidi e viste.</a:t>
            </a:r>
          </a:p>
          <a:p>
            <a:r>
              <a:rPr lang="it-IT" dirty="0"/>
              <a:t>Misurare le dimensioni su Fusion 360: Utilizzo dello strumento di misura in ambiente 3D.</a:t>
            </a:r>
          </a:p>
          <a:p>
            <a:r>
              <a:rPr lang="it-IT" dirty="0"/>
              <a:t>Sketch avanzato (Disegno 2D): Creare figure più complesse, gestire vincoli e quote avanzate.</a:t>
            </a:r>
          </a:p>
          <a:p>
            <a:r>
              <a:rPr lang="it-IT" dirty="0"/>
              <a:t>Stampe di prova per fitting: Realizzare piccole stampe per verificare l’adattamento delle parti.</a:t>
            </a:r>
          </a:p>
          <a:p>
            <a:r>
              <a:rPr lang="it-IT" dirty="0"/>
              <a:t>Filettature per viti: Utilizzo degli strumenti per creare filettature interne ed esterne.</a:t>
            </a:r>
          </a:p>
          <a:p>
            <a:r>
              <a:rPr lang="it-IT" dirty="0"/>
              <a:t>Livello 4: Modellazione base e riferimenti</a:t>
            </a:r>
          </a:p>
          <a:p>
            <a:r>
              <a:rPr lang="it-IT" dirty="0"/>
              <a:t>Modellazione di base: Creare modelli 3D semplici partendo da uno sketch.</a:t>
            </a:r>
          </a:p>
          <a:p>
            <a:r>
              <a:rPr lang="it-IT" dirty="0"/>
              <a:t>Importare un’immagine come riferimento: Usare immagini per aiutarsi nella creazione di un modello 3D.</a:t>
            </a:r>
          </a:p>
          <a:p>
            <a:r>
              <a:rPr lang="it-IT" dirty="0"/>
              <a:t>Utilizzare i "Constrains": Vincoli per allineare, concentrare o bloccare parti del disegno.</a:t>
            </a:r>
          </a:p>
          <a:p>
            <a:r>
              <a:rPr lang="it-IT" dirty="0"/>
              <a:t>Livello 5: Ottimizzazione del lavoro e gestione delle componenti</a:t>
            </a:r>
          </a:p>
          <a:p>
            <a:r>
              <a:rPr lang="it-IT" dirty="0"/>
              <a:t>Cambiare la visualizzazione del piano (esempio: Midplane): Lavorare su piani specifici come metà, sezioni o viste personalizzate.</a:t>
            </a:r>
          </a:p>
          <a:p>
            <a:r>
              <a:rPr lang="it-IT" dirty="0"/>
              <a:t>Uso efficiente dell’interfaccia: Personalizzare e gestire l'interfaccia per ottimizzare il lavoro.</a:t>
            </a:r>
          </a:p>
          <a:p>
            <a:r>
              <a:rPr lang="it-IT" dirty="0"/>
              <a:t>Gestione dei componenti e mantenimento dell’ordine: Creare componenti separati e organizzarli nel progetto per mantenere tutto pulito e gestibile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Livello 1: Introduzione pratica a Fusion 360</a:t>
            </a:r>
          </a:p>
          <a:p>
            <a:r>
              <a:rPr lang="it-IT" dirty="0"/>
              <a:t>Assignment 1: Aprire Fusion 360</a:t>
            </a:r>
          </a:p>
          <a:p>
            <a:r>
              <a:rPr lang="it-IT" dirty="0"/>
              <a:t>Obiettivo: Aprire Fusion 360 e familiarizzare con l’interfaccia principale.</a:t>
            </a:r>
          </a:p>
          <a:p>
            <a:r>
              <a:rPr lang="it-IT" dirty="0"/>
              <a:t>Istruzioni: Segui il processo di avvio di Fusion 360, effettua l'accesso con il tuo account e esplora le varie sezioni (barra degli strumenti, area di lavoro, viste). Scatta uno screenshot della finestra di Fusion aperta e annota le sezioni principali.</a:t>
            </a:r>
          </a:p>
          <a:p>
            <a:r>
              <a:rPr lang="it-IT" dirty="0"/>
              <a:t>Assignment 2: Misurare un oggetto reale</a:t>
            </a:r>
          </a:p>
          <a:p>
            <a:r>
              <a:rPr lang="it-IT" dirty="0"/>
              <a:t>Obiettivo: Imparare a misurare un oggetto fisico.</a:t>
            </a:r>
          </a:p>
          <a:p>
            <a:r>
              <a:rPr lang="it-IT" dirty="0"/>
              <a:t>Istruzioni: Prendi un oggetto semplice (es. un cubo o una scatola) e usa un righello o un calibro per misurare larghezza, altezza e profondità. Annota le dimensioni.</a:t>
            </a:r>
          </a:p>
          <a:p>
            <a:r>
              <a:rPr lang="it-IT" dirty="0"/>
              <a:t>Assignment 3: Creare un disegno semplice in Fusion 360</a:t>
            </a:r>
          </a:p>
          <a:p>
            <a:r>
              <a:rPr lang="it-IT" dirty="0"/>
              <a:t>Obiettivo: Creare il tuo primo sketch 2D in Fusion 360.</a:t>
            </a:r>
          </a:p>
          <a:p>
            <a:r>
              <a:rPr lang="it-IT" dirty="0"/>
              <a:t>Istruzioni: Disegna un rettangolo con le misure che hai preso nell'Assignment 2. Applica vincoli di orizzontalità e verticalità alle linee e assegna le quote. Invia uno screenshot del disegno completato.</a:t>
            </a:r>
          </a:p>
          <a:p>
            <a:r>
              <a:rPr lang="it-IT" dirty="0"/>
              <a:t>Livello 2: Gestione dei file e dell’account</a:t>
            </a:r>
          </a:p>
          <a:p>
            <a:r>
              <a:rPr lang="it-IT" dirty="0"/>
              <a:t>Assignment 1: Creare e gestire un account</a:t>
            </a:r>
          </a:p>
          <a:p>
            <a:r>
              <a:rPr lang="it-IT" dirty="0"/>
              <a:t>Obiettivo: Familiarizzare con la gestione dell'account Fusion 360.</a:t>
            </a:r>
          </a:p>
          <a:p>
            <a:r>
              <a:rPr lang="it-IT" dirty="0"/>
              <a:t>Istruzioni: Crea un account su Autodesk (se non lo hai già) o accedi con il tuo account. Verifica che sia collegato al cloud e invia uno screenshot della tua dashboard dei progetti.</a:t>
            </a:r>
          </a:p>
          <a:p>
            <a:r>
              <a:rPr lang="it-IT" dirty="0"/>
              <a:t>Assignment 2: Esportare un disegno per modificarlo su un altro PC</a:t>
            </a:r>
          </a:p>
          <a:p>
            <a:r>
              <a:rPr lang="it-IT" dirty="0"/>
              <a:t>Obiettivo: Esportare correttamente un file Fusion 360.</a:t>
            </a:r>
          </a:p>
          <a:p>
            <a:r>
              <a:rPr lang="it-IT" dirty="0"/>
              <a:t>Istruzioni: Crea un semplice modello 3D (es. un cubo estruso). Esporta il file in formato .F3D e .STEP. Carica i file su un servizio di archiviazione cloud e invia i link di download.</a:t>
            </a:r>
          </a:p>
          <a:p>
            <a:r>
              <a:rPr lang="it-IT" dirty="0"/>
              <a:t>Assignment 3: Esportare per la stampa 3D</a:t>
            </a:r>
          </a:p>
          <a:p>
            <a:r>
              <a:rPr lang="it-IT" dirty="0"/>
              <a:t>Obiettivo: Preparare un modello per la stampa 3D.</a:t>
            </a:r>
          </a:p>
          <a:p>
            <a:r>
              <a:rPr lang="it-IT" dirty="0"/>
              <a:t>Istruzioni: Dal cubo modellato, esporta il file in formato .STL. Invia il file esportato.</a:t>
            </a:r>
          </a:p>
          <a:p>
            <a:r>
              <a:rPr lang="it-IT" dirty="0"/>
              <a:t>Assignment 4: Aprire un disegno da un’altra fonte</a:t>
            </a:r>
          </a:p>
          <a:p>
            <a:r>
              <a:rPr lang="it-IT" dirty="0"/>
              <a:t>Obiettivo: Importare un file di disegno che non è nel tuo account.</a:t>
            </a:r>
          </a:p>
          <a:p>
            <a:r>
              <a:rPr lang="it-IT" dirty="0"/>
              <a:t>Istruzioni: Cerca un file .STL o .STEP online o usane uno condiviso dal tuo istruttore, importalo su Fusion 360 e invia uno screenshot del modello aperto.</a:t>
            </a:r>
          </a:p>
          <a:p>
            <a:r>
              <a:rPr lang="it-IT" dirty="0"/>
              <a:t>Livello 3: Approfondimento sugli strumenti e sketch avanzati</a:t>
            </a:r>
          </a:p>
          <a:p>
            <a:r>
              <a:rPr lang="it-IT" dirty="0"/>
              <a:t>Assignment 1: Esplorare l'interfaccia</a:t>
            </a:r>
          </a:p>
          <a:p>
            <a:r>
              <a:rPr lang="it-IT" dirty="0"/>
              <a:t>Obiettivo: Navigare e personalizzare l’interfaccia.</a:t>
            </a:r>
          </a:p>
          <a:p>
            <a:r>
              <a:rPr lang="it-IT" dirty="0"/>
              <a:t>Istruzioni: Esplora i menu e strumenti di Fusion 360. Prova a personalizzare la barra degli strumenti o le scorciatoie da tastiera e invia uno screenshot del layout personalizzato.</a:t>
            </a:r>
          </a:p>
          <a:p>
            <a:r>
              <a:rPr lang="it-IT" dirty="0"/>
              <a:t>Assignment 2: Misurare un modello in Fusion 360</a:t>
            </a:r>
          </a:p>
          <a:p>
            <a:r>
              <a:rPr lang="it-IT" dirty="0"/>
              <a:t>Obiettivo: Usare lo strumento di misurazione in Fusion 360.</a:t>
            </a:r>
          </a:p>
          <a:p>
            <a:r>
              <a:rPr lang="it-IT" dirty="0"/>
              <a:t>Istruzioni: Apri un modello esistente (es. il cubo) e usa lo strumento di misura per verificare le dimensioni. Invia uno screenshot che mostri le misure visualizzate.</a:t>
            </a:r>
          </a:p>
          <a:p>
            <a:r>
              <a:rPr lang="it-IT" dirty="0"/>
              <a:t>Assignment 3: Creare uno sketch avanzato</a:t>
            </a:r>
          </a:p>
          <a:p>
            <a:r>
              <a:rPr lang="it-IT" dirty="0"/>
              <a:t>Obiettivo: Realizzare uno sketch avanzato con vincoli e quote.</a:t>
            </a:r>
          </a:p>
          <a:p>
            <a:r>
              <a:rPr lang="it-IT" dirty="0"/>
              <a:t>Istruzioni: Disegna un oggetto più complesso, come una piastra con fori (rettangolo con cerchi all'interno). Applica vincoli di uguaglianza tra i fori e quota l'oggetto. Invia uno screenshot.</a:t>
            </a:r>
          </a:p>
          <a:p>
            <a:r>
              <a:rPr lang="it-IT" dirty="0"/>
              <a:t>Assignment 4: Stampare un modello di prova per fitting</a:t>
            </a:r>
          </a:p>
          <a:p>
            <a:r>
              <a:rPr lang="it-IT" dirty="0"/>
              <a:t>Obiettivo: Creare una stampa di prova per verificare l’adattamento delle parti.</a:t>
            </a:r>
          </a:p>
          <a:p>
            <a:r>
              <a:rPr lang="it-IT" dirty="0"/>
              <a:t>Istruzioni: Modella e stampa una piccola piastra con fori (o un oggetto semplice da unire con altri). Verifica se le dimensioni sono corrette e documenta la prova con foto o screenshot del modello stampato.</a:t>
            </a:r>
          </a:p>
          <a:p>
            <a:r>
              <a:rPr lang="it-IT" dirty="0"/>
              <a:t>Assignment 5: Filettare una vite</a:t>
            </a:r>
          </a:p>
          <a:p>
            <a:r>
              <a:rPr lang="it-IT" dirty="0"/>
              <a:t>Obiettivo: Applicare una filettatura a un foro o a una vite.</a:t>
            </a:r>
          </a:p>
          <a:p>
            <a:r>
              <a:rPr lang="it-IT" dirty="0"/>
              <a:t>Istruzioni: Modella un cilindro e usa lo strumento di filettatura per applicare un filettatura. Invia lo screenshot del risultato.</a:t>
            </a:r>
          </a:p>
          <a:p>
            <a:r>
              <a:rPr lang="it-IT" dirty="0"/>
              <a:t>Livello 4: Modellazione di base e riferimenti</a:t>
            </a:r>
          </a:p>
          <a:p>
            <a:r>
              <a:rPr lang="it-IT" dirty="0"/>
              <a:t>Assignment 1: Modellare un oggetto semplice</a:t>
            </a:r>
          </a:p>
          <a:p>
            <a:r>
              <a:rPr lang="it-IT" dirty="0"/>
              <a:t>Obiettivo: Creare un modello 3D semplice da uno sketch.</a:t>
            </a:r>
          </a:p>
          <a:p>
            <a:r>
              <a:rPr lang="it-IT" dirty="0"/>
              <a:t>Istruzioni: Disegna e poi estrudi un semplice oggetto 2D, come un cilindro o un cubo con foro al centro. Invia il file del modello e uno screenshot del risultato.</a:t>
            </a:r>
          </a:p>
          <a:p>
            <a:r>
              <a:rPr lang="it-IT" dirty="0"/>
              <a:t>Assignment 2: Importare un’immagine di riferimento</a:t>
            </a:r>
          </a:p>
          <a:p>
            <a:r>
              <a:rPr lang="it-IT" dirty="0"/>
              <a:t>Obiettivo: Usare un’immagine come riferimento per disegnare.</a:t>
            </a:r>
          </a:p>
          <a:p>
            <a:r>
              <a:rPr lang="it-IT" dirty="0"/>
              <a:t>Istruzioni: Importa un'immagine (es. un disegno tecnico o un’immagine di un prodotto) e usa lo sketch per tracciare sopra. Invia uno screenshot del processo.</a:t>
            </a:r>
          </a:p>
          <a:p>
            <a:r>
              <a:rPr lang="it-IT" dirty="0"/>
              <a:t>Assignment 3: Usare i "Constrains"</a:t>
            </a:r>
          </a:p>
          <a:p>
            <a:r>
              <a:rPr lang="it-IT" dirty="0"/>
              <a:t>Obiettivo: Applicare vincoli per gestire le relazioni tra le geometrie.</a:t>
            </a:r>
          </a:p>
          <a:p>
            <a:r>
              <a:rPr lang="it-IT" dirty="0"/>
              <a:t>Istruzioni: Disegna un oggetto 2D con linee e curve, applica vincoli di perpendicolarità, parallelismo e uguaglianza. Invia uno screenshot dello sketch con i vincoli applicati.</a:t>
            </a:r>
          </a:p>
          <a:p>
            <a:r>
              <a:rPr lang="it-IT" dirty="0"/>
              <a:t>Livello 5: Ottimizzazione del lavoro e gestione delle componenti</a:t>
            </a:r>
          </a:p>
          <a:p>
            <a:r>
              <a:rPr lang="it-IT" dirty="0"/>
              <a:t>Assignment 1: Usare il Midplane</a:t>
            </a:r>
          </a:p>
          <a:p>
            <a:r>
              <a:rPr lang="it-IT" dirty="0"/>
              <a:t>Obiettivo: Cambiare visualizzazione e lavorare con il Midplane.</a:t>
            </a:r>
          </a:p>
          <a:p>
            <a:r>
              <a:rPr lang="it-IT" dirty="0"/>
              <a:t>Istruzioni: Crea un oggetto 3D (come una scatola) e usa il "Midplane" per disegnare simmetricamente. Invia uno screenshot che mostri il piano di mezzo.</a:t>
            </a:r>
          </a:p>
          <a:p>
            <a:r>
              <a:rPr lang="it-IT" dirty="0"/>
              <a:t>Assignment 2: Ottimizzare l’interfaccia</a:t>
            </a:r>
          </a:p>
          <a:p>
            <a:r>
              <a:rPr lang="it-IT" dirty="0"/>
              <a:t>Obiettivo: Lavorare in modo più efficiente usando scorciatoie e personalizzazioni.</a:t>
            </a:r>
          </a:p>
          <a:p>
            <a:r>
              <a:rPr lang="it-IT" dirty="0"/>
              <a:t>Istruzioni: Imposta e usa almeno due scorciatoie da tastiera personalizzate per comandi che usi spesso. Invia uno screenshot che mostri la personalizzazione.</a:t>
            </a:r>
          </a:p>
          <a:p>
            <a:r>
              <a:rPr lang="it-IT" dirty="0"/>
              <a:t>Assignment 3: Gestione dei componenti</a:t>
            </a:r>
          </a:p>
          <a:p>
            <a:r>
              <a:rPr lang="it-IT" dirty="0"/>
              <a:t>Obiettivo: Organizzare il progetto con più componenti.</a:t>
            </a:r>
          </a:p>
          <a:p>
            <a:r>
              <a:rPr lang="it-IT" dirty="0"/>
              <a:t>Istruzioni: Crea un modello con almeno due componenti separati (es. una vite e un dado). Organizza correttamente la timeline e l’albero dei componenti. Invia uno screenshot.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https://www.autodesk.com/learn/ondemand/collection/self-paced-learning-for-fusion</a:t>
            </a:r>
          </a:p>
          <a:p>
            <a:r>
              <a:rPr lang="it-IT" dirty="0"/>
              <a:t>https://www.calameo.com/read/0049872571daa6b474d30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78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Usare</a:t>
            </a:r>
            <a:r>
              <a:rPr lang="en-US" dirty="0"/>
              <a:t> le </a:t>
            </a:r>
            <a:r>
              <a:rPr lang="en-US" dirty="0" err="1"/>
              <a:t>dimensioni</a:t>
            </a:r>
            <a:r>
              <a:rPr lang="en-US" dirty="0"/>
              <a:t> e far Vedere come </a:t>
            </a:r>
            <a:r>
              <a:rPr lang="en-US" dirty="0" err="1"/>
              <a:t>funziona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77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Fare </a:t>
            </a:r>
            <a:r>
              <a:rPr lang="en-US" dirty="0" err="1"/>
              <a:t>dei</a:t>
            </a:r>
            <a:r>
              <a:rPr lang="en-US" dirty="0"/>
              <a:t> Buchi di </a:t>
            </a:r>
            <a:r>
              <a:rPr lang="en-US" dirty="0" err="1"/>
              <a:t>prova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per </a:t>
            </a:r>
            <a:r>
              <a:rPr lang="en-US" dirty="0" err="1"/>
              <a:t>gli</a:t>
            </a:r>
            <a:r>
              <a:rPr lang="en-US" dirty="0"/>
              <a:t> encoder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22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Filettare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vite</a:t>
            </a:r>
            <a:r>
              <a:rPr lang="en-US" dirty="0"/>
              <a:t>  o fare un buco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50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	level 4</a:t>
            </a:r>
          </a:p>
          <a:p>
            <a:r>
              <a:rPr lang="it-IT" dirty="0"/>
              <a:t>- modellazione di base</a:t>
            </a:r>
          </a:p>
          <a:p>
            <a:r>
              <a:rPr lang="it-IT" dirty="0"/>
              <a:t>- importare un imagine da usare come esempio</a:t>
            </a:r>
          </a:p>
          <a:p>
            <a:r>
              <a:rPr lang="it-IT" dirty="0"/>
              <a:t>- usare i constrains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08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rettangolo</a:t>
            </a:r>
            <a:r>
              <a:rPr lang="en-US" dirty="0"/>
              <a:t>, con un buco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6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bottiglia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38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	level 5</a:t>
            </a:r>
          </a:p>
          <a:p>
            <a:r>
              <a:rPr lang="it-IT" dirty="0"/>
              <a:t>- cambiare visualizzazione del piano (esempio usare il midplane)</a:t>
            </a:r>
          </a:p>
          <a:p>
            <a:r>
              <a:rPr lang="it-IT" dirty="0"/>
              <a:t>- saper usare l'interfaccia </a:t>
            </a:r>
          </a:p>
          <a:p>
            <a:r>
              <a:rPr lang="it-IT" dirty="0"/>
              <a:t>- usare component e tenere ordine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166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D5591-0E7F-74B9-55B1-CA7D4F717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11B44D-0474-9BB2-9BFC-38F3FED587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D6F16-0A58-17E4-3DC6-9524002FD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https://www.calameo.com/read/0049872571daa6b474d30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7B0A2-80AB-C04B-D2A7-BE414B54F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96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	level 5</a:t>
            </a:r>
          </a:p>
          <a:p>
            <a:r>
              <a:rPr lang="it-IT" dirty="0"/>
              <a:t>- cambiare visualizzazione del piano (esempio usare il midplane)</a:t>
            </a:r>
          </a:p>
          <a:p>
            <a:r>
              <a:rPr lang="it-IT" dirty="0"/>
              <a:t>- saper usare l'interfaccia </a:t>
            </a:r>
          </a:p>
          <a:p>
            <a:pPr marL="171450" indent="-171450">
              <a:buFontTx/>
              <a:buChar char="-"/>
            </a:pPr>
            <a:r>
              <a:rPr lang="it-IT" dirty="0"/>
              <a:t>usare component e tenere ordine</a:t>
            </a:r>
          </a:p>
          <a:p>
            <a:pPr marL="171450" indent="-171450">
              <a:buFontTx/>
              <a:buChar char="-"/>
            </a:pPr>
            <a:endParaRPr lang="it-I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89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83885-2CDE-780D-6CB6-6EFB987FD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CA732B-B3E4-4FDE-9683-60A22E216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E8CEB-D34E-3D80-4D79-DE04B21D7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1E864-E06E-8BD5-7877-76B1A701B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47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37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SKETCH CON SEZIONE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22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 Vedere </a:t>
            </a:r>
            <a:r>
              <a:rPr lang="en-US" dirty="0" err="1"/>
              <a:t>esempio</a:t>
            </a:r>
            <a:r>
              <a:rPr lang="en-US" dirty="0"/>
              <a:t> con le guide per fare I joint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61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77079-E2FC-0336-03ED-A5BC2F788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7D796D-782D-B7A8-B7D8-42FF2DF11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ECE65A-6C3B-E19C-C64B-241330492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 Vedere </a:t>
            </a:r>
            <a:r>
              <a:rPr lang="en-US" dirty="0" err="1"/>
              <a:t>esempio</a:t>
            </a:r>
            <a:r>
              <a:rPr lang="en-US" dirty="0"/>
              <a:t> con le guide per fare I joint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25EA5-6EA3-F92C-75FF-A2016A9D2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6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Tips: personal use</a:t>
            </a:r>
          </a:p>
          <a:p>
            <a:r>
              <a:rPr lang="en-US" dirty="0"/>
              <a:t>- Vedere </a:t>
            </a:r>
            <a:r>
              <a:rPr lang="en-US" dirty="0" err="1"/>
              <a:t>l’interfaccia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4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Vedere le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Tips: 10minutemail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10 </a:t>
            </a:r>
            <a:r>
              <a:rPr lang="en-US" dirty="0" err="1"/>
              <a:t>progetti</a:t>
            </a:r>
            <a:r>
              <a:rPr lang="en-US" dirty="0"/>
              <a:t> </a:t>
            </a:r>
            <a:r>
              <a:rPr lang="en-US" dirty="0" err="1"/>
              <a:t>editabili</a:t>
            </a:r>
            <a:r>
              <a:rPr lang="en-US" dirty="0"/>
              <a:t> per account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81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Aprire</a:t>
            </a:r>
            <a:r>
              <a:rPr lang="en-US" dirty="0"/>
              <a:t> lo slicer, come </a:t>
            </a:r>
            <a:r>
              <a:rPr lang="en-US" dirty="0" err="1"/>
              <a:t>si</a:t>
            </a:r>
            <a:r>
              <a:rPr lang="en-US" dirty="0"/>
              <a:t> capisce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di file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accettato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6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31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level 3</a:t>
            </a:r>
          </a:p>
          <a:p>
            <a:r>
              <a:rPr lang="it-IT" dirty="0"/>
              <a:t>- imparare l'interfaccia </a:t>
            </a:r>
          </a:p>
          <a:p>
            <a:r>
              <a:rPr lang="it-IT" dirty="0"/>
              <a:t>- misurare le cose su fusion 360</a:t>
            </a:r>
          </a:p>
          <a:p>
            <a:r>
              <a:rPr lang="it-IT" dirty="0"/>
              <a:t>- sketch avanzato (D)</a:t>
            </a:r>
          </a:p>
          <a:p>
            <a:r>
              <a:rPr lang="it-IT" dirty="0"/>
              <a:t>- fare delle stampe di prova per il fitting</a:t>
            </a:r>
          </a:p>
          <a:p>
            <a:pPr marL="171450" indent="-171450">
              <a:buFontTx/>
              <a:buChar char="-"/>
            </a:pPr>
            <a:r>
              <a:rPr lang="it-IT" dirty="0"/>
              <a:t>filettatura delle viti e cose di questo tipo</a:t>
            </a:r>
          </a:p>
          <a:p>
            <a:pPr marL="171450" indent="-171450">
              <a:buFontTx/>
              <a:buChar char="-"/>
            </a:pP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171450" indent="-171450">
              <a:buFontTx/>
              <a:buChar char="-"/>
            </a:pPr>
            <a:endParaRPr lang="it-IT" dirty="0"/>
          </a:p>
          <a:p>
            <a:pPr marL="0" indent="0">
              <a:buFontTx/>
              <a:buNone/>
            </a:pPr>
            <a:r>
              <a:rPr lang="it-IT" dirty="0"/>
              <a:t>Livello 3: Approfondimento sugli strumenti e sketch avanzati</a:t>
            </a:r>
          </a:p>
          <a:p>
            <a:pPr marL="171450" indent="-171450">
              <a:buFontTx/>
              <a:buChar char="-"/>
            </a:pPr>
            <a:r>
              <a:rPr lang="it-IT" dirty="0"/>
              <a:t>Familiarizzare con l'interfaccia: Panoramica su barre degli strumenti, comandi rapidi e viste.</a:t>
            </a:r>
          </a:p>
          <a:p>
            <a:pPr marL="171450" indent="-171450">
              <a:buFontTx/>
              <a:buChar char="-"/>
            </a:pPr>
            <a:r>
              <a:rPr lang="it-IT" dirty="0"/>
              <a:t>Misurare le dimensioni su Fusion 360: Utilizzo dello strumento di misura in ambiente 3D.</a:t>
            </a:r>
          </a:p>
          <a:p>
            <a:pPr marL="171450" indent="-171450">
              <a:buFontTx/>
              <a:buChar char="-"/>
            </a:pPr>
            <a:r>
              <a:rPr lang="it-IT" dirty="0"/>
              <a:t>Sketch avanzato (Disegno 2D): Creare figure più complesse, gestire vincoli e quote avanzate.</a:t>
            </a:r>
          </a:p>
          <a:p>
            <a:pPr marL="171450" indent="-171450">
              <a:buFontTx/>
              <a:buChar char="-"/>
            </a:pPr>
            <a:r>
              <a:rPr lang="it-IT" dirty="0"/>
              <a:t>Stampe di prova per fitting: Realizzare piccole stampe per verificare l’adattamento delle parti.</a:t>
            </a:r>
          </a:p>
          <a:p>
            <a:pPr marL="171450" indent="-171450">
              <a:buFontTx/>
              <a:buChar char="-"/>
            </a:pPr>
            <a:r>
              <a:rPr lang="it-IT" dirty="0"/>
              <a:t>Filettature per viti: Utilizzo degli strumenti per creare filettature interne ed esterne.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89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Adesso</a:t>
            </a:r>
            <a:r>
              <a:rPr lang="en-US" dirty="0"/>
              <a:t> Vedere tutte le parti </a:t>
            </a:r>
            <a:r>
              <a:rPr lang="en-US" dirty="0" err="1"/>
              <a:t>dell’interfaccia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F55E8-FC1A-46AD-8F3D-278A97D3CC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AEEE-7A31-8258-8D36-C16833BC2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0A77C-7B54-A83B-276B-59EEE97D2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DDDA-62C7-719A-0516-FC905CCC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1937-41BB-49AF-A9BF-62BEF78915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C8D4-69EB-F245-51EE-4300C03D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BFDB-C69E-6402-2FE6-BFD84400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5FD4-AED8-4CF1-8D00-6ABCE5B6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CC44-388E-16A5-F48B-7E1A6C37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F3D84-5E73-9B46-FEBC-613C426DC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CAE25-C6D0-4678-ED8B-A7ADE285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1937-41BB-49AF-A9BF-62BEF78915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36415-258A-6905-68DC-F7DE5C10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D1E6F-1064-197B-4CC2-4BAB1D51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5FD4-AED8-4CF1-8D00-6ABCE5B6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1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62E5A-1691-582D-19FC-D6808C4DD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7DDC2-3773-2CDE-D9D1-AB038AE07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0451D-576E-C5B9-AC83-0D55666E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1937-41BB-49AF-A9BF-62BEF78915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CF25B-FAE9-C7F9-A4F1-BEA7377C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2879-FD64-E977-C905-7A49DE0E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5FD4-AED8-4CF1-8D00-6ABCE5B6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3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5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1FB4-C9C6-4CC0-EB16-5A09D81B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8C8FB-847C-6EB7-6097-B1D9500E6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CCE83-62C1-5245-5F2A-52EB7978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1937-41BB-49AF-A9BF-62BEF78915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F80F-2A51-04EB-CC4A-C52674BA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4C38-7516-226C-5FFC-F1A89371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5FD4-AED8-4CF1-8D00-6ABCE5B6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2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DDD3-6B15-0B54-14D9-CAFCB0DC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62064-9C79-8424-D28D-BC90FBF68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C0A5-063F-1099-DD4A-13EC06B8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1937-41BB-49AF-A9BF-62BEF78915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452F-0B2A-7E61-F03A-9C61275F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4E17-EE30-DD35-3FC7-AE907F33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5FD4-AED8-4CF1-8D00-6ABCE5B6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1985-1404-5CE5-9918-DA2E7162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C2C1-7B0C-2DF2-9DFC-D5757FAD0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ADA6B-8856-A3ED-27C9-77208CB9D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2981C-30D3-74AB-ABAE-09D749FF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1937-41BB-49AF-A9BF-62BEF78915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8174C-C5B2-9CE7-4171-2DAFFD68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0E5BC-C73F-FF9B-4C49-99824CC6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5FD4-AED8-4CF1-8D00-6ABCE5B6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8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A238-E812-7DFD-EB3C-2C79688C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6B0D3-EADD-398D-1496-B7010421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2210C-3715-71A7-C9F6-1DB3F499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B1011-B98E-AA32-1D57-486A78C70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C01CF-04E0-4DB8-BC9F-5450331F0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3F034-9C19-5857-C1ED-2FB287DC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1937-41BB-49AF-A9BF-62BEF78915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EEC45-4143-673E-FD11-4D0C48D7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7B62D-7D6A-38D7-2E3B-E6C72199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5FD4-AED8-4CF1-8D00-6ABCE5B6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8304-2EED-385C-621E-F40B764F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CF952-EF02-0468-BBFE-B8BD09E6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1937-41BB-49AF-A9BF-62BEF78915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FEA95-0732-1F14-894C-78C1A179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0805A-5194-0D5F-2940-23ADF64D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5FD4-AED8-4CF1-8D00-6ABCE5B6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34FA1-F9BE-0B02-4D48-BB35FD96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1937-41BB-49AF-A9BF-62BEF78915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8EE47-E35F-BAA2-95EE-E74C1D32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1E5D1-961D-58A8-11C8-26F0D941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5FD4-AED8-4CF1-8D00-6ABCE5B6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0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6119-92D9-15B9-EF68-B978F955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0B593-FBCB-5E37-9AD6-721AA1FC2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D354D-0DA7-5DF2-07A3-F0F48221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631A5-73F4-FACC-E923-B0C3197DB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1937-41BB-49AF-A9BF-62BEF78915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BB7F2-1552-A3C6-0CAB-2C3D9231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B4253-DA94-E2B6-36C2-065DFEAA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5FD4-AED8-4CF1-8D00-6ABCE5B6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9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A22D-CD98-BEF5-CED0-2DC2E54B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9B3BA-203B-843B-D263-2E735397F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0FD3D-E4EC-B5D1-B02B-28294B9D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011D0-776E-64F5-D704-6AD0F89C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41937-41BB-49AF-A9BF-62BEF78915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DB9DC-D28F-5299-A094-56AF9A73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34E9-108E-BF4F-5597-4AEA7113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C5FD4-AED8-4CF1-8D00-6ABCE5B6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7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45D6D-50A9-4945-4F36-B6AC10D3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5741D-792D-8B55-D79E-830EE7A7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FC58B-3349-7B8A-CAD1-FC4F1F8A4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41937-41BB-49AF-A9BF-62BEF789151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5B5F5-33D5-74C6-A610-DB1307469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B55DD-6CFD-5A2F-C59C-3CD467C5C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9C5FD4-AED8-4CF1-8D00-6ABCE5B67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2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7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7.xml"/><Relationship Id="rId5" Type="http://schemas.openxmlformats.org/officeDocument/2006/relationships/diagramData" Target="../diagrams/data17.xml"/><Relationship Id="rId4" Type="http://schemas.openxmlformats.org/officeDocument/2006/relationships/image" Target="../media/image9.png"/><Relationship Id="rId9" Type="http://schemas.microsoft.com/office/2007/relationships/diagramDrawing" Target="../diagrams/drawin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10" Type="http://schemas.openxmlformats.org/officeDocument/2006/relationships/image" Target="../media/image13.png"/><Relationship Id="rId4" Type="http://schemas.openxmlformats.org/officeDocument/2006/relationships/diagramData" Target="../diagrams/data19.xml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10" Type="http://schemas.openxmlformats.org/officeDocument/2006/relationships/image" Target="../media/image15.png"/><Relationship Id="rId4" Type="http://schemas.openxmlformats.org/officeDocument/2006/relationships/diagramData" Target="../diagrams/data20.xml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1.xml"/><Relationship Id="rId5" Type="http://schemas.openxmlformats.org/officeDocument/2006/relationships/diagramLayout" Target="../diagrams/layout21.xml"/><Relationship Id="rId4" Type="http://schemas.openxmlformats.org/officeDocument/2006/relationships/diagramData" Target="../diagrams/data21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lameo.com/read/0049872571daa6b474d30" TargetMode="External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www.youtube.com/watch?v=d3qGQ2utl2A&amp;list=PL0qyC21fxKwzieJWHdQbsEUPGpsx5_x9s" TargetMode="External"/><Relationship Id="rId4" Type="http://schemas.openxmlformats.org/officeDocument/2006/relationships/hyperlink" Target="https://www.autodesk.com/learn/ondemand/collection/self-paced-learning-for-fus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7219D-0FA1-1E6A-9765-AE76F5C2D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Formazione 2: progettazione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6993A1-0723-967D-CB07-B81E6579D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Fusion 360</a:t>
            </a: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A7C53E51-DC5B-7B6F-E2A5-177DAC155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3FEAEDC4-9AFF-7765-266D-28A7288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68796-15D7-2A08-4A89-7892DA8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Assignment 3: Esportare per la stampa 3D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63783-B0DE-0ECD-D45D-CE34E8A1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4334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960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3FEAEDC4-9AFF-7765-266D-28A7288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68796-15D7-2A08-4A89-7892DA8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Assignment 4: Aprire un disegno da un’altra fonte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63783-B0DE-0ECD-D45D-CE34E8A1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8561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368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/>
          <p:nvPr/>
        </p:nvSpPr>
        <p:spPr>
          <a:xfrm>
            <a:off x="941" y="0"/>
            <a:ext cx="12190119" cy="5214550"/>
          </a:xfrm>
          <a:custGeom>
            <a:avLst/>
            <a:gdLst>
              <a:gd name="connsiteX0" fmla="*/ 7579842 w 18288000"/>
              <a:gd name="connsiteY0" fmla="*/ 576432 h 7823032"/>
              <a:gd name="connsiteX1" fmla="*/ 7898022 w 18288000"/>
              <a:gd name="connsiteY1" fmla="*/ 824635 h 7823032"/>
              <a:gd name="connsiteX2" fmla="*/ 7991381 w 18288000"/>
              <a:gd name="connsiteY2" fmla="*/ 1663191 h 7823032"/>
              <a:gd name="connsiteX3" fmla="*/ 7898022 w 18288000"/>
              <a:gd name="connsiteY3" fmla="*/ 2502379 h 7823032"/>
              <a:gd name="connsiteX4" fmla="*/ 7579842 w 18288000"/>
              <a:gd name="connsiteY4" fmla="*/ 2755024 h 7823032"/>
              <a:gd name="connsiteX5" fmla="*/ 7257217 w 18288000"/>
              <a:gd name="connsiteY5" fmla="*/ 2502379 h 7823032"/>
              <a:gd name="connsiteX6" fmla="*/ 7163223 w 18288000"/>
              <a:gd name="connsiteY6" fmla="*/ 1663191 h 7823032"/>
              <a:gd name="connsiteX7" fmla="*/ 7257217 w 18288000"/>
              <a:gd name="connsiteY7" fmla="*/ 824635 h 7823032"/>
              <a:gd name="connsiteX8" fmla="*/ 7579842 w 18288000"/>
              <a:gd name="connsiteY8" fmla="*/ 576432 h 7823032"/>
              <a:gd name="connsiteX9" fmla="*/ 0 w 18288000"/>
              <a:gd name="connsiteY9" fmla="*/ 0 h 7823032"/>
              <a:gd name="connsiteX10" fmla="*/ 4324350 w 18288000"/>
              <a:gd name="connsiteY10" fmla="*/ 0 h 7823032"/>
              <a:gd name="connsiteX11" fmla="*/ 6921780 w 18288000"/>
              <a:gd name="connsiteY11" fmla="*/ 0 h 7823032"/>
              <a:gd name="connsiteX12" fmla="*/ 6843352 w 18288000"/>
              <a:gd name="connsiteY12" fmla="*/ 40594 h 7823032"/>
              <a:gd name="connsiteX13" fmla="*/ 6524655 w 18288000"/>
              <a:gd name="connsiteY13" fmla="*/ 323607 h 7823032"/>
              <a:gd name="connsiteX14" fmla="*/ 6158647 w 18288000"/>
              <a:gd name="connsiteY14" fmla="*/ 1663191 h 7823032"/>
              <a:gd name="connsiteX15" fmla="*/ 6524655 w 18288000"/>
              <a:gd name="connsiteY15" fmla="*/ 3004675 h 7823032"/>
              <a:gd name="connsiteX16" fmla="*/ 7579842 w 18288000"/>
              <a:gd name="connsiteY16" fmla="*/ 3470222 h 7823032"/>
              <a:gd name="connsiteX17" fmla="*/ 8628682 w 18288000"/>
              <a:gd name="connsiteY17" fmla="*/ 3004675 h 7823032"/>
              <a:gd name="connsiteX18" fmla="*/ 8995957 w 18288000"/>
              <a:gd name="connsiteY18" fmla="*/ 1663191 h 7823032"/>
              <a:gd name="connsiteX19" fmla="*/ 8628682 w 18288000"/>
              <a:gd name="connsiteY19" fmla="*/ 323607 h 7823032"/>
              <a:gd name="connsiteX20" fmla="*/ 8310582 w 18288000"/>
              <a:gd name="connsiteY20" fmla="*/ 40594 h 7823032"/>
              <a:gd name="connsiteX21" fmla="*/ 8232572 w 18288000"/>
              <a:gd name="connsiteY21" fmla="*/ 0 h 7823032"/>
              <a:gd name="connsiteX22" fmla="*/ 9312678 w 18288000"/>
              <a:gd name="connsiteY22" fmla="*/ 0 h 7823032"/>
              <a:gd name="connsiteX23" fmla="*/ 9363447 w 18288000"/>
              <a:gd name="connsiteY23" fmla="*/ 0 h 7823032"/>
              <a:gd name="connsiteX24" fmla="*/ 9363447 w 18288000"/>
              <a:gd name="connsiteY24" fmla="*/ 672891 h 7823032"/>
              <a:gd name="connsiteX25" fmla="*/ 10652961 w 18288000"/>
              <a:gd name="connsiteY25" fmla="*/ 672891 h 7823032"/>
              <a:gd name="connsiteX26" fmla="*/ 9901590 w 18288000"/>
              <a:gd name="connsiteY26" fmla="*/ 1399435 h 7823032"/>
              <a:gd name="connsiteX27" fmla="*/ 9901590 w 18288000"/>
              <a:gd name="connsiteY27" fmla="*/ 1952251 h 7823032"/>
              <a:gd name="connsiteX28" fmla="*/ 10536193 w 18288000"/>
              <a:gd name="connsiteY28" fmla="*/ 1952251 h 7823032"/>
              <a:gd name="connsiteX29" fmla="*/ 10918224 w 18288000"/>
              <a:gd name="connsiteY29" fmla="*/ 2046888 h 7823032"/>
              <a:gd name="connsiteX30" fmla="*/ 11048953 w 18288000"/>
              <a:gd name="connsiteY30" fmla="*/ 2328256 h 7823032"/>
              <a:gd name="connsiteX31" fmla="*/ 10918224 w 18288000"/>
              <a:gd name="connsiteY31" fmla="*/ 2607715 h 7823032"/>
              <a:gd name="connsiteX32" fmla="*/ 10536193 w 18288000"/>
              <a:gd name="connsiteY32" fmla="*/ 2704256 h 7823032"/>
              <a:gd name="connsiteX33" fmla="*/ 10047549 w 18288000"/>
              <a:gd name="connsiteY33" fmla="*/ 2586756 h 7823032"/>
              <a:gd name="connsiteX34" fmla="*/ 9596981 w 18288000"/>
              <a:gd name="connsiteY34" fmla="*/ 2236796 h 7823032"/>
              <a:gd name="connsiteX35" fmla="*/ 9175604 w 18288000"/>
              <a:gd name="connsiteY35" fmla="*/ 3039058 h 7823032"/>
              <a:gd name="connsiteX36" fmla="*/ 9830515 w 18288000"/>
              <a:gd name="connsiteY36" fmla="*/ 3365613 h 7823032"/>
              <a:gd name="connsiteX37" fmla="*/ 10622499 w 18288000"/>
              <a:gd name="connsiteY37" fmla="*/ 3490529 h 7823032"/>
              <a:gd name="connsiteX38" fmla="*/ 11683767 w 18288000"/>
              <a:gd name="connsiteY38" fmla="*/ 3163259 h 7823032"/>
              <a:gd name="connsiteX39" fmla="*/ 12078914 w 18288000"/>
              <a:gd name="connsiteY39" fmla="*/ 2318094 h 7823032"/>
              <a:gd name="connsiteX40" fmla="*/ 11828401 w 18288000"/>
              <a:gd name="connsiteY40" fmla="*/ 1660712 h 7823032"/>
              <a:gd name="connsiteX41" fmla="*/ 11185943 w 18288000"/>
              <a:gd name="connsiteY41" fmla="*/ 1338575 h 7823032"/>
              <a:gd name="connsiteX42" fmla="*/ 11013415 w 18288000"/>
              <a:gd name="connsiteY42" fmla="*/ 1308114 h 7823032"/>
              <a:gd name="connsiteX43" fmla="*/ 11906412 w 18288000"/>
              <a:gd name="connsiteY43" fmla="*/ 485201 h 7823032"/>
              <a:gd name="connsiteX44" fmla="*/ 11906412 w 18288000"/>
              <a:gd name="connsiteY44" fmla="*/ 0 h 7823032"/>
              <a:gd name="connsiteX45" fmla="*/ 12200756 w 18288000"/>
              <a:gd name="connsiteY45" fmla="*/ 0 h 7823032"/>
              <a:gd name="connsiteX46" fmla="*/ 13601700 w 18288000"/>
              <a:gd name="connsiteY46" fmla="*/ 0 h 7823032"/>
              <a:gd name="connsiteX47" fmla="*/ 18288000 w 18288000"/>
              <a:gd name="connsiteY47" fmla="*/ 0 h 7823032"/>
              <a:gd name="connsiteX48" fmla="*/ 18288000 w 18288000"/>
              <a:gd name="connsiteY48" fmla="*/ 5401982 h 7823032"/>
              <a:gd name="connsiteX49" fmla="*/ 17749806 w 18288000"/>
              <a:gd name="connsiteY49" fmla="*/ 5712819 h 7823032"/>
              <a:gd name="connsiteX50" fmla="*/ 9144003 w 18288000"/>
              <a:gd name="connsiteY50" fmla="*/ 7823032 h 7823032"/>
              <a:gd name="connsiteX51" fmla="*/ 538200 w 18288000"/>
              <a:gd name="connsiteY51" fmla="*/ 5712818 h 7823032"/>
              <a:gd name="connsiteX52" fmla="*/ 0 w 18288000"/>
              <a:gd name="connsiteY52" fmla="*/ 5401979 h 782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8288000" h="7823032">
                <a:moveTo>
                  <a:pt x="7579842" y="576432"/>
                </a:moveTo>
                <a:cubicBezTo>
                  <a:pt x="7728134" y="572517"/>
                  <a:pt x="7834195" y="655252"/>
                  <a:pt x="7898022" y="824635"/>
                </a:cubicBezTo>
                <a:cubicBezTo>
                  <a:pt x="7961848" y="994018"/>
                  <a:pt x="7992968" y="1273537"/>
                  <a:pt x="7991381" y="1663191"/>
                </a:cubicBezTo>
                <a:cubicBezTo>
                  <a:pt x="7992968" y="2050834"/>
                  <a:pt x="7961848" y="2330563"/>
                  <a:pt x="7898022" y="2502379"/>
                </a:cubicBezTo>
                <a:cubicBezTo>
                  <a:pt x="7834195" y="2674195"/>
                  <a:pt x="7728134" y="2758410"/>
                  <a:pt x="7579842" y="2755024"/>
                </a:cubicBezTo>
                <a:cubicBezTo>
                  <a:pt x="7429114" y="2758410"/>
                  <a:pt x="7321573" y="2674195"/>
                  <a:pt x="7257217" y="2502379"/>
                </a:cubicBezTo>
                <a:cubicBezTo>
                  <a:pt x="7192862" y="2330563"/>
                  <a:pt x="7161531" y="2050834"/>
                  <a:pt x="7163223" y="1663191"/>
                </a:cubicBezTo>
                <a:cubicBezTo>
                  <a:pt x="7161531" y="1273537"/>
                  <a:pt x="7192862" y="994018"/>
                  <a:pt x="7257217" y="824635"/>
                </a:cubicBezTo>
                <a:cubicBezTo>
                  <a:pt x="7321573" y="655252"/>
                  <a:pt x="7429114" y="572517"/>
                  <a:pt x="7579842" y="576432"/>
                </a:cubicBezTo>
                <a:close/>
                <a:moveTo>
                  <a:pt x="0" y="0"/>
                </a:moveTo>
                <a:lnTo>
                  <a:pt x="4324350" y="0"/>
                </a:lnTo>
                <a:lnTo>
                  <a:pt x="6921780" y="0"/>
                </a:lnTo>
                <a:lnTo>
                  <a:pt x="6843352" y="40594"/>
                </a:lnTo>
                <a:cubicBezTo>
                  <a:pt x="6721720" y="113387"/>
                  <a:pt x="6615488" y="207725"/>
                  <a:pt x="6524655" y="323607"/>
                </a:cubicBezTo>
                <a:cubicBezTo>
                  <a:pt x="6282435" y="632626"/>
                  <a:pt x="6160432" y="1079153"/>
                  <a:pt x="6158647" y="1663191"/>
                </a:cubicBezTo>
                <a:cubicBezTo>
                  <a:pt x="6160432" y="2249447"/>
                  <a:pt x="6282435" y="2696609"/>
                  <a:pt x="6524655" y="3004675"/>
                </a:cubicBezTo>
                <a:cubicBezTo>
                  <a:pt x="6766876" y="3312742"/>
                  <a:pt x="7118604" y="3467924"/>
                  <a:pt x="7579842" y="3470222"/>
                </a:cubicBezTo>
                <a:cubicBezTo>
                  <a:pt x="8036427" y="3467924"/>
                  <a:pt x="8386042" y="3312742"/>
                  <a:pt x="8628682" y="3004675"/>
                </a:cubicBezTo>
                <a:cubicBezTo>
                  <a:pt x="8871325" y="2696609"/>
                  <a:pt x="8993749" y="2249447"/>
                  <a:pt x="8995957" y="1663191"/>
                </a:cubicBezTo>
                <a:cubicBezTo>
                  <a:pt x="8993749" y="1079153"/>
                  <a:pt x="8871325" y="632626"/>
                  <a:pt x="8628682" y="323607"/>
                </a:cubicBezTo>
                <a:cubicBezTo>
                  <a:pt x="8537692" y="207725"/>
                  <a:pt x="8431658" y="113387"/>
                  <a:pt x="8310582" y="40594"/>
                </a:cubicBezTo>
                <a:lnTo>
                  <a:pt x="8232572" y="0"/>
                </a:lnTo>
                <a:lnTo>
                  <a:pt x="9312678" y="0"/>
                </a:lnTo>
                <a:lnTo>
                  <a:pt x="9363447" y="0"/>
                </a:lnTo>
                <a:lnTo>
                  <a:pt x="9363447" y="672891"/>
                </a:lnTo>
                <a:lnTo>
                  <a:pt x="10652961" y="672891"/>
                </a:lnTo>
                <a:lnTo>
                  <a:pt x="9901590" y="1399435"/>
                </a:lnTo>
                <a:lnTo>
                  <a:pt x="9901590" y="1952251"/>
                </a:lnTo>
                <a:lnTo>
                  <a:pt x="10536193" y="1952251"/>
                </a:lnTo>
                <a:cubicBezTo>
                  <a:pt x="10704151" y="1952357"/>
                  <a:pt x="10831495" y="1983903"/>
                  <a:pt x="10918224" y="2046888"/>
                </a:cubicBezTo>
                <a:cubicBezTo>
                  <a:pt x="11004953" y="2109874"/>
                  <a:pt x="11048529" y="2203663"/>
                  <a:pt x="11048953" y="2328256"/>
                </a:cubicBezTo>
                <a:cubicBezTo>
                  <a:pt x="11048529" y="2450625"/>
                  <a:pt x="11004953" y="2543778"/>
                  <a:pt x="10918224" y="2607715"/>
                </a:cubicBezTo>
                <a:cubicBezTo>
                  <a:pt x="10831495" y="2671652"/>
                  <a:pt x="10704151" y="2703833"/>
                  <a:pt x="10536193" y="2704256"/>
                </a:cubicBezTo>
                <a:cubicBezTo>
                  <a:pt x="10368235" y="2704150"/>
                  <a:pt x="10205353" y="2664983"/>
                  <a:pt x="10047549" y="2586756"/>
                </a:cubicBezTo>
                <a:cubicBezTo>
                  <a:pt x="9889744" y="2508528"/>
                  <a:pt x="9739555" y="2391875"/>
                  <a:pt x="9596981" y="2236796"/>
                </a:cubicBezTo>
                <a:lnTo>
                  <a:pt x="9175604" y="3039058"/>
                </a:lnTo>
                <a:cubicBezTo>
                  <a:pt x="9357735" y="3175492"/>
                  <a:pt x="9576039" y="3284344"/>
                  <a:pt x="9830515" y="3365613"/>
                </a:cubicBezTo>
                <a:cubicBezTo>
                  <a:pt x="10084991" y="3446883"/>
                  <a:pt x="10348985" y="3488521"/>
                  <a:pt x="10622499" y="3490529"/>
                </a:cubicBezTo>
                <a:cubicBezTo>
                  <a:pt x="11071755" y="3484836"/>
                  <a:pt x="11425510" y="3375746"/>
                  <a:pt x="11683767" y="3163259"/>
                </a:cubicBezTo>
                <a:cubicBezTo>
                  <a:pt x="11942024" y="2950773"/>
                  <a:pt x="12073739" y="2669051"/>
                  <a:pt x="12078914" y="2318094"/>
                </a:cubicBezTo>
                <a:cubicBezTo>
                  <a:pt x="12074368" y="2047488"/>
                  <a:pt x="11990864" y="1828361"/>
                  <a:pt x="11828401" y="1660712"/>
                </a:cubicBezTo>
                <a:cubicBezTo>
                  <a:pt x="11665938" y="1493064"/>
                  <a:pt x="11451785" y="1385684"/>
                  <a:pt x="11185943" y="1338575"/>
                </a:cubicBezTo>
                <a:lnTo>
                  <a:pt x="11013415" y="1308114"/>
                </a:lnTo>
                <a:lnTo>
                  <a:pt x="11906412" y="485201"/>
                </a:lnTo>
                <a:lnTo>
                  <a:pt x="11906412" y="0"/>
                </a:lnTo>
                <a:lnTo>
                  <a:pt x="12200756" y="0"/>
                </a:lnTo>
                <a:lnTo>
                  <a:pt x="13601700" y="0"/>
                </a:lnTo>
                <a:lnTo>
                  <a:pt x="18288000" y="0"/>
                </a:lnTo>
                <a:lnTo>
                  <a:pt x="18288000" y="5401982"/>
                </a:lnTo>
                <a:lnTo>
                  <a:pt x="17749806" y="5712819"/>
                </a:lnTo>
                <a:cubicBezTo>
                  <a:pt x="15312838" y="7042662"/>
                  <a:pt x="12345423" y="7823032"/>
                  <a:pt x="9144003" y="7823032"/>
                </a:cubicBezTo>
                <a:cubicBezTo>
                  <a:pt x="5942585" y="7823032"/>
                  <a:pt x="2975170" y="7042662"/>
                  <a:pt x="538200" y="5712818"/>
                </a:cubicBezTo>
                <a:lnTo>
                  <a:pt x="0" y="5401979"/>
                </a:lnTo>
                <a:close/>
              </a:path>
            </a:pathLst>
          </a:custGeom>
          <a:gradFill flip="none" rotWithShape="1">
            <a:gsLst>
              <a:gs pos="5000">
                <a:schemeClr val="accent4">
                  <a:alpha val="46000"/>
                </a:schemeClr>
              </a:gs>
              <a:gs pos="94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Полилиния 25"/>
          <p:cNvSpPr/>
          <p:nvPr/>
        </p:nvSpPr>
        <p:spPr>
          <a:xfrm>
            <a:off x="941" y="3764747"/>
            <a:ext cx="12190119" cy="3093254"/>
          </a:xfrm>
          <a:custGeom>
            <a:avLst/>
            <a:gdLst>
              <a:gd name="connsiteX0" fmla="*/ 0 w 18288000"/>
              <a:gd name="connsiteY0" fmla="*/ 394804 h 4640597"/>
              <a:gd name="connsiteX1" fmla="*/ 338571 w 18288000"/>
              <a:gd name="connsiteY1" fmla="*/ 537310 h 4640597"/>
              <a:gd name="connsiteX2" fmla="*/ 8543301 w 18288000"/>
              <a:gd name="connsiteY2" fmla="*/ 2168076 h 4640597"/>
              <a:gd name="connsiteX3" fmla="*/ 9143724 w 18288000"/>
              <a:gd name="connsiteY3" fmla="*/ 2175037 h 4640597"/>
              <a:gd name="connsiteX4" fmla="*/ 9144003 w 18288000"/>
              <a:gd name="connsiteY4" fmla="*/ 2175041 h 4640597"/>
              <a:gd name="connsiteX5" fmla="*/ 9144275 w 18288000"/>
              <a:gd name="connsiteY5" fmla="*/ 2175037 h 4640597"/>
              <a:gd name="connsiteX6" fmla="*/ 9744708 w 18288000"/>
              <a:gd name="connsiteY6" fmla="*/ 2168076 h 4640597"/>
              <a:gd name="connsiteX7" fmla="*/ 17949438 w 18288000"/>
              <a:gd name="connsiteY7" fmla="*/ 537311 h 4640597"/>
              <a:gd name="connsiteX8" fmla="*/ 18288000 w 18288000"/>
              <a:gd name="connsiteY8" fmla="*/ 394808 h 4640597"/>
              <a:gd name="connsiteX9" fmla="*/ 18288000 w 18288000"/>
              <a:gd name="connsiteY9" fmla="*/ 4640597 h 4640597"/>
              <a:gd name="connsiteX10" fmla="*/ 0 w 18288000"/>
              <a:gd name="connsiteY10" fmla="*/ 4640597 h 4640597"/>
              <a:gd name="connsiteX11" fmla="*/ 17862052 w 18288000"/>
              <a:gd name="connsiteY11" fmla="*/ 0 h 4640597"/>
              <a:gd name="connsiteX12" fmla="*/ 17749808 w 18288000"/>
              <a:gd name="connsiteY12" fmla="*/ 64827 h 4640597"/>
              <a:gd name="connsiteX13" fmla="*/ 17286732 w 18288000"/>
              <a:gd name="connsiteY13" fmla="*/ 307677 h 4640597"/>
              <a:gd name="connsiteX14" fmla="*/ 17286732 w 18288000"/>
              <a:gd name="connsiteY14" fmla="*/ 307677 h 4640597"/>
              <a:gd name="connsiteX15" fmla="*/ 17749806 w 18288000"/>
              <a:gd name="connsiteY15" fmla="*/ 64828 h 464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288000" h="4640597">
                <a:moveTo>
                  <a:pt x="0" y="394804"/>
                </a:moveTo>
                <a:lnTo>
                  <a:pt x="338571" y="537310"/>
                </a:lnTo>
                <a:cubicBezTo>
                  <a:pt x="2754845" y="1512553"/>
                  <a:pt x="5552396" y="2098627"/>
                  <a:pt x="8543301" y="2168076"/>
                </a:cubicBezTo>
                <a:lnTo>
                  <a:pt x="9143724" y="2175037"/>
                </a:lnTo>
                <a:lnTo>
                  <a:pt x="9144003" y="2175041"/>
                </a:lnTo>
                <a:lnTo>
                  <a:pt x="9144275" y="2175037"/>
                </a:lnTo>
                <a:lnTo>
                  <a:pt x="9744708" y="2168076"/>
                </a:lnTo>
                <a:cubicBezTo>
                  <a:pt x="12735616" y="2098627"/>
                  <a:pt x="15533166" y="1512554"/>
                  <a:pt x="17949438" y="537311"/>
                </a:cubicBezTo>
                <a:lnTo>
                  <a:pt x="18288000" y="394808"/>
                </a:lnTo>
                <a:lnTo>
                  <a:pt x="18288000" y="4640597"/>
                </a:lnTo>
                <a:lnTo>
                  <a:pt x="0" y="4640597"/>
                </a:lnTo>
                <a:close/>
                <a:moveTo>
                  <a:pt x="17862052" y="0"/>
                </a:moveTo>
                <a:lnTo>
                  <a:pt x="17749808" y="64827"/>
                </a:lnTo>
                <a:cubicBezTo>
                  <a:pt x="17597498" y="147942"/>
                  <a:pt x="17443114" y="228911"/>
                  <a:pt x="17286732" y="307677"/>
                </a:cubicBezTo>
                <a:lnTo>
                  <a:pt x="17286732" y="307677"/>
                </a:lnTo>
                <a:lnTo>
                  <a:pt x="17749806" y="64828"/>
                </a:lnTo>
                <a:close/>
              </a:path>
            </a:pathLst>
          </a:custGeom>
          <a:solidFill>
            <a:srgbClr val="232B36">
              <a:alpha val="6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1947427" y="5154307"/>
            <a:ext cx="8297145" cy="190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Familiarizzare con l'interfaccia: Panoramica su barre degli strumenti, comandi rapidi e viste.</a:t>
            </a:r>
          </a:p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Misurare le dimensioni su Fusion 360: Utilizzo dello strumento di misura in ambiente 3D.</a:t>
            </a:r>
          </a:p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Sketch avanzato (Disegno 2D): Creare figure più complesse, gestire vincoli e quote avanzate.</a:t>
            </a:r>
          </a:p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Stampe di prova per fitting: Realizzare piccole stampe per verificare l’adattamento delle parti.</a:t>
            </a:r>
          </a:p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Filettature per viti: Utilizzo degli strumenti per creare filettature interne ed esterne.</a:t>
            </a:r>
          </a:p>
          <a:p>
            <a:pPr algn="just" defTabSz="239976">
              <a:lnSpc>
                <a:spcPct val="150000"/>
              </a:lnSpc>
            </a:pPr>
            <a:endParaRPr lang="it-IT" sz="1333" dirty="0">
              <a:solidFill>
                <a:schemeClr val="bg2"/>
              </a:solidFill>
              <a:latin typeface="Merriweather Light" panose="02060503050406030704" pitchFamily="18" charset="-52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Полилиния 26"/>
          <p:cNvSpPr/>
          <p:nvPr/>
        </p:nvSpPr>
        <p:spPr>
          <a:xfrm>
            <a:off x="941" y="3429000"/>
            <a:ext cx="12190119" cy="1785550"/>
          </a:xfrm>
          <a:custGeom>
            <a:avLst/>
            <a:gdLst>
              <a:gd name="connsiteX0" fmla="*/ 18288000 w 18288000"/>
              <a:gd name="connsiteY0" fmla="*/ 257688 h 2678738"/>
              <a:gd name="connsiteX1" fmla="*/ 18288000 w 18288000"/>
              <a:gd name="connsiteY1" fmla="*/ 898506 h 2678738"/>
              <a:gd name="connsiteX2" fmla="*/ 17949438 w 18288000"/>
              <a:gd name="connsiteY2" fmla="*/ 1041009 h 2678738"/>
              <a:gd name="connsiteX3" fmla="*/ 9144004 w 18288000"/>
              <a:gd name="connsiteY3" fmla="*/ 2678738 h 2678738"/>
              <a:gd name="connsiteX4" fmla="*/ 17749808 w 18288000"/>
              <a:gd name="connsiteY4" fmla="*/ 568525 h 2678738"/>
              <a:gd name="connsiteX5" fmla="*/ 0 w 18288000"/>
              <a:gd name="connsiteY5" fmla="*/ 0 h 2678738"/>
              <a:gd name="connsiteX6" fmla="*/ 1 w 18288000"/>
              <a:gd name="connsiteY6" fmla="*/ 0 h 2678738"/>
              <a:gd name="connsiteX7" fmla="*/ 1 w 18288000"/>
              <a:gd name="connsiteY7" fmla="*/ 257685 h 2678738"/>
              <a:gd name="connsiteX8" fmla="*/ 538202 w 18288000"/>
              <a:gd name="connsiteY8" fmla="*/ 568524 h 2678738"/>
              <a:gd name="connsiteX9" fmla="*/ 9144004 w 18288000"/>
              <a:gd name="connsiteY9" fmla="*/ 2678738 h 2678738"/>
              <a:gd name="connsiteX10" fmla="*/ 338571 w 18288000"/>
              <a:gd name="connsiteY10" fmla="*/ 1041008 h 2678738"/>
              <a:gd name="connsiteX11" fmla="*/ 0 w 18288000"/>
              <a:gd name="connsiteY11" fmla="*/ 898502 h 267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0" h="2678738">
                <a:moveTo>
                  <a:pt x="18288000" y="257688"/>
                </a:moveTo>
                <a:lnTo>
                  <a:pt x="18288000" y="898506"/>
                </a:lnTo>
                <a:lnTo>
                  <a:pt x="17949438" y="1041009"/>
                </a:lnTo>
                <a:cubicBezTo>
                  <a:pt x="15372081" y="2081268"/>
                  <a:pt x="12360915" y="2678738"/>
                  <a:pt x="9144004" y="2678738"/>
                </a:cubicBezTo>
                <a:cubicBezTo>
                  <a:pt x="12345424" y="2678738"/>
                  <a:pt x="15312839" y="1898368"/>
                  <a:pt x="17749808" y="568525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1" y="257685"/>
                </a:lnTo>
                <a:lnTo>
                  <a:pt x="538202" y="568524"/>
                </a:lnTo>
                <a:cubicBezTo>
                  <a:pt x="2975172" y="1898368"/>
                  <a:pt x="5942588" y="2678738"/>
                  <a:pt x="9144004" y="2678738"/>
                </a:cubicBezTo>
                <a:cubicBezTo>
                  <a:pt x="5927097" y="2678738"/>
                  <a:pt x="2915930" y="2081267"/>
                  <a:pt x="338571" y="1041008"/>
                </a:cubicBezTo>
                <a:lnTo>
                  <a:pt x="0" y="89850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1578835" y="1487613"/>
            <a:ext cx="9073653" cy="214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2" dirty="0">
                <a:solidFill>
                  <a:schemeClr val="bg2"/>
                </a:solidFill>
                <a:latin typeface="Montserrat ExtraBold" panose="00000900000000000000" pitchFamily="50" charset="0"/>
                <a:ea typeface="Roboto Black" panose="02000000000000000000" pitchFamily="2" charset="0"/>
                <a:cs typeface="Open Sans Light" panose="020B0306030504020204" pitchFamily="34" charset="0"/>
              </a:rPr>
              <a:t>Three</a:t>
            </a:r>
            <a:endParaRPr lang="ru-RU" sz="13332" dirty="0">
              <a:solidFill>
                <a:schemeClr val="bg2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952537" y="3638741"/>
            <a:ext cx="4286927" cy="653125"/>
            <a:chOff x="5928309" y="5458955"/>
            <a:chExt cx="6431383" cy="979839"/>
          </a:xfrm>
        </p:grpSpPr>
        <p:sp>
          <p:nvSpPr>
            <p:cNvPr id="8" name="TextBox 7"/>
            <p:cNvSpPr txBox="1"/>
            <p:nvPr/>
          </p:nvSpPr>
          <p:spPr>
            <a:xfrm>
              <a:off x="5928309" y="5889808"/>
              <a:ext cx="6431383" cy="548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39976">
                <a:lnSpc>
                  <a:spcPct val="150000"/>
                </a:lnSpc>
              </a:pPr>
              <a:r>
                <a:rPr lang="it-IT" sz="1333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Open Sans Light" panose="020B0306030504020204" pitchFamily="34" charset="0"/>
                </a:rPr>
                <a:t>Approfondimento sugli strumenti e sketch avanzati</a:t>
              </a:r>
              <a:endParaRPr lang="ru-RU" sz="1333" spc="-1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52019" y="5458955"/>
              <a:ext cx="2783962" cy="52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7" b="1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Level 03</a:t>
              </a:r>
              <a:endParaRPr lang="ru-RU" sz="1667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4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9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9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9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9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9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26" grpId="0" animBg="1"/>
          <p:bldP spid="12" grpId="0"/>
          <p:bldP spid="27" grpId="0" animBg="1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9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9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9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9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9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26" grpId="0" animBg="1"/>
          <p:bldP spid="12" grpId="0"/>
          <p:bldP spid="27" grpId="0" animBg="1"/>
          <p:bldP spid="20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3FEAEDC4-9AFF-7765-266D-28A7288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68796-15D7-2A08-4A89-7892DA8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Assignment 1: </a:t>
            </a:r>
            <a:r>
              <a:rPr lang="en-US" dirty="0" err="1"/>
              <a:t>Esplorare</a:t>
            </a:r>
            <a:r>
              <a:rPr lang="en-US" dirty="0"/>
              <a:t> </a:t>
            </a:r>
            <a:r>
              <a:rPr lang="en-US" dirty="0" err="1"/>
              <a:t>l'interfaccia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63783-B0DE-0ECD-D45D-CE34E8A1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306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8736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3FEAEDC4-9AFF-7765-266D-28A7288775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68796-15D7-2A08-4A89-7892DA8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Assignment 2: Misurare un modello in Fusion 360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63783-B0DE-0ECD-D45D-CE34E8A1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8673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61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3FEAEDC4-9AFF-7765-266D-28A7288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68796-15D7-2A08-4A89-7892DA8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Assignment 3: Creare uno sketch avanzato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63783-B0DE-0ECD-D45D-CE34E8A1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7549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27814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63CED-66F9-ED90-DD6F-ACC0A48B1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8D4A3647-5D58-2702-7F7B-FA770BA1A8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89F9A-3306-ADE1-3935-6609CFD6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Assignment 4: Stampare un modello di prova per fitting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6D6D36-7C7F-78B7-6C10-07AB8A0BA6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0516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09989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6DCDE-0E08-AD92-D612-549B95322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8FA11AC0-8ABC-5F42-1E59-1C90409843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C88020-079B-E833-0202-3BE440AB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Assignment 5: Filettare una vite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2E4A7D-2AB5-6932-3464-D3B037714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3222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120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/>
          <p:nvPr/>
        </p:nvSpPr>
        <p:spPr>
          <a:xfrm>
            <a:off x="941" y="0"/>
            <a:ext cx="12190119" cy="5214550"/>
          </a:xfrm>
          <a:custGeom>
            <a:avLst/>
            <a:gdLst>
              <a:gd name="connsiteX0" fmla="*/ 7579840 w 18288000"/>
              <a:gd name="connsiteY0" fmla="*/ 576433 h 7823032"/>
              <a:gd name="connsiteX1" fmla="*/ 7898021 w 18288000"/>
              <a:gd name="connsiteY1" fmla="*/ 824636 h 7823032"/>
              <a:gd name="connsiteX2" fmla="*/ 7991379 w 18288000"/>
              <a:gd name="connsiteY2" fmla="*/ 1663192 h 7823032"/>
              <a:gd name="connsiteX3" fmla="*/ 7898021 w 18288000"/>
              <a:gd name="connsiteY3" fmla="*/ 2502380 h 7823032"/>
              <a:gd name="connsiteX4" fmla="*/ 7579840 w 18288000"/>
              <a:gd name="connsiteY4" fmla="*/ 2755025 h 7823032"/>
              <a:gd name="connsiteX5" fmla="*/ 7257215 w 18288000"/>
              <a:gd name="connsiteY5" fmla="*/ 2502380 h 7823032"/>
              <a:gd name="connsiteX6" fmla="*/ 7163223 w 18288000"/>
              <a:gd name="connsiteY6" fmla="*/ 1663192 h 7823032"/>
              <a:gd name="connsiteX7" fmla="*/ 7257215 w 18288000"/>
              <a:gd name="connsiteY7" fmla="*/ 824636 h 7823032"/>
              <a:gd name="connsiteX8" fmla="*/ 7579840 w 18288000"/>
              <a:gd name="connsiteY8" fmla="*/ 576433 h 7823032"/>
              <a:gd name="connsiteX9" fmla="*/ 0 w 18288000"/>
              <a:gd name="connsiteY9" fmla="*/ 0 h 7823032"/>
              <a:gd name="connsiteX10" fmla="*/ 4324350 w 18288000"/>
              <a:gd name="connsiteY10" fmla="*/ 0 h 7823032"/>
              <a:gd name="connsiteX11" fmla="*/ 6921781 w 18288000"/>
              <a:gd name="connsiteY11" fmla="*/ 0 h 7823032"/>
              <a:gd name="connsiteX12" fmla="*/ 6843351 w 18288000"/>
              <a:gd name="connsiteY12" fmla="*/ 40595 h 7823032"/>
              <a:gd name="connsiteX13" fmla="*/ 6524655 w 18288000"/>
              <a:gd name="connsiteY13" fmla="*/ 323608 h 7823032"/>
              <a:gd name="connsiteX14" fmla="*/ 6158646 w 18288000"/>
              <a:gd name="connsiteY14" fmla="*/ 1663192 h 7823032"/>
              <a:gd name="connsiteX15" fmla="*/ 6524655 w 18288000"/>
              <a:gd name="connsiteY15" fmla="*/ 3004676 h 7823032"/>
              <a:gd name="connsiteX16" fmla="*/ 7579840 w 18288000"/>
              <a:gd name="connsiteY16" fmla="*/ 3470223 h 7823032"/>
              <a:gd name="connsiteX17" fmla="*/ 8628681 w 18288000"/>
              <a:gd name="connsiteY17" fmla="*/ 3004676 h 7823032"/>
              <a:gd name="connsiteX18" fmla="*/ 8995956 w 18288000"/>
              <a:gd name="connsiteY18" fmla="*/ 1663192 h 7823032"/>
              <a:gd name="connsiteX19" fmla="*/ 8628681 w 18288000"/>
              <a:gd name="connsiteY19" fmla="*/ 323608 h 7823032"/>
              <a:gd name="connsiteX20" fmla="*/ 8310581 w 18288000"/>
              <a:gd name="connsiteY20" fmla="*/ 40595 h 7823032"/>
              <a:gd name="connsiteX21" fmla="*/ 8232569 w 18288000"/>
              <a:gd name="connsiteY21" fmla="*/ 0 h 7823032"/>
              <a:gd name="connsiteX22" fmla="*/ 8232570 w 18288000"/>
              <a:gd name="connsiteY22" fmla="*/ 0 h 7823032"/>
              <a:gd name="connsiteX23" fmla="*/ 9312678 w 18288000"/>
              <a:gd name="connsiteY23" fmla="*/ 0 h 7823032"/>
              <a:gd name="connsiteX24" fmla="*/ 10207585 w 18288000"/>
              <a:gd name="connsiteY24" fmla="*/ 0 h 7823032"/>
              <a:gd name="connsiteX25" fmla="*/ 9277140 w 18288000"/>
              <a:gd name="connsiteY25" fmla="*/ 2023897 h 7823032"/>
              <a:gd name="connsiteX26" fmla="*/ 9277140 w 18288000"/>
              <a:gd name="connsiteY26" fmla="*/ 2713776 h 7823032"/>
              <a:gd name="connsiteX27" fmla="*/ 10840802 w 18288000"/>
              <a:gd name="connsiteY27" fmla="*/ 2713776 h 7823032"/>
              <a:gd name="connsiteX28" fmla="*/ 10840802 w 18288000"/>
              <a:gd name="connsiteY28" fmla="*/ 3444839 h 7823032"/>
              <a:gd name="connsiteX29" fmla="*/ 11804764 w 18288000"/>
              <a:gd name="connsiteY29" fmla="*/ 3444839 h 7823032"/>
              <a:gd name="connsiteX30" fmla="*/ 11804764 w 18288000"/>
              <a:gd name="connsiteY30" fmla="*/ 2713776 h 7823032"/>
              <a:gd name="connsiteX31" fmla="*/ 12236294 w 18288000"/>
              <a:gd name="connsiteY31" fmla="*/ 2713776 h 7823032"/>
              <a:gd name="connsiteX32" fmla="*/ 12236294 w 18288000"/>
              <a:gd name="connsiteY32" fmla="*/ 1942733 h 7823032"/>
              <a:gd name="connsiteX33" fmla="*/ 11804764 w 18288000"/>
              <a:gd name="connsiteY33" fmla="*/ 1942733 h 7823032"/>
              <a:gd name="connsiteX34" fmla="*/ 11804764 w 18288000"/>
              <a:gd name="connsiteY34" fmla="*/ 1221824 h 7823032"/>
              <a:gd name="connsiteX35" fmla="*/ 10840802 w 18288000"/>
              <a:gd name="connsiteY35" fmla="*/ 1221824 h 7823032"/>
              <a:gd name="connsiteX36" fmla="*/ 10840802 w 18288000"/>
              <a:gd name="connsiteY36" fmla="*/ 1942733 h 7823032"/>
              <a:gd name="connsiteX37" fmla="*/ 10338196 w 18288000"/>
              <a:gd name="connsiteY37" fmla="*/ 1942733 h 7823032"/>
              <a:gd name="connsiteX38" fmla="*/ 11204034 w 18288000"/>
              <a:gd name="connsiteY38" fmla="*/ 0 h 7823032"/>
              <a:gd name="connsiteX39" fmla="*/ 12200756 w 18288000"/>
              <a:gd name="connsiteY39" fmla="*/ 0 h 7823032"/>
              <a:gd name="connsiteX40" fmla="*/ 13601700 w 18288000"/>
              <a:gd name="connsiteY40" fmla="*/ 0 h 7823032"/>
              <a:gd name="connsiteX41" fmla="*/ 18288000 w 18288000"/>
              <a:gd name="connsiteY41" fmla="*/ 0 h 7823032"/>
              <a:gd name="connsiteX42" fmla="*/ 18288000 w 18288000"/>
              <a:gd name="connsiteY42" fmla="*/ 5401982 h 7823032"/>
              <a:gd name="connsiteX43" fmla="*/ 17749806 w 18288000"/>
              <a:gd name="connsiteY43" fmla="*/ 5712819 h 7823032"/>
              <a:gd name="connsiteX44" fmla="*/ 9144003 w 18288000"/>
              <a:gd name="connsiteY44" fmla="*/ 7823032 h 7823032"/>
              <a:gd name="connsiteX45" fmla="*/ 538200 w 18288000"/>
              <a:gd name="connsiteY45" fmla="*/ 5712818 h 7823032"/>
              <a:gd name="connsiteX46" fmla="*/ 0 w 18288000"/>
              <a:gd name="connsiteY46" fmla="*/ 5401979 h 782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8288000" h="7823032">
                <a:moveTo>
                  <a:pt x="7579840" y="576433"/>
                </a:moveTo>
                <a:cubicBezTo>
                  <a:pt x="7728132" y="572518"/>
                  <a:pt x="7834193" y="655253"/>
                  <a:pt x="7898021" y="824636"/>
                </a:cubicBezTo>
                <a:cubicBezTo>
                  <a:pt x="7961848" y="994019"/>
                  <a:pt x="7992967" y="1273538"/>
                  <a:pt x="7991379" y="1663192"/>
                </a:cubicBezTo>
                <a:cubicBezTo>
                  <a:pt x="7992967" y="2050835"/>
                  <a:pt x="7961848" y="2330564"/>
                  <a:pt x="7898021" y="2502380"/>
                </a:cubicBezTo>
                <a:cubicBezTo>
                  <a:pt x="7834193" y="2674196"/>
                  <a:pt x="7728132" y="2758411"/>
                  <a:pt x="7579840" y="2755025"/>
                </a:cubicBezTo>
                <a:cubicBezTo>
                  <a:pt x="7429112" y="2758411"/>
                  <a:pt x="7321571" y="2674196"/>
                  <a:pt x="7257215" y="2502380"/>
                </a:cubicBezTo>
                <a:cubicBezTo>
                  <a:pt x="7192861" y="2330564"/>
                  <a:pt x="7161530" y="2050835"/>
                  <a:pt x="7163223" y="1663192"/>
                </a:cubicBezTo>
                <a:cubicBezTo>
                  <a:pt x="7161530" y="1273538"/>
                  <a:pt x="7192861" y="994019"/>
                  <a:pt x="7257215" y="824636"/>
                </a:cubicBezTo>
                <a:cubicBezTo>
                  <a:pt x="7321571" y="655253"/>
                  <a:pt x="7429112" y="572518"/>
                  <a:pt x="7579840" y="576433"/>
                </a:cubicBezTo>
                <a:close/>
                <a:moveTo>
                  <a:pt x="0" y="0"/>
                </a:moveTo>
                <a:lnTo>
                  <a:pt x="4324350" y="0"/>
                </a:lnTo>
                <a:lnTo>
                  <a:pt x="6921781" y="0"/>
                </a:lnTo>
                <a:lnTo>
                  <a:pt x="6843351" y="40595"/>
                </a:lnTo>
                <a:cubicBezTo>
                  <a:pt x="6721719" y="113389"/>
                  <a:pt x="6615487" y="207726"/>
                  <a:pt x="6524655" y="323608"/>
                </a:cubicBezTo>
                <a:cubicBezTo>
                  <a:pt x="6282434" y="632627"/>
                  <a:pt x="6160431" y="1079154"/>
                  <a:pt x="6158646" y="1663192"/>
                </a:cubicBezTo>
                <a:cubicBezTo>
                  <a:pt x="6160431" y="2249448"/>
                  <a:pt x="6282434" y="2696610"/>
                  <a:pt x="6524655" y="3004676"/>
                </a:cubicBezTo>
                <a:cubicBezTo>
                  <a:pt x="6766875" y="3312743"/>
                  <a:pt x="7118604" y="3467925"/>
                  <a:pt x="7579840" y="3470223"/>
                </a:cubicBezTo>
                <a:cubicBezTo>
                  <a:pt x="8036427" y="3467925"/>
                  <a:pt x="8386040" y="3312743"/>
                  <a:pt x="8628681" y="3004676"/>
                </a:cubicBezTo>
                <a:cubicBezTo>
                  <a:pt x="8871324" y="2696610"/>
                  <a:pt x="8993748" y="2249448"/>
                  <a:pt x="8995956" y="1663192"/>
                </a:cubicBezTo>
                <a:cubicBezTo>
                  <a:pt x="8993748" y="1079154"/>
                  <a:pt x="8871324" y="632627"/>
                  <a:pt x="8628681" y="323608"/>
                </a:cubicBezTo>
                <a:cubicBezTo>
                  <a:pt x="8537691" y="207726"/>
                  <a:pt x="8431657" y="113389"/>
                  <a:pt x="8310581" y="40595"/>
                </a:cubicBezTo>
                <a:lnTo>
                  <a:pt x="8232569" y="0"/>
                </a:lnTo>
                <a:lnTo>
                  <a:pt x="8232570" y="0"/>
                </a:lnTo>
                <a:lnTo>
                  <a:pt x="9312678" y="0"/>
                </a:lnTo>
                <a:lnTo>
                  <a:pt x="10207585" y="0"/>
                </a:lnTo>
                <a:lnTo>
                  <a:pt x="9277140" y="2023897"/>
                </a:lnTo>
                <a:lnTo>
                  <a:pt x="9277140" y="2713776"/>
                </a:lnTo>
                <a:lnTo>
                  <a:pt x="10840802" y="2713776"/>
                </a:lnTo>
                <a:lnTo>
                  <a:pt x="10840802" y="3444839"/>
                </a:lnTo>
                <a:lnTo>
                  <a:pt x="11804764" y="3444839"/>
                </a:lnTo>
                <a:lnTo>
                  <a:pt x="11804764" y="2713776"/>
                </a:lnTo>
                <a:lnTo>
                  <a:pt x="12236294" y="2713776"/>
                </a:lnTo>
                <a:lnTo>
                  <a:pt x="12236294" y="1942733"/>
                </a:lnTo>
                <a:lnTo>
                  <a:pt x="11804764" y="1942733"/>
                </a:lnTo>
                <a:lnTo>
                  <a:pt x="11804764" y="1221824"/>
                </a:lnTo>
                <a:lnTo>
                  <a:pt x="10840802" y="1221824"/>
                </a:lnTo>
                <a:lnTo>
                  <a:pt x="10840802" y="1942733"/>
                </a:lnTo>
                <a:lnTo>
                  <a:pt x="10338196" y="1942733"/>
                </a:lnTo>
                <a:lnTo>
                  <a:pt x="11204034" y="0"/>
                </a:lnTo>
                <a:lnTo>
                  <a:pt x="12200756" y="0"/>
                </a:lnTo>
                <a:lnTo>
                  <a:pt x="13601700" y="0"/>
                </a:lnTo>
                <a:lnTo>
                  <a:pt x="18288000" y="0"/>
                </a:lnTo>
                <a:lnTo>
                  <a:pt x="18288000" y="5401982"/>
                </a:lnTo>
                <a:lnTo>
                  <a:pt x="17749806" y="5712819"/>
                </a:lnTo>
                <a:cubicBezTo>
                  <a:pt x="15312838" y="7042662"/>
                  <a:pt x="12345423" y="7823032"/>
                  <a:pt x="9144003" y="7823032"/>
                </a:cubicBezTo>
                <a:cubicBezTo>
                  <a:pt x="5942585" y="7823032"/>
                  <a:pt x="2975170" y="7042662"/>
                  <a:pt x="538200" y="5712818"/>
                </a:cubicBezTo>
                <a:lnTo>
                  <a:pt x="0" y="5401979"/>
                </a:lnTo>
                <a:close/>
              </a:path>
            </a:pathLst>
          </a:custGeom>
          <a:gradFill flip="none" rotWithShape="1">
            <a:gsLst>
              <a:gs pos="5000">
                <a:schemeClr val="accent4">
                  <a:alpha val="46000"/>
                </a:schemeClr>
              </a:gs>
              <a:gs pos="94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Полилиния 25"/>
          <p:cNvSpPr/>
          <p:nvPr/>
        </p:nvSpPr>
        <p:spPr>
          <a:xfrm>
            <a:off x="941" y="3764747"/>
            <a:ext cx="12190119" cy="3093254"/>
          </a:xfrm>
          <a:custGeom>
            <a:avLst/>
            <a:gdLst>
              <a:gd name="connsiteX0" fmla="*/ 0 w 18288000"/>
              <a:gd name="connsiteY0" fmla="*/ 394804 h 4640597"/>
              <a:gd name="connsiteX1" fmla="*/ 338571 w 18288000"/>
              <a:gd name="connsiteY1" fmla="*/ 537310 h 4640597"/>
              <a:gd name="connsiteX2" fmla="*/ 8543301 w 18288000"/>
              <a:gd name="connsiteY2" fmla="*/ 2168076 h 4640597"/>
              <a:gd name="connsiteX3" fmla="*/ 9143724 w 18288000"/>
              <a:gd name="connsiteY3" fmla="*/ 2175037 h 4640597"/>
              <a:gd name="connsiteX4" fmla="*/ 9144003 w 18288000"/>
              <a:gd name="connsiteY4" fmla="*/ 2175041 h 4640597"/>
              <a:gd name="connsiteX5" fmla="*/ 9144275 w 18288000"/>
              <a:gd name="connsiteY5" fmla="*/ 2175037 h 4640597"/>
              <a:gd name="connsiteX6" fmla="*/ 9744708 w 18288000"/>
              <a:gd name="connsiteY6" fmla="*/ 2168076 h 4640597"/>
              <a:gd name="connsiteX7" fmla="*/ 17949438 w 18288000"/>
              <a:gd name="connsiteY7" fmla="*/ 537311 h 4640597"/>
              <a:gd name="connsiteX8" fmla="*/ 18288000 w 18288000"/>
              <a:gd name="connsiteY8" fmla="*/ 394808 h 4640597"/>
              <a:gd name="connsiteX9" fmla="*/ 18288000 w 18288000"/>
              <a:gd name="connsiteY9" fmla="*/ 4640597 h 4640597"/>
              <a:gd name="connsiteX10" fmla="*/ 0 w 18288000"/>
              <a:gd name="connsiteY10" fmla="*/ 4640597 h 4640597"/>
              <a:gd name="connsiteX11" fmla="*/ 17862052 w 18288000"/>
              <a:gd name="connsiteY11" fmla="*/ 0 h 4640597"/>
              <a:gd name="connsiteX12" fmla="*/ 17749808 w 18288000"/>
              <a:gd name="connsiteY12" fmla="*/ 64827 h 4640597"/>
              <a:gd name="connsiteX13" fmla="*/ 17286732 w 18288000"/>
              <a:gd name="connsiteY13" fmla="*/ 307677 h 4640597"/>
              <a:gd name="connsiteX14" fmla="*/ 17286732 w 18288000"/>
              <a:gd name="connsiteY14" fmla="*/ 307677 h 4640597"/>
              <a:gd name="connsiteX15" fmla="*/ 17749806 w 18288000"/>
              <a:gd name="connsiteY15" fmla="*/ 64828 h 464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288000" h="4640597">
                <a:moveTo>
                  <a:pt x="0" y="394804"/>
                </a:moveTo>
                <a:lnTo>
                  <a:pt x="338571" y="537310"/>
                </a:lnTo>
                <a:cubicBezTo>
                  <a:pt x="2754845" y="1512553"/>
                  <a:pt x="5552396" y="2098627"/>
                  <a:pt x="8543301" y="2168076"/>
                </a:cubicBezTo>
                <a:lnTo>
                  <a:pt x="9143724" y="2175037"/>
                </a:lnTo>
                <a:lnTo>
                  <a:pt x="9144003" y="2175041"/>
                </a:lnTo>
                <a:lnTo>
                  <a:pt x="9144275" y="2175037"/>
                </a:lnTo>
                <a:lnTo>
                  <a:pt x="9744708" y="2168076"/>
                </a:lnTo>
                <a:cubicBezTo>
                  <a:pt x="12735616" y="2098627"/>
                  <a:pt x="15533166" y="1512554"/>
                  <a:pt x="17949438" y="537311"/>
                </a:cubicBezTo>
                <a:lnTo>
                  <a:pt x="18288000" y="394808"/>
                </a:lnTo>
                <a:lnTo>
                  <a:pt x="18288000" y="4640597"/>
                </a:lnTo>
                <a:lnTo>
                  <a:pt x="0" y="4640597"/>
                </a:lnTo>
                <a:close/>
                <a:moveTo>
                  <a:pt x="17862052" y="0"/>
                </a:moveTo>
                <a:lnTo>
                  <a:pt x="17749808" y="64827"/>
                </a:lnTo>
                <a:cubicBezTo>
                  <a:pt x="17597498" y="147942"/>
                  <a:pt x="17443114" y="228911"/>
                  <a:pt x="17286732" y="307677"/>
                </a:cubicBezTo>
                <a:lnTo>
                  <a:pt x="17286732" y="307677"/>
                </a:lnTo>
                <a:lnTo>
                  <a:pt x="17749806" y="64828"/>
                </a:lnTo>
                <a:close/>
              </a:path>
            </a:pathLst>
          </a:custGeom>
          <a:solidFill>
            <a:srgbClr val="232B36">
              <a:alpha val="6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1947428" y="5630609"/>
            <a:ext cx="9154464" cy="9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Modellazione di base: Creare modelli 3D semplici partendo da uno sketch.</a:t>
            </a:r>
          </a:p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Importare un’immagine come riferimento: Usare immagini per aiutarsi nella creazione di un modello 3D.</a:t>
            </a:r>
          </a:p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Utilizzare i "Constrains": Vincoli per allineare, concentrare o bloccare parti del disegno.</a:t>
            </a:r>
          </a:p>
        </p:txBody>
      </p:sp>
      <p:sp>
        <p:nvSpPr>
          <p:cNvPr id="27" name="Полилиния 26"/>
          <p:cNvSpPr/>
          <p:nvPr/>
        </p:nvSpPr>
        <p:spPr>
          <a:xfrm>
            <a:off x="941" y="3429000"/>
            <a:ext cx="12190119" cy="1785550"/>
          </a:xfrm>
          <a:custGeom>
            <a:avLst/>
            <a:gdLst>
              <a:gd name="connsiteX0" fmla="*/ 18288000 w 18288000"/>
              <a:gd name="connsiteY0" fmla="*/ 257688 h 2678738"/>
              <a:gd name="connsiteX1" fmla="*/ 18288000 w 18288000"/>
              <a:gd name="connsiteY1" fmla="*/ 898506 h 2678738"/>
              <a:gd name="connsiteX2" fmla="*/ 17949438 w 18288000"/>
              <a:gd name="connsiteY2" fmla="*/ 1041009 h 2678738"/>
              <a:gd name="connsiteX3" fmla="*/ 9144004 w 18288000"/>
              <a:gd name="connsiteY3" fmla="*/ 2678738 h 2678738"/>
              <a:gd name="connsiteX4" fmla="*/ 17749808 w 18288000"/>
              <a:gd name="connsiteY4" fmla="*/ 568525 h 2678738"/>
              <a:gd name="connsiteX5" fmla="*/ 0 w 18288000"/>
              <a:gd name="connsiteY5" fmla="*/ 0 h 2678738"/>
              <a:gd name="connsiteX6" fmla="*/ 1 w 18288000"/>
              <a:gd name="connsiteY6" fmla="*/ 0 h 2678738"/>
              <a:gd name="connsiteX7" fmla="*/ 1 w 18288000"/>
              <a:gd name="connsiteY7" fmla="*/ 257685 h 2678738"/>
              <a:gd name="connsiteX8" fmla="*/ 538202 w 18288000"/>
              <a:gd name="connsiteY8" fmla="*/ 568524 h 2678738"/>
              <a:gd name="connsiteX9" fmla="*/ 9144004 w 18288000"/>
              <a:gd name="connsiteY9" fmla="*/ 2678738 h 2678738"/>
              <a:gd name="connsiteX10" fmla="*/ 338571 w 18288000"/>
              <a:gd name="connsiteY10" fmla="*/ 1041008 h 2678738"/>
              <a:gd name="connsiteX11" fmla="*/ 0 w 18288000"/>
              <a:gd name="connsiteY11" fmla="*/ 898502 h 267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0" h="2678738">
                <a:moveTo>
                  <a:pt x="18288000" y="257688"/>
                </a:moveTo>
                <a:lnTo>
                  <a:pt x="18288000" y="898506"/>
                </a:lnTo>
                <a:lnTo>
                  <a:pt x="17949438" y="1041009"/>
                </a:lnTo>
                <a:cubicBezTo>
                  <a:pt x="15372081" y="2081268"/>
                  <a:pt x="12360915" y="2678738"/>
                  <a:pt x="9144004" y="2678738"/>
                </a:cubicBezTo>
                <a:cubicBezTo>
                  <a:pt x="12345424" y="2678738"/>
                  <a:pt x="15312839" y="1898368"/>
                  <a:pt x="17749808" y="568525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1" y="257685"/>
                </a:lnTo>
                <a:lnTo>
                  <a:pt x="538202" y="568524"/>
                </a:lnTo>
                <a:cubicBezTo>
                  <a:pt x="2975172" y="1898368"/>
                  <a:pt x="5942588" y="2678738"/>
                  <a:pt x="9144004" y="2678738"/>
                </a:cubicBezTo>
                <a:cubicBezTo>
                  <a:pt x="5927097" y="2678738"/>
                  <a:pt x="2915930" y="2081267"/>
                  <a:pt x="338571" y="1041008"/>
                </a:cubicBezTo>
                <a:lnTo>
                  <a:pt x="0" y="89850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1578835" y="1487613"/>
            <a:ext cx="9073653" cy="214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2" dirty="0">
                <a:solidFill>
                  <a:schemeClr val="bg2"/>
                </a:solidFill>
                <a:latin typeface="Montserrat ExtraBold" panose="00000900000000000000" pitchFamily="50" charset="0"/>
                <a:ea typeface="Roboto Black" panose="02000000000000000000" pitchFamily="2" charset="0"/>
                <a:cs typeface="Open Sans Light" panose="020B0306030504020204" pitchFamily="34" charset="0"/>
              </a:rPr>
              <a:t>Four</a:t>
            </a:r>
            <a:endParaRPr lang="ru-RU" sz="13332" dirty="0">
              <a:solidFill>
                <a:schemeClr val="bg2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952537" y="3638742"/>
            <a:ext cx="4286927" cy="653125"/>
            <a:chOff x="5928309" y="5458955"/>
            <a:chExt cx="6431383" cy="979839"/>
          </a:xfrm>
        </p:grpSpPr>
        <p:sp>
          <p:nvSpPr>
            <p:cNvPr id="8" name="TextBox 7"/>
            <p:cNvSpPr txBox="1"/>
            <p:nvPr/>
          </p:nvSpPr>
          <p:spPr>
            <a:xfrm>
              <a:off x="5928309" y="5889808"/>
              <a:ext cx="6431383" cy="548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39976">
                <a:lnSpc>
                  <a:spcPct val="150000"/>
                </a:lnSpc>
              </a:pPr>
              <a:r>
                <a:rPr lang="en-US" sz="1333" dirty="0" err="1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Open Sans Light" panose="020B0306030504020204" pitchFamily="34" charset="0"/>
                </a:rPr>
                <a:t>Modellazione</a:t>
              </a:r>
              <a:r>
                <a:rPr lang="en-US" sz="1333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Open Sans Light" panose="020B0306030504020204" pitchFamily="34" charset="0"/>
                </a:rPr>
                <a:t> base e </a:t>
              </a:r>
              <a:r>
                <a:rPr lang="en-US" sz="1333" dirty="0" err="1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Open Sans Light" panose="020B0306030504020204" pitchFamily="34" charset="0"/>
                </a:rPr>
                <a:t>riferimenti</a:t>
              </a:r>
              <a:endParaRPr lang="ru-RU" sz="1333" spc="-1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52019" y="5458955"/>
              <a:ext cx="2783962" cy="52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7" b="1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Level 04</a:t>
              </a:r>
              <a:endParaRPr lang="ru-RU" sz="1667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19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9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9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9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9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9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26" grpId="0" animBg="1"/>
          <p:bldP spid="12" grpId="0"/>
          <p:bldP spid="27" grpId="0" animBg="1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9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9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9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9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9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26" grpId="0" animBg="1"/>
          <p:bldP spid="12" grpId="0"/>
          <p:bldP spid="27" grpId="0" animBg="1"/>
          <p:bldP spid="20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3FEAEDC4-9AFF-7765-266D-28A7288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68796-15D7-2A08-4A89-7892DA8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Assignment 1: </a:t>
            </a:r>
            <a:r>
              <a:rPr lang="en-US" dirty="0" err="1"/>
              <a:t>Modellare</a:t>
            </a:r>
            <a:r>
              <a:rPr lang="en-US" dirty="0"/>
              <a:t> un </a:t>
            </a:r>
            <a:r>
              <a:rPr lang="en-US" dirty="0" err="1"/>
              <a:t>oggetto</a:t>
            </a:r>
            <a:r>
              <a:rPr lang="en-US" dirty="0"/>
              <a:t> semplice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63783-B0DE-0ECD-D45D-CE34E8A1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3645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487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4B039-2DB7-AE33-94D4-780CC19D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7584B5-0D6F-9D22-6F8C-A06E367013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80091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0165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3FEAEDC4-9AFF-7765-266D-28A7288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68796-15D7-2A08-4A89-7892DA8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Assignment 2: </a:t>
            </a:r>
            <a:r>
              <a:rPr lang="en-US" dirty="0" err="1"/>
              <a:t>Importare</a:t>
            </a:r>
            <a:r>
              <a:rPr lang="en-US" dirty="0"/>
              <a:t> </a:t>
            </a:r>
            <a:r>
              <a:rPr lang="en-US" dirty="0" err="1"/>
              <a:t>un’immagine</a:t>
            </a:r>
            <a:r>
              <a:rPr lang="en-US" dirty="0"/>
              <a:t> di </a:t>
            </a:r>
            <a:r>
              <a:rPr lang="en-US" dirty="0" err="1"/>
              <a:t>riferimento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63783-B0DE-0ECD-D45D-CE34E8A1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2881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0570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3FEAEDC4-9AFF-7765-266D-28A7288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68796-15D7-2A08-4A89-7892DA8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Assignment 3: Usare i "Constrains"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63783-B0DE-0ECD-D45D-CE34E8A1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0830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157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1C7BE9-5C24-AFCF-F4DD-66C8CBD6A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AE48C4B-3A90-42C3-BA00-6092B4771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070EE-A78E-05F1-C4F1-ECC40EA8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it-IT" sz="4600"/>
              <a:t>Assignment 4: Modellare un oggetto semplice parte 2</a:t>
            </a:r>
            <a:endParaRPr lang="en-US" sz="46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D8BDA7-D9B1-6277-9459-7C633701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4270"/>
          <a:stretch/>
        </p:blipFill>
        <p:spPr>
          <a:xfrm>
            <a:off x="20" y="10"/>
            <a:ext cx="4041316" cy="4193753"/>
          </a:xfrm>
          <a:custGeom>
            <a:avLst/>
            <a:gdLst/>
            <a:ahLst/>
            <a:cxnLst/>
            <a:rect l="l" t="t" r="r" b="b"/>
            <a:pathLst>
              <a:path w="4041336" h="4193763">
                <a:moveTo>
                  <a:pt x="0" y="0"/>
                </a:moveTo>
                <a:lnTo>
                  <a:pt x="4019848" y="0"/>
                </a:lnTo>
                <a:lnTo>
                  <a:pt x="4021195" y="11419"/>
                </a:lnTo>
                <a:cubicBezTo>
                  <a:pt x="4036145" y="95184"/>
                  <a:pt x="4033611" y="180091"/>
                  <a:pt x="4037665" y="264364"/>
                </a:cubicBezTo>
                <a:cubicBezTo>
                  <a:pt x="4042480" y="367421"/>
                  <a:pt x="4036399" y="470858"/>
                  <a:pt x="4034118" y="574168"/>
                </a:cubicBezTo>
                <a:cubicBezTo>
                  <a:pt x="4032344" y="662121"/>
                  <a:pt x="4023602" y="749948"/>
                  <a:pt x="4026263" y="838028"/>
                </a:cubicBezTo>
                <a:cubicBezTo>
                  <a:pt x="4026453" y="841074"/>
                  <a:pt x="4026453" y="844120"/>
                  <a:pt x="4026263" y="847166"/>
                </a:cubicBezTo>
                <a:cubicBezTo>
                  <a:pt x="4018154" y="944003"/>
                  <a:pt x="4018154" y="1041348"/>
                  <a:pt x="4026263" y="1138186"/>
                </a:cubicBezTo>
                <a:cubicBezTo>
                  <a:pt x="4028835" y="1178494"/>
                  <a:pt x="4028113" y="1218943"/>
                  <a:pt x="4024109" y="1259137"/>
                </a:cubicBezTo>
                <a:cubicBezTo>
                  <a:pt x="4020308" y="1310285"/>
                  <a:pt x="4008145" y="1362194"/>
                  <a:pt x="4016887" y="1412960"/>
                </a:cubicBezTo>
                <a:cubicBezTo>
                  <a:pt x="4022576" y="1454780"/>
                  <a:pt x="4025705" y="1496916"/>
                  <a:pt x="4026263" y="1539116"/>
                </a:cubicBezTo>
                <a:cubicBezTo>
                  <a:pt x="4030697" y="1633542"/>
                  <a:pt x="4026516" y="1728475"/>
                  <a:pt x="4024869" y="1823155"/>
                </a:cubicBezTo>
                <a:cubicBezTo>
                  <a:pt x="4023095" y="1933446"/>
                  <a:pt x="4025883" y="2043737"/>
                  <a:pt x="4017014" y="2154154"/>
                </a:cubicBezTo>
                <a:cubicBezTo>
                  <a:pt x="4012136" y="2243351"/>
                  <a:pt x="4012136" y="2332751"/>
                  <a:pt x="4017014" y="2421948"/>
                </a:cubicBezTo>
                <a:cubicBezTo>
                  <a:pt x="4019421" y="2503683"/>
                  <a:pt x="4031711" y="2584656"/>
                  <a:pt x="4029684" y="2667279"/>
                </a:cubicBezTo>
                <a:cubicBezTo>
                  <a:pt x="4027276" y="2763608"/>
                  <a:pt x="4015874" y="2859684"/>
                  <a:pt x="4019421" y="2956268"/>
                </a:cubicBezTo>
                <a:cubicBezTo>
                  <a:pt x="4021068" y="3002339"/>
                  <a:pt x="4021195" y="3048410"/>
                  <a:pt x="4022082" y="3094480"/>
                </a:cubicBezTo>
                <a:cubicBezTo>
                  <a:pt x="4023222" y="3149943"/>
                  <a:pt x="4033231" y="3205278"/>
                  <a:pt x="4027656" y="3260614"/>
                </a:cubicBezTo>
                <a:cubicBezTo>
                  <a:pt x="4018408" y="3352883"/>
                  <a:pt x="3994462" y="3443628"/>
                  <a:pt x="4009412" y="3538181"/>
                </a:cubicBezTo>
                <a:cubicBezTo>
                  <a:pt x="4017647" y="3590217"/>
                  <a:pt x="4026896" y="3642380"/>
                  <a:pt x="4031711" y="3694923"/>
                </a:cubicBezTo>
                <a:cubicBezTo>
                  <a:pt x="4035892" y="3741882"/>
                  <a:pt x="4046407" y="3789603"/>
                  <a:pt x="4038425" y="3836308"/>
                </a:cubicBezTo>
                <a:cubicBezTo>
                  <a:pt x="4031584" y="3876287"/>
                  <a:pt x="4035131" y="3916266"/>
                  <a:pt x="4029810" y="3956245"/>
                </a:cubicBezTo>
                <a:cubicBezTo>
                  <a:pt x="4022842" y="4008661"/>
                  <a:pt x="4019168" y="4061966"/>
                  <a:pt x="4013847" y="4114764"/>
                </a:cubicBezTo>
                <a:lnTo>
                  <a:pt x="4010970" y="4161894"/>
                </a:lnTo>
                <a:lnTo>
                  <a:pt x="4002764" y="4161042"/>
                </a:lnTo>
                <a:cubicBezTo>
                  <a:pt x="3957904" y="4159210"/>
                  <a:pt x="3912934" y="4160186"/>
                  <a:pt x="3868108" y="4163980"/>
                </a:cubicBezTo>
                <a:cubicBezTo>
                  <a:pt x="3637072" y="4178737"/>
                  <a:pt x="3405779" y="4172076"/>
                  <a:pt x="3174741" y="4175341"/>
                </a:cubicBezTo>
                <a:cubicBezTo>
                  <a:pt x="2865668" y="4179782"/>
                  <a:pt x="2556851" y="4168420"/>
                  <a:pt x="2247906" y="4167376"/>
                </a:cubicBezTo>
                <a:cubicBezTo>
                  <a:pt x="2184582" y="4167115"/>
                  <a:pt x="2121002" y="4170510"/>
                  <a:pt x="2057934" y="4175733"/>
                </a:cubicBezTo>
                <a:cubicBezTo>
                  <a:pt x="1970560" y="4182786"/>
                  <a:pt x="1884336" y="4173905"/>
                  <a:pt x="1797729" y="4165547"/>
                </a:cubicBezTo>
                <a:cubicBezTo>
                  <a:pt x="1693340" y="4155492"/>
                  <a:pt x="1589207" y="4164372"/>
                  <a:pt x="1485458" y="4175995"/>
                </a:cubicBezTo>
                <a:cubicBezTo>
                  <a:pt x="1307344" y="4195571"/>
                  <a:pt x="1127888" y="4198979"/>
                  <a:pt x="949185" y="4186181"/>
                </a:cubicBezTo>
                <a:cubicBezTo>
                  <a:pt x="751793" y="4172468"/>
                  <a:pt x="554529" y="4174950"/>
                  <a:pt x="357136" y="4175995"/>
                </a:cubicBezTo>
                <a:lnTo>
                  <a:pt x="0" y="4175060"/>
                </a:lnTo>
                <a:close/>
              </a:path>
            </a:pathLst>
          </a:custGeom>
        </p:spPr>
      </p:pic>
      <p:sp>
        <p:nvSpPr>
          <p:cNvPr id="46" name="sketch line">
            <a:extLst>
              <a:ext uri="{FF2B5EF4-FFF2-40B4-BE49-F238E27FC236}">
                <a16:creationId xmlns:a16="http://schemas.microsoft.com/office/drawing/2014/main" id="{F919E280-CA27-4214-97E6-294E0C3BC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46318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CEE98D-E77B-72B0-2F3A-2EEF29B60E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1" r="-2" b="-2"/>
          <a:stretch/>
        </p:blipFill>
        <p:spPr>
          <a:xfrm>
            <a:off x="1" y="4267200"/>
            <a:ext cx="4051081" cy="2590800"/>
          </a:xfrm>
          <a:custGeom>
            <a:avLst/>
            <a:gdLst/>
            <a:ahLst/>
            <a:cxnLst/>
            <a:rect l="l" t="t" r="r" b="b"/>
            <a:pathLst>
              <a:path w="4051081" h="2496030">
                <a:moveTo>
                  <a:pt x="2464753" y="4"/>
                </a:moveTo>
                <a:cubicBezTo>
                  <a:pt x="2509518" y="-78"/>
                  <a:pt x="2554292" y="1163"/>
                  <a:pt x="2599067" y="4428"/>
                </a:cubicBezTo>
                <a:cubicBezTo>
                  <a:pt x="2749817" y="17813"/>
                  <a:pt x="2901270" y="21079"/>
                  <a:pt x="3052443" y="14222"/>
                </a:cubicBezTo>
                <a:cubicBezTo>
                  <a:pt x="3173923" y="5694"/>
                  <a:pt x="3295774" y="4206"/>
                  <a:pt x="3417420" y="9782"/>
                </a:cubicBezTo>
                <a:cubicBezTo>
                  <a:pt x="3530764" y="16442"/>
                  <a:pt x="3644108" y="23233"/>
                  <a:pt x="3757835" y="19315"/>
                </a:cubicBezTo>
                <a:cubicBezTo>
                  <a:pt x="3803121" y="17748"/>
                  <a:pt x="3847768" y="15789"/>
                  <a:pt x="3892671" y="13177"/>
                </a:cubicBezTo>
                <a:cubicBezTo>
                  <a:pt x="3933972" y="9619"/>
                  <a:pt x="3975386" y="7938"/>
                  <a:pt x="4016790" y="8134"/>
                </a:cubicBezTo>
                <a:lnTo>
                  <a:pt x="4034037" y="8999"/>
                </a:lnTo>
                <a:lnTo>
                  <a:pt x="4035370" y="62503"/>
                </a:lnTo>
                <a:cubicBezTo>
                  <a:pt x="4033549" y="118790"/>
                  <a:pt x="4026390" y="174983"/>
                  <a:pt x="4020562" y="231143"/>
                </a:cubicBezTo>
                <a:cubicBezTo>
                  <a:pt x="4014860" y="285717"/>
                  <a:pt x="4006498" y="343464"/>
                  <a:pt x="4019168" y="393470"/>
                </a:cubicBezTo>
                <a:cubicBezTo>
                  <a:pt x="4042480" y="482184"/>
                  <a:pt x="4024236" y="566457"/>
                  <a:pt x="4014100" y="651618"/>
                </a:cubicBezTo>
                <a:cubicBezTo>
                  <a:pt x="4001874" y="734926"/>
                  <a:pt x="4003635" y="819681"/>
                  <a:pt x="4019295" y="902406"/>
                </a:cubicBezTo>
                <a:cubicBezTo>
                  <a:pt x="4031711" y="960787"/>
                  <a:pt x="4031711" y="1020184"/>
                  <a:pt x="4033231" y="1078946"/>
                </a:cubicBezTo>
                <a:cubicBezTo>
                  <a:pt x="4034118" y="1115753"/>
                  <a:pt x="4020562" y="1153193"/>
                  <a:pt x="4011566" y="1189872"/>
                </a:cubicBezTo>
                <a:cubicBezTo>
                  <a:pt x="3995476" y="1256123"/>
                  <a:pt x="3989648" y="1323388"/>
                  <a:pt x="4011566" y="1387989"/>
                </a:cubicBezTo>
                <a:cubicBezTo>
                  <a:pt x="4042100" y="1477465"/>
                  <a:pt x="4059584" y="1566941"/>
                  <a:pt x="4046914" y="1661622"/>
                </a:cubicBezTo>
                <a:cubicBezTo>
                  <a:pt x="4039566" y="1720003"/>
                  <a:pt x="4037919" y="1779654"/>
                  <a:pt x="4026896" y="1837274"/>
                </a:cubicBezTo>
                <a:cubicBezTo>
                  <a:pt x="4008779" y="1932843"/>
                  <a:pt x="4015240" y="2027776"/>
                  <a:pt x="4029684" y="2121948"/>
                </a:cubicBezTo>
                <a:cubicBezTo>
                  <a:pt x="4039832" y="2200637"/>
                  <a:pt x="4040934" y="2280226"/>
                  <a:pt x="4032978" y="2359155"/>
                </a:cubicBezTo>
                <a:lnTo>
                  <a:pt x="4023519" y="2496030"/>
                </a:lnTo>
                <a:lnTo>
                  <a:pt x="0" y="2496030"/>
                </a:lnTo>
                <a:lnTo>
                  <a:pt x="0" y="12459"/>
                </a:lnTo>
                <a:lnTo>
                  <a:pt x="17104" y="15006"/>
                </a:lnTo>
                <a:cubicBezTo>
                  <a:pt x="83627" y="15006"/>
                  <a:pt x="150022" y="12263"/>
                  <a:pt x="216416" y="7824"/>
                </a:cubicBezTo>
                <a:cubicBezTo>
                  <a:pt x="361434" y="-156"/>
                  <a:pt x="506837" y="3162"/>
                  <a:pt x="651370" y="17748"/>
                </a:cubicBezTo>
                <a:cubicBezTo>
                  <a:pt x="753623" y="25440"/>
                  <a:pt x="856335" y="24213"/>
                  <a:pt x="958396" y="14092"/>
                </a:cubicBezTo>
                <a:cubicBezTo>
                  <a:pt x="1145682" y="-1710"/>
                  <a:pt x="1332584" y="10958"/>
                  <a:pt x="1519486" y="21666"/>
                </a:cubicBezTo>
                <a:cubicBezTo>
                  <a:pt x="1700504" y="32113"/>
                  <a:pt x="1881394" y="24408"/>
                  <a:pt x="2062411" y="17487"/>
                </a:cubicBezTo>
                <a:cubicBezTo>
                  <a:pt x="2196255" y="12394"/>
                  <a:pt x="2330459" y="249"/>
                  <a:pt x="2464753" y="4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27339F-198D-A233-03CD-5A1C62D4F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004397"/>
              </p:ext>
            </p:extLst>
          </p:nvPr>
        </p:nvGraphicFramePr>
        <p:xfrm>
          <a:off x="4654296" y="2706624"/>
          <a:ext cx="6894576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5390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/>
          <p:nvPr/>
        </p:nvSpPr>
        <p:spPr>
          <a:xfrm>
            <a:off x="941" y="0"/>
            <a:ext cx="12190119" cy="5214550"/>
          </a:xfrm>
          <a:custGeom>
            <a:avLst/>
            <a:gdLst>
              <a:gd name="connsiteX0" fmla="*/ 7579842 w 18288000"/>
              <a:gd name="connsiteY0" fmla="*/ 576432 h 7823032"/>
              <a:gd name="connsiteX1" fmla="*/ 7898022 w 18288000"/>
              <a:gd name="connsiteY1" fmla="*/ 824635 h 7823032"/>
              <a:gd name="connsiteX2" fmla="*/ 7991381 w 18288000"/>
              <a:gd name="connsiteY2" fmla="*/ 1663191 h 7823032"/>
              <a:gd name="connsiteX3" fmla="*/ 7898022 w 18288000"/>
              <a:gd name="connsiteY3" fmla="*/ 2502379 h 7823032"/>
              <a:gd name="connsiteX4" fmla="*/ 7579842 w 18288000"/>
              <a:gd name="connsiteY4" fmla="*/ 2755024 h 7823032"/>
              <a:gd name="connsiteX5" fmla="*/ 7257217 w 18288000"/>
              <a:gd name="connsiteY5" fmla="*/ 2502379 h 7823032"/>
              <a:gd name="connsiteX6" fmla="*/ 7163223 w 18288000"/>
              <a:gd name="connsiteY6" fmla="*/ 1663191 h 7823032"/>
              <a:gd name="connsiteX7" fmla="*/ 7257217 w 18288000"/>
              <a:gd name="connsiteY7" fmla="*/ 824635 h 7823032"/>
              <a:gd name="connsiteX8" fmla="*/ 7579842 w 18288000"/>
              <a:gd name="connsiteY8" fmla="*/ 576432 h 7823032"/>
              <a:gd name="connsiteX9" fmla="*/ 0 w 18288000"/>
              <a:gd name="connsiteY9" fmla="*/ 0 h 7823032"/>
              <a:gd name="connsiteX10" fmla="*/ 4324350 w 18288000"/>
              <a:gd name="connsiteY10" fmla="*/ 0 h 7823032"/>
              <a:gd name="connsiteX11" fmla="*/ 6921780 w 18288000"/>
              <a:gd name="connsiteY11" fmla="*/ 0 h 7823032"/>
              <a:gd name="connsiteX12" fmla="*/ 6843352 w 18288000"/>
              <a:gd name="connsiteY12" fmla="*/ 40594 h 7823032"/>
              <a:gd name="connsiteX13" fmla="*/ 6524655 w 18288000"/>
              <a:gd name="connsiteY13" fmla="*/ 323607 h 7823032"/>
              <a:gd name="connsiteX14" fmla="*/ 6158647 w 18288000"/>
              <a:gd name="connsiteY14" fmla="*/ 1663191 h 7823032"/>
              <a:gd name="connsiteX15" fmla="*/ 6524655 w 18288000"/>
              <a:gd name="connsiteY15" fmla="*/ 3004675 h 7823032"/>
              <a:gd name="connsiteX16" fmla="*/ 7579842 w 18288000"/>
              <a:gd name="connsiteY16" fmla="*/ 3470222 h 7823032"/>
              <a:gd name="connsiteX17" fmla="*/ 8628682 w 18288000"/>
              <a:gd name="connsiteY17" fmla="*/ 3004675 h 7823032"/>
              <a:gd name="connsiteX18" fmla="*/ 8995957 w 18288000"/>
              <a:gd name="connsiteY18" fmla="*/ 1663191 h 7823032"/>
              <a:gd name="connsiteX19" fmla="*/ 8628682 w 18288000"/>
              <a:gd name="connsiteY19" fmla="*/ 323607 h 7823032"/>
              <a:gd name="connsiteX20" fmla="*/ 8310582 w 18288000"/>
              <a:gd name="connsiteY20" fmla="*/ 40594 h 7823032"/>
              <a:gd name="connsiteX21" fmla="*/ 8232572 w 18288000"/>
              <a:gd name="connsiteY21" fmla="*/ 0 h 7823032"/>
              <a:gd name="connsiteX22" fmla="*/ 9312678 w 18288000"/>
              <a:gd name="connsiteY22" fmla="*/ 0 h 7823032"/>
              <a:gd name="connsiteX23" fmla="*/ 9515751 w 18288000"/>
              <a:gd name="connsiteY23" fmla="*/ 0 h 7823032"/>
              <a:gd name="connsiteX24" fmla="*/ 9515751 w 18288000"/>
              <a:gd name="connsiteY24" fmla="*/ 1962410 h 7823032"/>
              <a:gd name="connsiteX25" fmla="*/ 9831250 w 18288000"/>
              <a:gd name="connsiteY25" fmla="*/ 1957518 h 7823032"/>
              <a:gd name="connsiteX26" fmla="*/ 10226811 w 18288000"/>
              <a:gd name="connsiteY26" fmla="*/ 1953756 h 7823032"/>
              <a:gd name="connsiteX27" fmla="*/ 10515290 w 18288000"/>
              <a:gd name="connsiteY27" fmla="*/ 1952251 h 7823032"/>
              <a:gd name="connsiteX28" fmla="*/ 10867940 w 18288000"/>
              <a:gd name="connsiteY28" fmla="*/ 2044981 h 7823032"/>
              <a:gd name="connsiteX29" fmla="*/ 10988031 w 18288000"/>
              <a:gd name="connsiteY29" fmla="*/ 2313011 h 7823032"/>
              <a:gd name="connsiteX30" fmla="*/ 10867940 w 18288000"/>
              <a:gd name="connsiteY30" fmla="*/ 2599461 h 7823032"/>
              <a:gd name="connsiteX31" fmla="*/ 10515290 w 18288000"/>
              <a:gd name="connsiteY31" fmla="*/ 2699179 h 7823032"/>
              <a:gd name="connsiteX32" fmla="*/ 10045305 w 18288000"/>
              <a:gd name="connsiteY32" fmla="*/ 2581042 h 7823032"/>
              <a:gd name="connsiteX33" fmla="*/ 9617221 w 18288000"/>
              <a:gd name="connsiteY33" fmla="*/ 2226631 h 7823032"/>
              <a:gd name="connsiteX34" fmla="*/ 9195911 w 18288000"/>
              <a:gd name="connsiteY34" fmla="*/ 3028912 h 7823032"/>
              <a:gd name="connsiteX35" fmla="*/ 9881055 w 18288000"/>
              <a:gd name="connsiteY35" fmla="*/ 3364346 h 7823032"/>
              <a:gd name="connsiteX36" fmla="*/ 10642371 w 18288000"/>
              <a:gd name="connsiteY36" fmla="*/ 3490529 h 7823032"/>
              <a:gd name="connsiteX37" fmla="*/ 11720508 w 18288000"/>
              <a:gd name="connsiteY37" fmla="*/ 3149928 h 7823032"/>
              <a:gd name="connsiteX38" fmla="*/ 12124604 w 18288000"/>
              <a:gd name="connsiteY38" fmla="*/ 2241874 h 7823032"/>
              <a:gd name="connsiteX39" fmla="*/ 11743994 w 18288000"/>
              <a:gd name="connsiteY39" fmla="*/ 1462159 h 7823032"/>
              <a:gd name="connsiteX40" fmla="*/ 10723703 w 18288000"/>
              <a:gd name="connsiteY40" fmla="*/ 1165978 h 7823032"/>
              <a:gd name="connsiteX41" fmla="*/ 10484791 w 18288000"/>
              <a:gd name="connsiteY41" fmla="*/ 1165978 h 7823032"/>
              <a:gd name="connsiteX42" fmla="*/ 10484791 w 18288000"/>
              <a:gd name="connsiteY42" fmla="*/ 703353 h 7823032"/>
              <a:gd name="connsiteX43" fmla="*/ 11962231 w 18288000"/>
              <a:gd name="connsiteY43" fmla="*/ 703353 h 7823032"/>
              <a:gd name="connsiteX44" fmla="*/ 11962231 w 18288000"/>
              <a:gd name="connsiteY44" fmla="*/ 0 h 7823032"/>
              <a:gd name="connsiteX45" fmla="*/ 12200756 w 18288000"/>
              <a:gd name="connsiteY45" fmla="*/ 0 h 7823032"/>
              <a:gd name="connsiteX46" fmla="*/ 13601700 w 18288000"/>
              <a:gd name="connsiteY46" fmla="*/ 0 h 7823032"/>
              <a:gd name="connsiteX47" fmla="*/ 18288000 w 18288000"/>
              <a:gd name="connsiteY47" fmla="*/ 0 h 7823032"/>
              <a:gd name="connsiteX48" fmla="*/ 18288000 w 18288000"/>
              <a:gd name="connsiteY48" fmla="*/ 5401982 h 7823032"/>
              <a:gd name="connsiteX49" fmla="*/ 17749806 w 18288000"/>
              <a:gd name="connsiteY49" fmla="*/ 5712819 h 7823032"/>
              <a:gd name="connsiteX50" fmla="*/ 9144003 w 18288000"/>
              <a:gd name="connsiteY50" fmla="*/ 7823032 h 7823032"/>
              <a:gd name="connsiteX51" fmla="*/ 538200 w 18288000"/>
              <a:gd name="connsiteY51" fmla="*/ 5712818 h 7823032"/>
              <a:gd name="connsiteX52" fmla="*/ 0 w 18288000"/>
              <a:gd name="connsiteY52" fmla="*/ 5401979 h 782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8288000" h="7823032">
                <a:moveTo>
                  <a:pt x="7579842" y="576432"/>
                </a:moveTo>
                <a:cubicBezTo>
                  <a:pt x="7728134" y="572517"/>
                  <a:pt x="7834195" y="655252"/>
                  <a:pt x="7898022" y="824635"/>
                </a:cubicBezTo>
                <a:cubicBezTo>
                  <a:pt x="7961848" y="994018"/>
                  <a:pt x="7992968" y="1273537"/>
                  <a:pt x="7991381" y="1663191"/>
                </a:cubicBezTo>
                <a:cubicBezTo>
                  <a:pt x="7992968" y="2050834"/>
                  <a:pt x="7961848" y="2330563"/>
                  <a:pt x="7898022" y="2502379"/>
                </a:cubicBezTo>
                <a:cubicBezTo>
                  <a:pt x="7834195" y="2674195"/>
                  <a:pt x="7728134" y="2758410"/>
                  <a:pt x="7579842" y="2755024"/>
                </a:cubicBezTo>
                <a:cubicBezTo>
                  <a:pt x="7429114" y="2758410"/>
                  <a:pt x="7321573" y="2674195"/>
                  <a:pt x="7257217" y="2502379"/>
                </a:cubicBezTo>
                <a:cubicBezTo>
                  <a:pt x="7192862" y="2330563"/>
                  <a:pt x="7161531" y="2050834"/>
                  <a:pt x="7163223" y="1663191"/>
                </a:cubicBezTo>
                <a:cubicBezTo>
                  <a:pt x="7161531" y="1273537"/>
                  <a:pt x="7192862" y="994018"/>
                  <a:pt x="7257217" y="824635"/>
                </a:cubicBezTo>
                <a:cubicBezTo>
                  <a:pt x="7321573" y="655252"/>
                  <a:pt x="7429114" y="572517"/>
                  <a:pt x="7579842" y="576432"/>
                </a:cubicBezTo>
                <a:close/>
                <a:moveTo>
                  <a:pt x="0" y="0"/>
                </a:moveTo>
                <a:lnTo>
                  <a:pt x="4324350" y="0"/>
                </a:lnTo>
                <a:lnTo>
                  <a:pt x="6921780" y="0"/>
                </a:lnTo>
                <a:lnTo>
                  <a:pt x="6843352" y="40594"/>
                </a:lnTo>
                <a:cubicBezTo>
                  <a:pt x="6721720" y="113387"/>
                  <a:pt x="6615488" y="207725"/>
                  <a:pt x="6524655" y="323607"/>
                </a:cubicBezTo>
                <a:cubicBezTo>
                  <a:pt x="6282435" y="632626"/>
                  <a:pt x="6160432" y="1079153"/>
                  <a:pt x="6158647" y="1663191"/>
                </a:cubicBezTo>
                <a:cubicBezTo>
                  <a:pt x="6160432" y="2249447"/>
                  <a:pt x="6282435" y="2696609"/>
                  <a:pt x="6524655" y="3004675"/>
                </a:cubicBezTo>
                <a:cubicBezTo>
                  <a:pt x="6766876" y="3312742"/>
                  <a:pt x="7118604" y="3467924"/>
                  <a:pt x="7579842" y="3470222"/>
                </a:cubicBezTo>
                <a:cubicBezTo>
                  <a:pt x="8036427" y="3467924"/>
                  <a:pt x="8386042" y="3312742"/>
                  <a:pt x="8628682" y="3004675"/>
                </a:cubicBezTo>
                <a:cubicBezTo>
                  <a:pt x="8871325" y="2696609"/>
                  <a:pt x="8993749" y="2249447"/>
                  <a:pt x="8995957" y="1663191"/>
                </a:cubicBezTo>
                <a:cubicBezTo>
                  <a:pt x="8993749" y="1079153"/>
                  <a:pt x="8871325" y="632626"/>
                  <a:pt x="8628682" y="323607"/>
                </a:cubicBezTo>
                <a:cubicBezTo>
                  <a:pt x="8537692" y="207725"/>
                  <a:pt x="8431658" y="113387"/>
                  <a:pt x="8310582" y="40594"/>
                </a:cubicBezTo>
                <a:lnTo>
                  <a:pt x="8232572" y="0"/>
                </a:lnTo>
                <a:lnTo>
                  <a:pt x="9312678" y="0"/>
                </a:lnTo>
                <a:lnTo>
                  <a:pt x="9515751" y="0"/>
                </a:lnTo>
                <a:lnTo>
                  <a:pt x="9515751" y="1962410"/>
                </a:lnTo>
                <a:cubicBezTo>
                  <a:pt x="9591979" y="1960685"/>
                  <a:pt x="9697145" y="1959055"/>
                  <a:pt x="9831250" y="1957518"/>
                </a:cubicBezTo>
                <a:cubicBezTo>
                  <a:pt x="9965355" y="1955982"/>
                  <a:pt x="10097209" y="1954728"/>
                  <a:pt x="10226811" y="1953756"/>
                </a:cubicBezTo>
                <a:cubicBezTo>
                  <a:pt x="10356412" y="1952784"/>
                  <a:pt x="10452572" y="1952282"/>
                  <a:pt x="10515290" y="1952251"/>
                </a:cubicBezTo>
                <a:cubicBezTo>
                  <a:pt x="10670647" y="1952675"/>
                  <a:pt x="10788197" y="1983584"/>
                  <a:pt x="10867940" y="2044981"/>
                </a:cubicBezTo>
                <a:cubicBezTo>
                  <a:pt x="10947683" y="2106377"/>
                  <a:pt x="10987713" y="2195721"/>
                  <a:pt x="10988031" y="2313011"/>
                </a:cubicBezTo>
                <a:cubicBezTo>
                  <a:pt x="10987713" y="2438029"/>
                  <a:pt x="10947683" y="2533512"/>
                  <a:pt x="10867940" y="2599461"/>
                </a:cubicBezTo>
                <a:cubicBezTo>
                  <a:pt x="10788197" y="2665410"/>
                  <a:pt x="10670647" y="2698650"/>
                  <a:pt x="10515290" y="2699179"/>
                </a:cubicBezTo>
                <a:cubicBezTo>
                  <a:pt x="10352592" y="2699179"/>
                  <a:pt x="10195931" y="2659800"/>
                  <a:pt x="10045305" y="2581042"/>
                </a:cubicBezTo>
                <a:cubicBezTo>
                  <a:pt x="9894679" y="2502284"/>
                  <a:pt x="9751985" y="2384147"/>
                  <a:pt x="9617221" y="2226631"/>
                </a:cubicBezTo>
                <a:lnTo>
                  <a:pt x="9195911" y="3028912"/>
                </a:lnTo>
                <a:cubicBezTo>
                  <a:pt x="9396409" y="3170208"/>
                  <a:pt x="9624790" y="3282019"/>
                  <a:pt x="9881055" y="3364346"/>
                </a:cubicBezTo>
                <a:cubicBezTo>
                  <a:pt x="10137320" y="3446672"/>
                  <a:pt x="10391092" y="3488733"/>
                  <a:pt x="10642371" y="3490529"/>
                </a:cubicBezTo>
                <a:cubicBezTo>
                  <a:pt x="11097321" y="3485790"/>
                  <a:pt x="11456700" y="3372256"/>
                  <a:pt x="11720508" y="3149928"/>
                </a:cubicBezTo>
                <a:cubicBezTo>
                  <a:pt x="11984316" y="2927599"/>
                  <a:pt x="12119015" y="2624915"/>
                  <a:pt x="12124604" y="2241874"/>
                </a:cubicBezTo>
                <a:cubicBezTo>
                  <a:pt x="12119541" y="1914983"/>
                  <a:pt x="11992671" y="1655078"/>
                  <a:pt x="11743994" y="1462159"/>
                </a:cubicBezTo>
                <a:cubicBezTo>
                  <a:pt x="11495318" y="1269239"/>
                  <a:pt x="11155221" y="1170512"/>
                  <a:pt x="10723703" y="1165978"/>
                </a:cubicBezTo>
                <a:lnTo>
                  <a:pt x="10484791" y="1165978"/>
                </a:lnTo>
                <a:lnTo>
                  <a:pt x="10484791" y="703353"/>
                </a:lnTo>
                <a:lnTo>
                  <a:pt x="11962231" y="703353"/>
                </a:lnTo>
                <a:lnTo>
                  <a:pt x="11962231" y="0"/>
                </a:lnTo>
                <a:lnTo>
                  <a:pt x="12200756" y="0"/>
                </a:lnTo>
                <a:lnTo>
                  <a:pt x="13601700" y="0"/>
                </a:lnTo>
                <a:lnTo>
                  <a:pt x="18288000" y="0"/>
                </a:lnTo>
                <a:lnTo>
                  <a:pt x="18288000" y="5401982"/>
                </a:lnTo>
                <a:lnTo>
                  <a:pt x="17749806" y="5712819"/>
                </a:lnTo>
                <a:cubicBezTo>
                  <a:pt x="15312838" y="7042662"/>
                  <a:pt x="12345423" y="7823032"/>
                  <a:pt x="9144003" y="7823032"/>
                </a:cubicBezTo>
                <a:cubicBezTo>
                  <a:pt x="5942585" y="7823032"/>
                  <a:pt x="2975170" y="7042662"/>
                  <a:pt x="538200" y="5712818"/>
                </a:cubicBezTo>
                <a:lnTo>
                  <a:pt x="0" y="5401979"/>
                </a:lnTo>
                <a:close/>
              </a:path>
            </a:pathLst>
          </a:custGeom>
          <a:gradFill flip="none" rotWithShape="1">
            <a:gsLst>
              <a:gs pos="5000">
                <a:schemeClr val="accent4">
                  <a:alpha val="46000"/>
                </a:schemeClr>
              </a:gs>
              <a:gs pos="94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Полилиния 25"/>
          <p:cNvSpPr/>
          <p:nvPr/>
        </p:nvSpPr>
        <p:spPr>
          <a:xfrm>
            <a:off x="941" y="3764747"/>
            <a:ext cx="12190119" cy="3093254"/>
          </a:xfrm>
          <a:custGeom>
            <a:avLst/>
            <a:gdLst>
              <a:gd name="connsiteX0" fmla="*/ 0 w 18288000"/>
              <a:gd name="connsiteY0" fmla="*/ 394804 h 4640597"/>
              <a:gd name="connsiteX1" fmla="*/ 338571 w 18288000"/>
              <a:gd name="connsiteY1" fmla="*/ 537310 h 4640597"/>
              <a:gd name="connsiteX2" fmla="*/ 8543301 w 18288000"/>
              <a:gd name="connsiteY2" fmla="*/ 2168076 h 4640597"/>
              <a:gd name="connsiteX3" fmla="*/ 9143724 w 18288000"/>
              <a:gd name="connsiteY3" fmla="*/ 2175037 h 4640597"/>
              <a:gd name="connsiteX4" fmla="*/ 9144003 w 18288000"/>
              <a:gd name="connsiteY4" fmla="*/ 2175041 h 4640597"/>
              <a:gd name="connsiteX5" fmla="*/ 9144275 w 18288000"/>
              <a:gd name="connsiteY5" fmla="*/ 2175037 h 4640597"/>
              <a:gd name="connsiteX6" fmla="*/ 9744708 w 18288000"/>
              <a:gd name="connsiteY6" fmla="*/ 2168076 h 4640597"/>
              <a:gd name="connsiteX7" fmla="*/ 17949438 w 18288000"/>
              <a:gd name="connsiteY7" fmla="*/ 537311 h 4640597"/>
              <a:gd name="connsiteX8" fmla="*/ 18288000 w 18288000"/>
              <a:gd name="connsiteY8" fmla="*/ 394808 h 4640597"/>
              <a:gd name="connsiteX9" fmla="*/ 18288000 w 18288000"/>
              <a:gd name="connsiteY9" fmla="*/ 4640597 h 4640597"/>
              <a:gd name="connsiteX10" fmla="*/ 0 w 18288000"/>
              <a:gd name="connsiteY10" fmla="*/ 4640597 h 4640597"/>
              <a:gd name="connsiteX11" fmla="*/ 17862052 w 18288000"/>
              <a:gd name="connsiteY11" fmla="*/ 0 h 4640597"/>
              <a:gd name="connsiteX12" fmla="*/ 17749808 w 18288000"/>
              <a:gd name="connsiteY12" fmla="*/ 64827 h 4640597"/>
              <a:gd name="connsiteX13" fmla="*/ 17286732 w 18288000"/>
              <a:gd name="connsiteY13" fmla="*/ 307677 h 4640597"/>
              <a:gd name="connsiteX14" fmla="*/ 17286732 w 18288000"/>
              <a:gd name="connsiteY14" fmla="*/ 307677 h 4640597"/>
              <a:gd name="connsiteX15" fmla="*/ 17749806 w 18288000"/>
              <a:gd name="connsiteY15" fmla="*/ 64828 h 464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288000" h="4640597">
                <a:moveTo>
                  <a:pt x="0" y="394804"/>
                </a:moveTo>
                <a:lnTo>
                  <a:pt x="338571" y="537310"/>
                </a:lnTo>
                <a:cubicBezTo>
                  <a:pt x="2754845" y="1512553"/>
                  <a:pt x="5552396" y="2098627"/>
                  <a:pt x="8543301" y="2168076"/>
                </a:cubicBezTo>
                <a:lnTo>
                  <a:pt x="9143724" y="2175037"/>
                </a:lnTo>
                <a:lnTo>
                  <a:pt x="9144003" y="2175041"/>
                </a:lnTo>
                <a:lnTo>
                  <a:pt x="9144275" y="2175037"/>
                </a:lnTo>
                <a:lnTo>
                  <a:pt x="9744708" y="2168076"/>
                </a:lnTo>
                <a:cubicBezTo>
                  <a:pt x="12735616" y="2098627"/>
                  <a:pt x="15533166" y="1512554"/>
                  <a:pt x="17949438" y="537311"/>
                </a:cubicBezTo>
                <a:lnTo>
                  <a:pt x="18288000" y="394808"/>
                </a:lnTo>
                <a:lnTo>
                  <a:pt x="18288000" y="4640597"/>
                </a:lnTo>
                <a:lnTo>
                  <a:pt x="0" y="4640597"/>
                </a:lnTo>
                <a:close/>
                <a:moveTo>
                  <a:pt x="17862052" y="0"/>
                </a:moveTo>
                <a:lnTo>
                  <a:pt x="17749808" y="64827"/>
                </a:lnTo>
                <a:cubicBezTo>
                  <a:pt x="17597498" y="147942"/>
                  <a:pt x="17443114" y="228911"/>
                  <a:pt x="17286732" y="307677"/>
                </a:cubicBezTo>
                <a:lnTo>
                  <a:pt x="17286732" y="307677"/>
                </a:lnTo>
                <a:lnTo>
                  <a:pt x="17749806" y="64828"/>
                </a:lnTo>
                <a:close/>
              </a:path>
            </a:pathLst>
          </a:custGeom>
          <a:solidFill>
            <a:srgbClr val="232B36">
              <a:alpha val="6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0" y="5630609"/>
            <a:ext cx="12192000" cy="9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Cambiare la visualizzazione del piano (esempio: Midplane): Lavorare su piani specifici come metà, sezioni o viste personalizzate.</a:t>
            </a:r>
          </a:p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Uso efficiente dell’interfaccia: Personalizzare e gestire l'interfaccia per ottimizzare il lavoro.</a:t>
            </a:r>
          </a:p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Gestione dei componenti e mantenimento dell’ordine: Creare componenti separati e organizzarli nel progetto per mantenere pulito e gestibile</a:t>
            </a:r>
            <a:endParaRPr lang="ru-RU" sz="1333" spc="-100" dirty="0">
              <a:solidFill>
                <a:schemeClr val="bg2"/>
              </a:solidFill>
              <a:latin typeface="Merriweather Light" panose="02060503050406030704" pitchFamily="18" charset="-52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Полилиния 26"/>
          <p:cNvSpPr/>
          <p:nvPr/>
        </p:nvSpPr>
        <p:spPr>
          <a:xfrm>
            <a:off x="941" y="3429000"/>
            <a:ext cx="12190119" cy="1785550"/>
          </a:xfrm>
          <a:custGeom>
            <a:avLst/>
            <a:gdLst>
              <a:gd name="connsiteX0" fmla="*/ 18288000 w 18288000"/>
              <a:gd name="connsiteY0" fmla="*/ 257688 h 2678738"/>
              <a:gd name="connsiteX1" fmla="*/ 18288000 w 18288000"/>
              <a:gd name="connsiteY1" fmla="*/ 898506 h 2678738"/>
              <a:gd name="connsiteX2" fmla="*/ 17949438 w 18288000"/>
              <a:gd name="connsiteY2" fmla="*/ 1041009 h 2678738"/>
              <a:gd name="connsiteX3" fmla="*/ 9144004 w 18288000"/>
              <a:gd name="connsiteY3" fmla="*/ 2678738 h 2678738"/>
              <a:gd name="connsiteX4" fmla="*/ 17749808 w 18288000"/>
              <a:gd name="connsiteY4" fmla="*/ 568525 h 2678738"/>
              <a:gd name="connsiteX5" fmla="*/ 0 w 18288000"/>
              <a:gd name="connsiteY5" fmla="*/ 0 h 2678738"/>
              <a:gd name="connsiteX6" fmla="*/ 1 w 18288000"/>
              <a:gd name="connsiteY6" fmla="*/ 0 h 2678738"/>
              <a:gd name="connsiteX7" fmla="*/ 1 w 18288000"/>
              <a:gd name="connsiteY7" fmla="*/ 257685 h 2678738"/>
              <a:gd name="connsiteX8" fmla="*/ 538202 w 18288000"/>
              <a:gd name="connsiteY8" fmla="*/ 568524 h 2678738"/>
              <a:gd name="connsiteX9" fmla="*/ 9144004 w 18288000"/>
              <a:gd name="connsiteY9" fmla="*/ 2678738 h 2678738"/>
              <a:gd name="connsiteX10" fmla="*/ 338571 w 18288000"/>
              <a:gd name="connsiteY10" fmla="*/ 1041008 h 2678738"/>
              <a:gd name="connsiteX11" fmla="*/ 0 w 18288000"/>
              <a:gd name="connsiteY11" fmla="*/ 898502 h 267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0" h="2678738">
                <a:moveTo>
                  <a:pt x="18288000" y="257688"/>
                </a:moveTo>
                <a:lnTo>
                  <a:pt x="18288000" y="898506"/>
                </a:lnTo>
                <a:lnTo>
                  <a:pt x="17949438" y="1041009"/>
                </a:lnTo>
                <a:cubicBezTo>
                  <a:pt x="15372081" y="2081268"/>
                  <a:pt x="12360915" y="2678738"/>
                  <a:pt x="9144004" y="2678738"/>
                </a:cubicBezTo>
                <a:cubicBezTo>
                  <a:pt x="12345424" y="2678738"/>
                  <a:pt x="15312839" y="1898368"/>
                  <a:pt x="17749808" y="568525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1" y="257685"/>
                </a:lnTo>
                <a:lnTo>
                  <a:pt x="538202" y="568524"/>
                </a:lnTo>
                <a:cubicBezTo>
                  <a:pt x="2975172" y="1898368"/>
                  <a:pt x="5942588" y="2678738"/>
                  <a:pt x="9144004" y="2678738"/>
                </a:cubicBezTo>
                <a:cubicBezTo>
                  <a:pt x="5927097" y="2678738"/>
                  <a:pt x="2915930" y="2081267"/>
                  <a:pt x="338571" y="1041008"/>
                </a:cubicBezTo>
                <a:lnTo>
                  <a:pt x="0" y="89850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1578835" y="1487613"/>
            <a:ext cx="9073653" cy="214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2" dirty="0">
                <a:solidFill>
                  <a:schemeClr val="bg2"/>
                </a:solidFill>
                <a:latin typeface="Montserrat ExtraBold" panose="00000900000000000000" pitchFamily="50" charset="0"/>
                <a:ea typeface="Roboto Black" panose="02000000000000000000" pitchFamily="2" charset="0"/>
                <a:cs typeface="Open Sans Light" panose="020B0306030504020204" pitchFamily="34" charset="0"/>
              </a:rPr>
              <a:t>Five</a:t>
            </a:r>
            <a:endParaRPr lang="ru-RU" sz="13332" dirty="0">
              <a:solidFill>
                <a:schemeClr val="bg2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952537" y="3638741"/>
            <a:ext cx="4286927" cy="653125"/>
            <a:chOff x="5928309" y="5458955"/>
            <a:chExt cx="6431383" cy="979839"/>
          </a:xfrm>
        </p:grpSpPr>
        <p:sp>
          <p:nvSpPr>
            <p:cNvPr id="8" name="TextBox 7"/>
            <p:cNvSpPr txBox="1"/>
            <p:nvPr/>
          </p:nvSpPr>
          <p:spPr>
            <a:xfrm>
              <a:off x="5928309" y="5889808"/>
              <a:ext cx="6431383" cy="548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39976">
                <a:lnSpc>
                  <a:spcPct val="150000"/>
                </a:lnSpc>
              </a:pPr>
              <a:r>
                <a:rPr lang="it-IT" sz="1333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Open Sans Light" panose="020B0306030504020204" pitchFamily="34" charset="0"/>
                </a:rPr>
                <a:t>Ottimizzazione del lavoro e gestione delle componenti</a:t>
              </a:r>
              <a:endParaRPr lang="ru-RU" sz="1333" spc="-1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52019" y="5458955"/>
              <a:ext cx="2783962" cy="52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7" b="1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Level 05</a:t>
              </a:r>
              <a:endParaRPr lang="ru-RU" sz="1667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892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9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9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9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9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9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26" grpId="0" animBg="1"/>
          <p:bldP spid="12" grpId="0"/>
          <p:bldP spid="27" grpId="0" animBg="1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9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9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9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9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9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26" grpId="0" animBg="1"/>
          <p:bldP spid="12" grpId="0"/>
          <p:bldP spid="27" grpId="0" animBg="1"/>
          <p:bldP spid="20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F40B969-ECE8-E308-8FCC-FB11382D0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68796-15D7-2A08-4A89-7892DA8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Assignment 1: Usare il Midplane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63783-B0DE-0ECD-D45D-CE34E8A1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0939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4265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64F59-027D-9078-9EE0-83FE05AA2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C4D3D3C4-EEC3-2781-D357-107108FB86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3F334-0FB9-9DA4-3B15-0ED76448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Assignment 2: </a:t>
            </a:r>
            <a:r>
              <a:rPr lang="en-US" dirty="0" err="1"/>
              <a:t>ancora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 da </a:t>
            </a:r>
            <a:r>
              <a:rPr lang="en-US" dirty="0" err="1"/>
              <a:t>modellare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9F23C5-FECD-B5EA-BC81-F73E66E65A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650D19B-B255-DF2F-4220-B04D2BEEF2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092" y="1690688"/>
            <a:ext cx="4221989" cy="49521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C841236-1B15-C1CE-94F1-E6EB4A7D0E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66396" y="1525240"/>
            <a:ext cx="4559512" cy="50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44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3FEAEDC4-9AFF-7765-266D-28A7288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68796-15D7-2A08-4A89-7892DA8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Assignment 2.2: </a:t>
            </a:r>
            <a:r>
              <a:rPr lang="en-US" dirty="0" err="1"/>
              <a:t>ancora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 da </a:t>
            </a:r>
            <a:r>
              <a:rPr lang="en-US" dirty="0" err="1"/>
              <a:t>modellare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63783-B0DE-0ECD-D45D-CE34E8A1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1434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2989AA7-F225-2568-7232-A2BCA889F9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757" y="1352974"/>
            <a:ext cx="5125165" cy="52966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07C865-3615-D608-3306-4A06063F38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6085" y="1226529"/>
            <a:ext cx="4831158" cy="542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49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3FEAEDC4-9AFF-7765-266D-28A7288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68796-15D7-2A08-4A89-7892DA8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Assignment 3: Gestione dei componenti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63783-B0DE-0ECD-D45D-CE34E8A1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3558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6454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A18E5-05DD-5DCE-2560-C2FD513B2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83C18C2E-F748-9523-F78D-F83434AB9C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EE9419-CC54-6425-3665-61C677D7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Assignment Bonus: modifica un .stl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981D3B-CE39-FF61-EB46-FBA931B54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9003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0315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8DC0D-7916-9C07-6F0F-EBAE2698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What’s Next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9299-C1F7-EBA0-5749-BCE462212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Lista di esercizi pratici </a:t>
            </a:r>
            <a:r>
              <a:rPr lang="en-US" sz="1800">
                <a:solidFill>
                  <a:schemeClr val="tx2"/>
                </a:solidFill>
                <a:hlinkClick r:id="rId3"/>
              </a:rPr>
              <a:t>https://www.calameo.com/read/0049872571daa6b474d30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Tutorial ufficiale </a:t>
            </a:r>
            <a:r>
              <a:rPr lang="en-US" sz="1800">
                <a:solidFill>
                  <a:schemeClr val="tx2"/>
                </a:solidFill>
                <a:hlinkClick r:id="rId4"/>
              </a:rPr>
              <a:t>https://www.autodesk.com/learn/ondemand/collection/self-paced-learning-for-fusion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</a:rPr>
              <a:t>Playlist di tutorial </a:t>
            </a:r>
            <a:r>
              <a:rPr lang="en-US" sz="1800">
                <a:solidFill>
                  <a:schemeClr val="tx2"/>
                </a:solidFill>
                <a:hlinkClick r:id="rId5"/>
              </a:rPr>
              <a:t>https://www.youtube.com/watch?v=d3qGQ2utl2A&amp;list=PL0qyC21fxKwzieJWHdQbsEUPGpsx5_x9s</a:t>
            </a: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id="{AC323D05-043D-0DC9-8E43-6E7A6150A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0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олилиния 34"/>
          <p:cNvSpPr/>
          <p:nvPr/>
        </p:nvSpPr>
        <p:spPr>
          <a:xfrm>
            <a:off x="941" y="0"/>
            <a:ext cx="12190119" cy="5214550"/>
          </a:xfrm>
          <a:custGeom>
            <a:avLst/>
            <a:gdLst>
              <a:gd name="connsiteX0" fmla="*/ 7579842 w 18288000"/>
              <a:gd name="connsiteY0" fmla="*/ 576433 h 7823032"/>
              <a:gd name="connsiteX1" fmla="*/ 7898022 w 18288000"/>
              <a:gd name="connsiteY1" fmla="*/ 824636 h 7823032"/>
              <a:gd name="connsiteX2" fmla="*/ 7991381 w 18288000"/>
              <a:gd name="connsiteY2" fmla="*/ 1663192 h 7823032"/>
              <a:gd name="connsiteX3" fmla="*/ 7898022 w 18288000"/>
              <a:gd name="connsiteY3" fmla="*/ 2502380 h 7823032"/>
              <a:gd name="connsiteX4" fmla="*/ 7579842 w 18288000"/>
              <a:gd name="connsiteY4" fmla="*/ 2755025 h 7823032"/>
              <a:gd name="connsiteX5" fmla="*/ 7257217 w 18288000"/>
              <a:gd name="connsiteY5" fmla="*/ 2502380 h 7823032"/>
              <a:gd name="connsiteX6" fmla="*/ 7163223 w 18288000"/>
              <a:gd name="connsiteY6" fmla="*/ 1663192 h 7823032"/>
              <a:gd name="connsiteX7" fmla="*/ 7257217 w 18288000"/>
              <a:gd name="connsiteY7" fmla="*/ 824636 h 7823032"/>
              <a:gd name="connsiteX8" fmla="*/ 7579842 w 18288000"/>
              <a:gd name="connsiteY8" fmla="*/ 576433 h 7823032"/>
              <a:gd name="connsiteX9" fmla="*/ 0 w 18288000"/>
              <a:gd name="connsiteY9" fmla="*/ 0 h 7823032"/>
              <a:gd name="connsiteX10" fmla="*/ 4324350 w 18288000"/>
              <a:gd name="connsiteY10" fmla="*/ 0 h 7823032"/>
              <a:gd name="connsiteX11" fmla="*/ 6921781 w 18288000"/>
              <a:gd name="connsiteY11" fmla="*/ 0 h 7823032"/>
              <a:gd name="connsiteX12" fmla="*/ 6843352 w 18288000"/>
              <a:gd name="connsiteY12" fmla="*/ 40595 h 7823032"/>
              <a:gd name="connsiteX13" fmla="*/ 6524655 w 18288000"/>
              <a:gd name="connsiteY13" fmla="*/ 323608 h 7823032"/>
              <a:gd name="connsiteX14" fmla="*/ 6158647 w 18288000"/>
              <a:gd name="connsiteY14" fmla="*/ 1663192 h 7823032"/>
              <a:gd name="connsiteX15" fmla="*/ 6524655 w 18288000"/>
              <a:gd name="connsiteY15" fmla="*/ 3004676 h 7823032"/>
              <a:gd name="connsiteX16" fmla="*/ 7579842 w 18288000"/>
              <a:gd name="connsiteY16" fmla="*/ 3470223 h 7823032"/>
              <a:gd name="connsiteX17" fmla="*/ 8628682 w 18288000"/>
              <a:gd name="connsiteY17" fmla="*/ 3004676 h 7823032"/>
              <a:gd name="connsiteX18" fmla="*/ 8995957 w 18288000"/>
              <a:gd name="connsiteY18" fmla="*/ 1663192 h 7823032"/>
              <a:gd name="connsiteX19" fmla="*/ 8628682 w 18288000"/>
              <a:gd name="connsiteY19" fmla="*/ 323608 h 7823032"/>
              <a:gd name="connsiteX20" fmla="*/ 8310582 w 18288000"/>
              <a:gd name="connsiteY20" fmla="*/ 40595 h 7823032"/>
              <a:gd name="connsiteX21" fmla="*/ 8232570 w 18288000"/>
              <a:gd name="connsiteY21" fmla="*/ 0 h 7823032"/>
              <a:gd name="connsiteX22" fmla="*/ 8232570 w 18288000"/>
              <a:gd name="connsiteY22" fmla="*/ 0 h 7823032"/>
              <a:gd name="connsiteX23" fmla="*/ 9312678 w 18288000"/>
              <a:gd name="connsiteY23" fmla="*/ 0 h 7823032"/>
              <a:gd name="connsiteX24" fmla="*/ 9586827 w 18288000"/>
              <a:gd name="connsiteY24" fmla="*/ 0 h 7823032"/>
              <a:gd name="connsiteX25" fmla="*/ 9586827 w 18288000"/>
              <a:gd name="connsiteY25" fmla="*/ 728737 h 7823032"/>
              <a:gd name="connsiteX26" fmla="*/ 10236661 w 18288000"/>
              <a:gd name="connsiteY26" fmla="*/ 728737 h 7823032"/>
              <a:gd name="connsiteX27" fmla="*/ 10236661 w 18288000"/>
              <a:gd name="connsiteY27" fmla="*/ 3444839 h 7823032"/>
              <a:gd name="connsiteX28" fmla="*/ 11292006 w 18288000"/>
              <a:gd name="connsiteY28" fmla="*/ 3444839 h 7823032"/>
              <a:gd name="connsiteX29" fmla="*/ 11292006 w 18288000"/>
              <a:gd name="connsiteY29" fmla="*/ 0 h 7823032"/>
              <a:gd name="connsiteX30" fmla="*/ 12200756 w 18288000"/>
              <a:gd name="connsiteY30" fmla="*/ 0 h 7823032"/>
              <a:gd name="connsiteX31" fmla="*/ 13601700 w 18288000"/>
              <a:gd name="connsiteY31" fmla="*/ 0 h 7823032"/>
              <a:gd name="connsiteX32" fmla="*/ 18288000 w 18288000"/>
              <a:gd name="connsiteY32" fmla="*/ 0 h 7823032"/>
              <a:gd name="connsiteX33" fmla="*/ 18288000 w 18288000"/>
              <a:gd name="connsiteY33" fmla="*/ 5401982 h 7823032"/>
              <a:gd name="connsiteX34" fmla="*/ 17749806 w 18288000"/>
              <a:gd name="connsiteY34" fmla="*/ 5712819 h 7823032"/>
              <a:gd name="connsiteX35" fmla="*/ 9144003 w 18288000"/>
              <a:gd name="connsiteY35" fmla="*/ 7823032 h 7823032"/>
              <a:gd name="connsiteX36" fmla="*/ 538200 w 18288000"/>
              <a:gd name="connsiteY36" fmla="*/ 5712818 h 7823032"/>
              <a:gd name="connsiteX37" fmla="*/ 0 w 18288000"/>
              <a:gd name="connsiteY37" fmla="*/ 5401979 h 782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288000" h="7823032">
                <a:moveTo>
                  <a:pt x="7579842" y="576433"/>
                </a:moveTo>
                <a:cubicBezTo>
                  <a:pt x="7728134" y="572518"/>
                  <a:pt x="7834195" y="655253"/>
                  <a:pt x="7898022" y="824636"/>
                </a:cubicBezTo>
                <a:cubicBezTo>
                  <a:pt x="7961848" y="994019"/>
                  <a:pt x="7992968" y="1273538"/>
                  <a:pt x="7991381" y="1663192"/>
                </a:cubicBezTo>
                <a:cubicBezTo>
                  <a:pt x="7992968" y="2050835"/>
                  <a:pt x="7961848" y="2330564"/>
                  <a:pt x="7898022" y="2502380"/>
                </a:cubicBezTo>
                <a:cubicBezTo>
                  <a:pt x="7834195" y="2674196"/>
                  <a:pt x="7728134" y="2758411"/>
                  <a:pt x="7579842" y="2755025"/>
                </a:cubicBezTo>
                <a:cubicBezTo>
                  <a:pt x="7429114" y="2758411"/>
                  <a:pt x="7321573" y="2674196"/>
                  <a:pt x="7257217" y="2502380"/>
                </a:cubicBezTo>
                <a:cubicBezTo>
                  <a:pt x="7192862" y="2330564"/>
                  <a:pt x="7161531" y="2050835"/>
                  <a:pt x="7163223" y="1663192"/>
                </a:cubicBezTo>
                <a:cubicBezTo>
                  <a:pt x="7161531" y="1273538"/>
                  <a:pt x="7192862" y="994019"/>
                  <a:pt x="7257217" y="824636"/>
                </a:cubicBezTo>
                <a:cubicBezTo>
                  <a:pt x="7321573" y="655253"/>
                  <a:pt x="7429114" y="572518"/>
                  <a:pt x="7579842" y="576433"/>
                </a:cubicBezTo>
                <a:close/>
                <a:moveTo>
                  <a:pt x="0" y="0"/>
                </a:moveTo>
                <a:lnTo>
                  <a:pt x="4324350" y="0"/>
                </a:lnTo>
                <a:lnTo>
                  <a:pt x="6921781" y="0"/>
                </a:lnTo>
                <a:lnTo>
                  <a:pt x="6843352" y="40595"/>
                </a:lnTo>
                <a:cubicBezTo>
                  <a:pt x="6721720" y="113389"/>
                  <a:pt x="6615488" y="207726"/>
                  <a:pt x="6524655" y="323608"/>
                </a:cubicBezTo>
                <a:cubicBezTo>
                  <a:pt x="6282435" y="632627"/>
                  <a:pt x="6160432" y="1079154"/>
                  <a:pt x="6158647" y="1663192"/>
                </a:cubicBezTo>
                <a:cubicBezTo>
                  <a:pt x="6160432" y="2249448"/>
                  <a:pt x="6282435" y="2696610"/>
                  <a:pt x="6524655" y="3004676"/>
                </a:cubicBezTo>
                <a:cubicBezTo>
                  <a:pt x="6766876" y="3312743"/>
                  <a:pt x="7118604" y="3467925"/>
                  <a:pt x="7579842" y="3470223"/>
                </a:cubicBezTo>
                <a:cubicBezTo>
                  <a:pt x="8036427" y="3467925"/>
                  <a:pt x="8386042" y="3312743"/>
                  <a:pt x="8628682" y="3004676"/>
                </a:cubicBezTo>
                <a:cubicBezTo>
                  <a:pt x="8871325" y="2696610"/>
                  <a:pt x="8993749" y="2249448"/>
                  <a:pt x="8995957" y="1663192"/>
                </a:cubicBezTo>
                <a:cubicBezTo>
                  <a:pt x="8993749" y="1079154"/>
                  <a:pt x="8871325" y="632627"/>
                  <a:pt x="8628682" y="323608"/>
                </a:cubicBezTo>
                <a:cubicBezTo>
                  <a:pt x="8537692" y="207726"/>
                  <a:pt x="8431658" y="113389"/>
                  <a:pt x="8310582" y="40595"/>
                </a:cubicBezTo>
                <a:lnTo>
                  <a:pt x="8232570" y="0"/>
                </a:lnTo>
                <a:lnTo>
                  <a:pt x="8232570" y="0"/>
                </a:lnTo>
                <a:lnTo>
                  <a:pt x="9312678" y="0"/>
                </a:lnTo>
                <a:lnTo>
                  <a:pt x="9586827" y="0"/>
                </a:lnTo>
                <a:lnTo>
                  <a:pt x="9586827" y="728737"/>
                </a:lnTo>
                <a:lnTo>
                  <a:pt x="10236661" y="728737"/>
                </a:lnTo>
                <a:lnTo>
                  <a:pt x="10236661" y="3444839"/>
                </a:lnTo>
                <a:lnTo>
                  <a:pt x="11292006" y="3444839"/>
                </a:lnTo>
                <a:lnTo>
                  <a:pt x="11292006" y="0"/>
                </a:lnTo>
                <a:lnTo>
                  <a:pt x="12200756" y="0"/>
                </a:lnTo>
                <a:lnTo>
                  <a:pt x="13601700" y="0"/>
                </a:lnTo>
                <a:lnTo>
                  <a:pt x="18288000" y="0"/>
                </a:lnTo>
                <a:lnTo>
                  <a:pt x="18288000" y="5401982"/>
                </a:lnTo>
                <a:lnTo>
                  <a:pt x="17749806" y="5712819"/>
                </a:lnTo>
                <a:cubicBezTo>
                  <a:pt x="15312838" y="7042662"/>
                  <a:pt x="12345423" y="7823032"/>
                  <a:pt x="9144003" y="7823032"/>
                </a:cubicBezTo>
                <a:cubicBezTo>
                  <a:pt x="5942585" y="7823032"/>
                  <a:pt x="2975170" y="7042662"/>
                  <a:pt x="538200" y="5712818"/>
                </a:cubicBezTo>
                <a:lnTo>
                  <a:pt x="0" y="5401979"/>
                </a:lnTo>
                <a:close/>
              </a:path>
            </a:pathLst>
          </a:custGeom>
          <a:gradFill flip="none" rotWithShape="1">
            <a:gsLst>
              <a:gs pos="5000">
                <a:schemeClr val="accent4">
                  <a:alpha val="46000"/>
                </a:schemeClr>
              </a:gs>
              <a:gs pos="94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Полилиния 25"/>
          <p:cNvSpPr/>
          <p:nvPr/>
        </p:nvSpPr>
        <p:spPr>
          <a:xfrm>
            <a:off x="941" y="3764747"/>
            <a:ext cx="12190119" cy="3093254"/>
          </a:xfrm>
          <a:custGeom>
            <a:avLst/>
            <a:gdLst>
              <a:gd name="connsiteX0" fmla="*/ 0 w 18288000"/>
              <a:gd name="connsiteY0" fmla="*/ 394804 h 4640597"/>
              <a:gd name="connsiteX1" fmla="*/ 338571 w 18288000"/>
              <a:gd name="connsiteY1" fmla="*/ 537310 h 4640597"/>
              <a:gd name="connsiteX2" fmla="*/ 8543301 w 18288000"/>
              <a:gd name="connsiteY2" fmla="*/ 2168076 h 4640597"/>
              <a:gd name="connsiteX3" fmla="*/ 9143724 w 18288000"/>
              <a:gd name="connsiteY3" fmla="*/ 2175037 h 4640597"/>
              <a:gd name="connsiteX4" fmla="*/ 9144003 w 18288000"/>
              <a:gd name="connsiteY4" fmla="*/ 2175041 h 4640597"/>
              <a:gd name="connsiteX5" fmla="*/ 9144275 w 18288000"/>
              <a:gd name="connsiteY5" fmla="*/ 2175037 h 4640597"/>
              <a:gd name="connsiteX6" fmla="*/ 9744708 w 18288000"/>
              <a:gd name="connsiteY6" fmla="*/ 2168076 h 4640597"/>
              <a:gd name="connsiteX7" fmla="*/ 17949438 w 18288000"/>
              <a:gd name="connsiteY7" fmla="*/ 537311 h 4640597"/>
              <a:gd name="connsiteX8" fmla="*/ 18288000 w 18288000"/>
              <a:gd name="connsiteY8" fmla="*/ 394808 h 4640597"/>
              <a:gd name="connsiteX9" fmla="*/ 18288000 w 18288000"/>
              <a:gd name="connsiteY9" fmla="*/ 4640597 h 4640597"/>
              <a:gd name="connsiteX10" fmla="*/ 0 w 18288000"/>
              <a:gd name="connsiteY10" fmla="*/ 4640597 h 4640597"/>
              <a:gd name="connsiteX11" fmla="*/ 17862052 w 18288000"/>
              <a:gd name="connsiteY11" fmla="*/ 0 h 4640597"/>
              <a:gd name="connsiteX12" fmla="*/ 17749808 w 18288000"/>
              <a:gd name="connsiteY12" fmla="*/ 64827 h 4640597"/>
              <a:gd name="connsiteX13" fmla="*/ 17286732 w 18288000"/>
              <a:gd name="connsiteY13" fmla="*/ 307677 h 4640597"/>
              <a:gd name="connsiteX14" fmla="*/ 17286732 w 18288000"/>
              <a:gd name="connsiteY14" fmla="*/ 307677 h 4640597"/>
              <a:gd name="connsiteX15" fmla="*/ 17749806 w 18288000"/>
              <a:gd name="connsiteY15" fmla="*/ 64828 h 464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288000" h="4640597">
                <a:moveTo>
                  <a:pt x="0" y="394804"/>
                </a:moveTo>
                <a:lnTo>
                  <a:pt x="338571" y="537310"/>
                </a:lnTo>
                <a:cubicBezTo>
                  <a:pt x="2754845" y="1512553"/>
                  <a:pt x="5552396" y="2098627"/>
                  <a:pt x="8543301" y="2168076"/>
                </a:cubicBezTo>
                <a:lnTo>
                  <a:pt x="9143724" y="2175037"/>
                </a:lnTo>
                <a:lnTo>
                  <a:pt x="9144003" y="2175041"/>
                </a:lnTo>
                <a:lnTo>
                  <a:pt x="9144275" y="2175037"/>
                </a:lnTo>
                <a:lnTo>
                  <a:pt x="9744708" y="2168076"/>
                </a:lnTo>
                <a:cubicBezTo>
                  <a:pt x="12735616" y="2098627"/>
                  <a:pt x="15533166" y="1512554"/>
                  <a:pt x="17949438" y="537311"/>
                </a:cubicBezTo>
                <a:lnTo>
                  <a:pt x="18288000" y="394808"/>
                </a:lnTo>
                <a:lnTo>
                  <a:pt x="18288000" y="4640597"/>
                </a:lnTo>
                <a:lnTo>
                  <a:pt x="0" y="4640597"/>
                </a:lnTo>
                <a:close/>
                <a:moveTo>
                  <a:pt x="17862052" y="0"/>
                </a:moveTo>
                <a:lnTo>
                  <a:pt x="17749808" y="64827"/>
                </a:lnTo>
                <a:cubicBezTo>
                  <a:pt x="17597498" y="147942"/>
                  <a:pt x="17443114" y="228911"/>
                  <a:pt x="17286732" y="307677"/>
                </a:cubicBezTo>
                <a:lnTo>
                  <a:pt x="17286732" y="307677"/>
                </a:lnTo>
                <a:lnTo>
                  <a:pt x="17749806" y="64828"/>
                </a:lnTo>
                <a:close/>
              </a:path>
            </a:pathLst>
          </a:custGeom>
          <a:solidFill>
            <a:srgbClr val="232B36">
              <a:alpha val="6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1578835" y="5630609"/>
            <a:ext cx="9587603" cy="98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Come aprire Fusion 360: Download e avvio del programma.</a:t>
            </a:r>
          </a:p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Come misurare gli oggetti nella realtà: Strumenti e tecniche per rilevare le dimensioni corrette.</a:t>
            </a:r>
          </a:p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Creare un semplice disegno in Fusion 360: Disegnare una forma base (esempio: un cubo o un cilindro).</a:t>
            </a:r>
          </a:p>
        </p:txBody>
      </p:sp>
      <p:sp>
        <p:nvSpPr>
          <p:cNvPr id="27" name="Полилиния 26"/>
          <p:cNvSpPr/>
          <p:nvPr/>
        </p:nvSpPr>
        <p:spPr>
          <a:xfrm>
            <a:off x="941" y="3429000"/>
            <a:ext cx="12190119" cy="1785550"/>
          </a:xfrm>
          <a:custGeom>
            <a:avLst/>
            <a:gdLst>
              <a:gd name="connsiteX0" fmla="*/ 18288000 w 18288000"/>
              <a:gd name="connsiteY0" fmla="*/ 257688 h 2678738"/>
              <a:gd name="connsiteX1" fmla="*/ 18288000 w 18288000"/>
              <a:gd name="connsiteY1" fmla="*/ 898506 h 2678738"/>
              <a:gd name="connsiteX2" fmla="*/ 17949438 w 18288000"/>
              <a:gd name="connsiteY2" fmla="*/ 1041009 h 2678738"/>
              <a:gd name="connsiteX3" fmla="*/ 9144004 w 18288000"/>
              <a:gd name="connsiteY3" fmla="*/ 2678738 h 2678738"/>
              <a:gd name="connsiteX4" fmla="*/ 17749808 w 18288000"/>
              <a:gd name="connsiteY4" fmla="*/ 568525 h 2678738"/>
              <a:gd name="connsiteX5" fmla="*/ 0 w 18288000"/>
              <a:gd name="connsiteY5" fmla="*/ 0 h 2678738"/>
              <a:gd name="connsiteX6" fmla="*/ 1 w 18288000"/>
              <a:gd name="connsiteY6" fmla="*/ 0 h 2678738"/>
              <a:gd name="connsiteX7" fmla="*/ 1 w 18288000"/>
              <a:gd name="connsiteY7" fmla="*/ 257685 h 2678738"/>
              <a:gd name="connsiteX8" fmla="*/ 538202 w 18288000"/>
              <a:gd name="connsiteY8" fmla="*/ 568524 h 2678738"/>
              <a:gd name="connsiteX9" fmla="*/ 9144004 w 18288000"/>
              <a:gd name="connsiteY9" fmla="*/ 2678738 h 2678738"/>
              <a:gd name="connsiteX10" fmla="*/ 338571 w 18288000"/>
              <a:gd name="connsiteY10" fmla="*/ 1041008 h 2678738"/>
              <a:gd name="connsiteX11" fmla="*/ 0 w 18288000"/>
              <a:gd name="connsiteY11" fmla="*/ 898502 h 267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0" h="2678738">
                <a:moveTo>
                  <a:pt x="18288000" y="257688"/>
                </a:moveTo>
                <a:lnTo>
                  <a:pt x="18288000" y="898506"/>
                </a:lnTo>
                <a:lnTo>
                  <a:pt x="17949438" y="1041009"/>
                </a:lnTo>
                <a:cubicBezTo>
                  <a:pt x="15372081" y="2081268"/>
                  <a:pt x="12360915" y="2678738"/>
                  <a:pt x="9144004" y="2678738"/>
                </a:cubicBezTo>
                <a:cubicBezTo>
                  <a:pt x="12345424" y="2678738"/>
                  <a:pt x="15312839" y="1898368"/>
                  <a:pt x="17749808" y="568525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1" y="257685"/>
                </a:lnTo>
                <a:lnTo>
                  <a:pt x="538202" y="568524"/>
                </a:lnTo>
                <a:cubicBezTo>
                  <a:pt x="2975172" y="1898368"/>
                  <a:pt x="5942588" y="2678738"/>
                  <a:pt x="9144004" y="2678738"/>
                </a:cubicBezTo>
                <a:cubicBezTo>
                  <a:pt x="5927097" y="2678738"/>
                  <a:pt x="2915930" y="2081267"/>
                  <a:pt x="338571" y="1041008"/>
                </a:cubicBezTo>
                <a:lnTo>
                  <a:pt x="0" y="89850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1578835" y="1487613"/>
            <a:ext cx="9073653" cy="214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2" dirty="0">
                <a:solidFill>
                  <a:schemeClr val="bg2"/>
                </a:solidFill>
                <a:latin typeface="Montserrat ExtraBold" panose="00000900000000000000" pitchFamily="50" charset="0"/>
                <a:ea typeface="Roboto Black" panose="02000000000000000000" pitchFamily="2" charset="0"/>
                <a:cs typeface="Open Sans Light" panose="020B0306030504020204" pitchFamily="34" charset="0"/>
              </a:rPr>
              <a:t>One</a:t>
            </a:r>
            <a:endParaRPr lang="ru-RU" sz="13332" dirty="0">
              <a:solidFill>
                <a:schemeClr val="bg2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952537" y="3638741"/>
            <a:ext cx="4286927" cy="653125"/>
            <a:chOff x="5928309" y="5458955"/>
            <a:chExt cx="6431383" cy="979839"/>
          </a:xfrm>
        </p:grpSpPr>
        <p:sp>
          <p:nvSpPr>
            <p:cNvPr id="8" name="TextBox 7"/>
            <p:cNvSpPr txBox="1"/>
            <p:nvPr/>
          </p:nvSpPr>
          <p:spPr>
            <a:xfrm>
              <a:off x="5928309" y="5889808"/>
              <a:ext cx="6431383" cy="548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39976">
                <a:lnSpc>
                  <a:spcPct val="150000"/>
                </a:lnSpc>
              </a:pPr>
              <a:r>
                <a:rPr lang="en-US" sz="1333" dirty="0" err="1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Open Sans Light" panose="020B0306030504020204" pitchFamily="34" charset="0"/>
                </a:rPr>
                <a:t>Introduzione</a:t>
              </a:r>
              <a:r>
                <a:rPr lang="en-US" sz="1333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Open Sans Light" panose="020B0306030504020204" pitchFamily="34" charset="0"/>
                </a:rPr>
                <a:t> a Fusion 360</a:t>
              </a:r>
              <a:endParaRPr lang="ru-RU" sz="1333" spc="-1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52019" y="5458955"/>
              <a:ext cx="2783962" cy="52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7" b="1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Level 01</a:t>
              </a:r>
              <a:endParaRPr lang="ru-RU" sz="1667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94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9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9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9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9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9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26" grpId="0" animBg="1"/>
          <p:bldP spid="12" grpId="0"/>
          <p:bldP spid="27" grpId="0" animBg="1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9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9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9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9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9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5" grpId="0" animBg="1"/>
          <p:bldP spid="26" grpId="0" animBg="1"/>
          <p:bldP spid="12" grpId="0"/>
          <p:bldP spid="27" grpId="0" animBg="1"/>
          <p:bldP spid="20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3FEAEDC4-9AFF-7765-266D-28A7288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68796-15D7-2A08-4A89-7892DA8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Assignment 1: </a:t>
            </a:r>
            <a:r>
              <a:rPr lang="en-US" dirty="0" err="1"/>
              <a:t>aprire</a:t>
            </a:r>
            <a:r>
              <a:rPr lang="en-US" dirty="0"/>
              <a:t> Fusion 360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63783-B0DE-0ECD-D45D-CE34E8A1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1133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0001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3FEAEDC4-9AFF-7765-266D-28A7288775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68796-15D7-2A08-4A89-7892DA8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Assignment 2: </a:t>
            </a:r>
            <a:r>
              <a:rPr lang="en-US" dirty="0" err="1"/>
              <a:t>misurare</a:t>
            </a:r>
            <a:r>
              <a:rPr lang="en-US" dirty="0"/>
              <a:t> la </a:t>
            </a:r>
            <a:r>
              <a:rPr lang="en-US" dirty="0" err="1"/>
              <a:t>realtà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63783-B0DE-0ECD-D45D-CE34E8A1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770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476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3FEAEDC4-9AFF-7765-266D-28A7288775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68796-15D7-2A08-4A89-7892DA8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Assignment 3: creare un disegno semplice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63783-B0DE-0ECD-D45D-CE34E8A1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4302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7042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/>
          <p:nvPr/>
        </p:nvSpPr>
        <p:spPr>
          <a:xfrm>
            <a:off x="941" y="0"/>
            <a:ext cx="12190119" cy="5214550"/>
          </a:xfrm>
          <a:custGeom>
            <a:avLst/>
            <a:gdLst>
              <a:gd name="connsiteX0" fmla="*/ 7579842 w 18288000"/>
              <a:gd name="connsiteY0" fmla="*/ 576432 h 7823032"/>
              <a:gd name="connsiteX1" fmla="*/ 7898022 w 18288000"/>
              <a:gd name="connsiteY1" fmla="*/ 824635 h 7823032"/>
              <a:gd name="connsiteX2" fmla="*/ 7991381 w 18288000"/>
              <a:gd name="connsiteY2" fmla="*/ 1663191 h 7823032"/>
              <a:gd name="connsiteX3" fmla="*/ 7898022 w 18288000"/>
              <a:gd name="connsiteY3" fmla="*/ 2502379 h 7823032"/>
              <a:gd name="connsiteX4" fmla="*/ 7579842 w 18288000"/>
              <a:gd name="connsiteY4" fmla="*/ 2755024 h 7823032"/>
              <a:gd name="connsiteX5" fmla="*/ 7257217 w 18288000"/>
              <a:gd name="connsiteY5" fmla="*/ 2502379 h 7823032"/>
              <a:gd name="connsiteX6" fmla="*/ 7163223 w 18288000"/>
              <a:gd name="connsiteY6" fmla="*/ 1663191 h 7823032"/>
              <a:gd name="connsiteX7" fmla="*/ 7257217 w 18288000"/>
              <a:gd name="connsiteY7" fmla="*/ 824635 h 7823032"/>
              <a:gd name="connsiteX8" fmla="*/ 7579842 w 18288000"/>
              <a:gd name="connsiteY8" fmla="*/ 576432 h 7823032"/>
              <a:gd name="connsiteX9" fmla="*/ 0 w 18288000"/>
              <a:gd name="connsiteY9" fmla="*/ 0 h 7823032"/>
              <a:gd name="connsiteX10" fmla="*/ 4324350 w 18288000"/>
              <a:gd name="connsiteY10" fmla="*/ 0 h 7823032"/>
              <a:gd name="connsiteX11" fmla="*/ 6921780 w 18288000"/>
              <a:gd name="connsiteY11" fmla="*/ 0 h 7823032"/>
              <a:gd name="connsiteX12" fmla="*/ 6843352 w 18288000"/>
              <a:gd name="connsiteY12" fmla="*/ 40594 h 7823032"/>
              <a:gd name="connsiteX13" fmla="*/ 6524655 w 18288000"/>
              <a:gd name="connsiteY13" fmla="*/ 323607 h 7823032"/>
              <a:gd name="connsiteX14" fmla="*/ 6158647 w 18288000"/>
              <a:gd name="connsiteY14" fmla="*/ 1663191 h 7823032"/>
              <a:gd name="connsiteX15" fmla="*/ 6524655 w 18288000"/>
              <a:gd name="connsiteY15" fmla="*/ 3004675 h 7823032"/>
              <a:gd name="connsiteX16" fmla="*/ 7579842 w 18288000"/>
              <a:gd name="connsiteY16" fmla="*/ 3470222 h 7823032"/>
              <a:gd name="connsiteX17" fmla="*/ 8628682 w 18288000"/>
              <a:gd name="connsiteY17" fmla="*/ 3004675 h 7823032"/>
              <a:gd name="connsiteX18" fmla="*/ 8995957 w 18288000"/>
              <a:gd name="connsiteY18" fmla="*/ 1663191 h 7823032"/>
              <a:gd name="connsiteX19" fmla="*/ 8628682 w 18288000"/>
              <a:gd name="connsiteY19" fmla="*/ 323607 h 7823032"/>
              <a:gd name="connsiteX20" fmla="*/ 8310582 w 18288000"/>
              <a:gd name="connsiteY20" fmla="*/ 40594 h 7823032"/>
              <a:gd name="connsiteX21" fmla="*/ 8232572 w 18288000"/>
              <a:gd name="connsiteY21" fmla="*/ 0 h 7823032"/>
              <a:gd name="connsiteX22" fmla="*/ 9312678 w 18288000"/>
              <a:gd name="connsiteY22" fmla="*/ 0 h 7823032"/>
              <a:gd name="connsiteX23" fmla="*/ 9944723 w 18288000"/>
              <a:gd name="connsiteY23" fmla="*/ 0 h 7823032"/>
              <a:gd name="connsiteX24" fmla="*/ 9796742 w 18288000"/>
              <a:gd name="connsiteY24" fmla="*/ 61460 h 7823032"/>
              <a:gd name="connsiteX25" fmla="*/ 9241603 w 18288000"/>
              <a:gd name="connsiteY25" fmla="*/ 383739 h 7823032"/>
              <a:gd name="connsiteX26" fmla="*/ 9637595 w 18288000"/>
              <a:gd name="connsiteY26" fmla="*/ 1145175 h 7823032"/>
              <a:gd name="connsiteX27" fmla="*/ 10145913 w 18288000"/>
              <a:gd name="connsiteY27" fmla="*/ 814442 h 7823032"/>
              <a:gd name="connsiteX28" fmla="*/ 10612345 w 18288000"/>
              <a:gd name="connsiteY28" fmla="*/ 693199 h 7823032"/>
              <a:gd name="connsiteX29" fmla="*/ 10852860 w 18288000"/>
              <a:gd name="connsiteY29" fmla="*/ 756674 h 7823032"/>
              <a:gd name="connsiteX30" fmla="*/ 10937262 w 18288000"/>
              <a:gd name="connsiteY30" fmla="*/ 942034 h 7823032"/>
              <a:gd name="connsiteX31" fmla="*/ 10847149 w 18288000"/>
              <a:gd name="connsiteY31" fmla="*/ 1185803 h 7823032"/>
              <a:gd name="connsiteX32" fmla="*/ 10627576 w 18288000"/>
              <a:gd name="connsiteY32" fmla="*/ 1460044 h 7823032"/>
              <a:gd name="connsiteX33" fmla="*/ 9363447 w 18288000"/>
              <a:gd name="connsiteY33" fmla="*/ 2770146 h 7823032"/>
              <a:gd name="connsiteX34" fmla="*/ 9363447 w 18288000"/>
              <a:gd name="connsiteY34" fmla="*/ 3444838 h 7823032"/>
              <a:gd name="connsiteX35" fmla="*/ 12119528 w 18288000"/>
              <a:gd name="connsiteY35" fmla="*/ 3444838 h 7823032"/>
              <a:gd name="connsiteX36" fmla="*/ 12119528 w 18288000"/>
              <a:gd name="connsiteY36" fmla="*/ 2623027 h 7823032"/>
              <a:gd name="connsiteX37" fmla="*/ 10708805 w 18288000"/>
              <a:gd name="connsiteY37" fmla="*/ 2623027 h 7823032"/>
              <a:gd name="connsiteX38" fmla="*/ 11348247 w 18288000"/>
              <a:gd name="connsiteY38" fmla="*/ 1983132 h 7823032"/>
              <a:gd name="connsiteX39" fmla="*/ 11844222 w 18288000"/>
              <a:gd name="connsiteY39" fmla="*/ 1383866 h 7823032"/>
              <a:gd name="connsiteX40" fmla="*/ 12043376 w 18288000"/>
              <a:gd name="connsiteY40" fmla="*/ 784599 h 7823032"/>
              <a:gd name="connsiteX41" fmla="*/ 11681212 w 18288000"/>
              <a:gd name="connsiteY41" fmla="*/ 97122 h 7823032"/>
              <a:gd name="connsiteX42" fmla="*/ 11590288 w 18288000"/>
              <a:gd name="connsiteY42" fmla="*/ 37204 h 7823032"/>
              <a:gd name="connsiteX43" fmla="*/ 11520836 w 18288000"/>
              <a:gd name="connsiteY43" fmla="*/ 0 h 7823032"/>
              <a:gd name="connsiteX44" fmla="*/ 12200756 w 18288000"/>
              <a:gd name="connsiteY44" fmla="*/ 0 h 7823032"/>
              <a:gd name="connsiteX45" fmla="*/ 13601700 w 18288000"/>
              <a:gd name="connsiteY45" fmla="*/ 0 h 7823032"/>
              <a:gd name="connsiteX46" fmla="*/ 18288000 w 18288000"/>
              <a:gd name="connsiteY46" fmla="*/ 0 h 7823032"/>
              <a:gd name="connsiteX47" fmla="*/ 18288000 w 18288000"/>
              <a:gd name="connsiteY47" fmla="*/ 5401982 h 7823032"/>
              <a:gd name="connsiteX48" fmla="*/ 17749806 w 18288000"/>
              <a:gd name="connsiteY48" fmla="*/ 5712819 h 7823032"/>
              <a:gd name="connsiteX49" fmla="*/ 9144003 w 18288000"/>
              <a:gd name="connsiteY49" fmla="*/ 7823032 h 7823032"/>
              <a:gd name="connsiteX50" fmla="*/ 538200 w 18288000"/>
              <a:gd name="connsiteY50" fmla="*/ 5712818 h 7823032"/>
              <a:gd name="connsiteX51" fmla="*/ 0 w 18288000"/>
              <a:gd name="connsiteY51" fmla="*/ 5401979 h 7823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8288000" h="7823032">
                <a:moveTo>
                  <a:pt x="7579842" y="576432"/>
                </a:moveTo>
                <a:cubicBezTo>
                  <a:pt x="7728134" y="572517"/>
                  <a:pt x="7834195" y="655252"/>
                  <a:pt x="7898022" y="824635"/>
                </a:cubicBezTo>
                <a:cubicBezTo>
                  <a:pt x="7961848" y="994018"/>
                  <a:pt x="7992968" y="1273537"/>
                  <a:pt x="7991381" y="1663191"/>
                </a:cubicBezTo>
                <a:cubicBezTo>
                  <a:pt x="7992968" y="2050834"/>
                  <a:pt x="7961848" y="2330563"/>
                  <a:pt x="7898022" y="2502379"/>
                </a:cubicBezTo>
                <a:cubicBezTo>
                  <a:pt x="7834195" y="2674195"/>
                  <a:pt x="7728134" y="2758410"/>
                  <a:pt x="7579842" y="2755024"/>
                </a:cubicBezTo>
                <a:cubicBezTo>
                  <a:pt x="7429114" y="2758410"/>
                  <a:pt x="7321573" y="2674195"/>
                  <a:pt x="7257217" y="2502379"/>
                </a:cubicBezTo>
                <a:cubicBezTo>
                  <a:pt x="7192862" y="2330563"/>
                  <a:pt x="7161531" y="2050834"/>
                  <a:pt x="7163223" y="1663191"/>
                </a:cubicBezTo>
                <a:cubicBezTo>
                  <a:pt x="7161531" y="1273537"/>
                  <a:pt x="7192862" y="994018"/>
                  <a:pt x="7257217" y="824635"/>
                </a:cubicBezTo>
                <a:cubicBezTo>
                  <a:pt x="7321573" y="655252"/>
                  <a:pt x="7429114" y="572517"/>
                  <a:pt x="7579842" y="576432"/>
                </a:cubicBezTo>
                <a:close/>
                <a:moveTo>
                  <a:pt x="0" y="0"/>
                </a:moveTo>
                <a:lnTo>
                  <a:pt x="4324350" y="0"/>
                </a:lnTo>
                <a:lnTo>
                  <a:pt x="6921780" y="0"/>
                </a:lnTo>
                <a:lnTo>
                  <a:pt x="6843352" y="40594"/>
                </a:lnTo>
                <a:cubicBezTo>
                  <a:pt x="6721720" y="113388"/>
                  <a:pt x="6615488" y="207725"/>
                  <a:pt x="6524655" y="323607"/>
                </a:cubicBezTo>
                <a:cubicBezTo>
                  <a:pt x="6282435" y="632626"/>
                  <a:pt x="6160432" y="1079153"/>
                  <a:pt x="6158647" y="1663191"/>
                </a:cubicBezTo>
                <a:cubicBezTo>
                  <a:pt x="6160432" y="2249447"/>
                  <a:pt x="6282435" y="2696609"/>
                  <a:pt x="6524655" y="3004675"/>
                </a:cubicBezTo>
                <a:cubicBezTo>
                  <a:pt x="6766876" y="3312742"/>
                  <a:pt x="7118604" y="3467924"/>
                  <a:pt x="7579842" y="3470222"/>
                </a:cubicBezTo>
                <a:cubicBezTo>
                  <a:pt x="8036427" y="3467924"/>
                  <a:pt x="8386042" y="3312742"/>
                  <a:pt x="8628682" y="3004675"/>
                </a:cubicBezTo>
                <a:cubicBezTo>
                  <a:pt x="8871325" y="2696609"/>
                  <a:pt x="8993749" y="2249447"/>
                  <a:pt x="8995957" y="1663191"/>
                </a:cubicBezTo>
                <a:cubicBezTo>
                  <a:pt x="8993749" y="1079153"/>
                  <a:pt x="8871325" y="632626"/>
                  <a:pt x="8628682" y="323607"/>
                </a:cubicBezTo>
                <a:cubicBezTo>
                  <a:pt x="8537692" y="207725"/>
                  <a:pt x="8431658" y="113388"/>
                  <a:pt x="8310582" y="40594"/>
                </a:cubicBezTo>
                <a:lnTo>
                  <a:pt x="8232572" y="0"/>
                </a:lnTo>
                <a:lnTo>
                  <a:pt x="9312678" y="0"/>
                </a:lnTo>
                <a:lnTo>
                  <a:pt x="9944723" y="0"/>
                </a:lnTo>
                <a:lnTo>
                  <a:pt x="9796742" y="61460"/>
                </a:lnTo>
                <a:cubicBezTo>
                  <a:pt x="9607591" y="147662"/>
                  <a:pt x="9422544" y="255089"/>
                  <a:pt x="9241603" y="383739"/>
                </a:cubicBezTo>
                <a:lnTo>
                  <a:pt x="9637595" y="1145175"/>
                </a:lnTo>
                <a:cubicBezTo>
                  <a:pt x="9807351" y="1004140"/>
                  <a:pt x="9976791" y="893896"/>
                  <a:pt x="10145913" y="814442"/>
                </a:cubicBezTo>
                <a:cubicBezTo>
                  <a:pt x="10315034" y="734988"/>
                  <a:pt x="10470511" y="694574"/>
                  <a:pt x="10612345" y="693199"/>
                </a:cubicBezTo>
                <a:cubicBezTo>
                  <a:pt x="10716949" y="693410"/>
                  <a:pt x="10797121" y="714568"/>
                  <a:pt x="10852860" y="756674"/>
                </a:cubicBezTo>
                <a:cubicBezTo>
                  <a:pt x="10908599" y="798780"/>
                  <a:pt x="10936734" y="860566"/>
                  <a:pt x="10937262" y="942034"/>
                </a:cubicBezTo>
                <a:cubicBezTo>
                  <a:pt x="10935147" y="1012498"/>
                  <a:pt x="10905109" y="1093755"/>
                  <a:pt x="10847149" y="1185803"/>
                </a:cubicBezTo>
                <a:cubicBezTo>
                  <a:pt x="10789189" y="1277851"/>
                  <a:pt x="10715997" y="1369265"/>
                  <a:pt x="10627576" y="1460044"/>
                </a:cubicBezTo>
                <a:lnTo>
                  <a:pt x="9363447" y="2770146"/>
                </a:lnTo>
                <a:lnTo>
                  <a:pt x="9363447" y="3444838"/>
                </a:lnTo>
                <a:lnTo>
                  <a:pt x="12119528" y="3444838"/>
                </a:lnTo>
                <a:lnTo>
                  <a:pt x="12119528" y="2623027"/>
                </a:lnTo>
                <a:lnTo>
                  <a:pt x="10708805" y="2623027"/>
                </a:lnTo>
                <a:lnTo>
                  <a:pt x="11348247" y="1983132"/>
                </a:lnTo>
                <a:cubicBezTo>
                  <a:pt x="11550357" y="1782742"/>
                  <a:pt x="11715682" y="1582986"/>
                  <a:pt x="11844222" y="1383866"/>
                </a:cubicBezTo>
                <a:cubicBezTo>
                  <a:pt x="11972763" y="1184745"/>
                  <a:pt x="12039147" y="984990"/>
                  <a:pt x="12043376" y="784599"/>
                </a:cubicBezTo>
                <a:cubicBezTo>
                  <a:pt x="12035873" y="496449"/>
                  <a:pt x="11915151" y="267290"/>
                  <a:pt x="11681212" y="97122"/>
                </a:cubicBezTo>
                <a:cubicBezTo>
                  <a:pt x="11651970" y="75851"/>
                  <a:pt x="11621662" y="55878"/>
                  <a:pt x="11590288" y="37204"/>
                </a:cubicBezTo>
                <a:lnTo>
                  <a:pt x="11520836" y="0"/>
                </a:lnTo>
                <a:lnTo>
                  <a:pt x="12200756" y="0"/>
                </a:lnTo>
                <a:lnTo>
                  <a:pt x="13601700" y="0"/>
                </a:lnTo>
                <a:lnTo>
                  <a:pt x="18288000" y="0"/>
                </a:lnTo>
                <a:lnTo>
                  <a:pt x="18288000" y="5401982"/>
                </a:lnTo>
                <a:lnTo>
                  <a:pt x="17749806" y="5712819"/>
                </a:lnTo>
                <a:cubicBezTo>
                  <a:pt x="15312838" y="7042662"/>
                  <a:pt x="12345423" y="7823032"/>
                  <a:pt x="9144003" y="7823032"/>
                </a:cubicBezTo>
                <a:cubicBezTo>
                  <a:pt x="5942585" y="7823032"/>
                  <a:pt x="2975170" y="7042662"/>
                  <a:pt x="538200" y="5712818"/>
                </a:cubicBezTo>
                <a:lnTo>
                  <a:pt x="0" y="5401979"/>
                </a:lnTo>
                <a:close/>
              </a:path>
            </a:pathLst>
          </a:custGeom>
          <a:gradFill flip="none" rotWithShape="1">
            <a:gsLst>
              <a:gs pos="5000">
                <a:schemeClr val="accent4">
                  <a:alpha val="46000"/>
                </a:schemeClr>
              </a:gs>
              <a:gs pos="94000">
                <a:schemeClr val="accent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Полилиния 25"/>
          <p:cNvSpPr/>
          <p:nvPr/>
        </p:nvSpPr>
        <p:spPr>
          <a:xfrm>
            <a:off x="941" y="3764747"/>
            <a:ext cx="12190119" cy="3093254"/>
          </a:xfrm>
          <a:custGeom>
            <a:avLst/>
            <a:gdLst>
              <a:gd name="connsiteX0" fmla="*/ 0 w 18288000"/>
              <a:gd name="connsiteY0" fmla="*/ 394804 h 4640597"/>
              <a:gd name="connsiteX1" fmla="*/ 338571 w 18288000"/>
              <a:gd name="connsiteY1" fmla="*/ 537310 h 4640597"/>
              <a:gd name="connsiteX2" fmla="*/ 8543301 w 18288000"/>
              <a:gd name="connsiteY2" fmla="*/ 2168076 h 4640597"/>
              <a:gd name="connsiteX3" fmla="*/ 9143724 w 18288000"/>
              <a:gd name="connsiteY3" fmla="*/ 2175037 h 4640597"/>
              <a:gd name="connsiteX4" fmla="*/ 9144003 w 18288000"/>
              <a:gd name="connsiteY4" fmla="*/ 2175041 h 4640597"/>
              <a:gd name="connsiteX5" fmla="*/ 9144275 w 18288000"/>
              <a:gd name="connsiteY5" fmla="*/ 2175037 h 4640597"/>
              <a:gd name="connsiteX6" fmla="*/ 9744708 w 18288000"/>
              <a:gd name="connsiteY6" fmla="*/ 2168076 h 4640597"/>
              <a:gd name="connsiteX7" fmla="*/ 17949438 w 18288000"/>
              <a:gd name="connsiteY7" fmla="*/ 537311 h 4640597"/>
              <a:gd name="connsiteX8" fmla="*/ 18288000 w 18288000"/>
              <a:gd name="connsiteY8" fmla="*/ 394808 h 4640597"/>
              <a:gd name="connsiteX9" fmla="*/ 18288000 w 18288000"/>
              <a:gd name="connsiteY9" fmla="*/ 4640597 h 4640597"/>
              <a:gd name="connsiteX10" fmla="*/ 0 w 18288000"/>
              <a:gd name="connsiteY10" fmla="*/ 4640597 h 4640597"/>
              <a:gd name="connsiteX11" fmla="*/ 17862052 w 18288000"/>
              <a:gd name="connsiteY11" fmla="*/ 0 h 4640597"/>
              <a:gd name="connsiteX12" fmla="*/ 17749808 w 18288000"/>
              <a:gd name="connsiteY12" fmla="*/ 64827 h 4640597"/>
              <a:gd name="connsiteX13" fmla="*/ 17286732 w 18288000"/>
              <a:gd name="connsiteY13" fmla="*/ 307677 h 4640597"/>
              <a:gd name="connsiteX14" fmla="*/ 17286732 w 18288000"/>
              <a:gd name="connsiteY14" fmla="*/ 307677 h 4640597"/>
              <a:gd name="connsiteX15" fmla="*/ 17749806 w 18288000"/>
              <a:gd name="connsiteY15" fmla="*/ 64828 h 464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288000" h="4640597">
                <a:moveTo>
                  <a:pt x="0" y="394804"/>
                </a:moveTo>
                <a:lnTo>
                  <a:pt x="338571" y="537310"/>
                </a:lnTo>
                <a:cubicBezTo>
                  <a:pt x="2754845" y="1512553"/>
                  <a:pt x="5552396" y="2098627"/>
                  <a:pt x="8543301" y="2168076"/>
                </a:cubicBezTo>
                <a:lnTo>
                  <a:pt x="9143724" y="2175037"/>
                </a:lnTo>
                <a:lnTo>
                  <a:pt x="9144003" y="2175041"/>
                </a:lnTo>
                <a:lnTo>
                  <a:pt x="9144275" y="2175037"/>
                </a:lnTo>
                <a:lnTo>
                  <a:pt x="9744708" y="2168076"/>
                </a:lnTo>
                <a:cubicBezTo>
                  <a:pt x="12735616" y="2098627"/>
                  <a:pt x="15533166" y="1512554"/>
                  <a:pt x="17949438" y="537311"/>
                </a:cubicBezTo>
                <a:lnTo>
                  <a:pt x="18288000" y="394808"/>
                </a:lnTo>
                <a:lnTo>
                  <a:pt x="18288000" y="4640597"/>
                </a:lnTo>
                <a:lnTo>
                  <a:pt x="0" y="4640597"/>
                </a:lnTo>
                <a:close/>
                <a:moveTo>
                  <a:pt x="17862052" y="0"/>
                </a:moveTo>
                <a:lnTo>
                  <a:pt x="17749808" y="64827"/>
                </a:lnTo>
                <a:cubicBezTo>
                  <a:pt x="17597498" y="147942"/>
                  <a:pt x="17443114" y="228911"/>
                  <a:pt x="17286732" y="307677"/>
                </a:cubicBezTo>
                <a:lnTo>
                  <a:pt x="17286732" y="307677"/>
                </a:lnTo>
                <a:lnTo>
                  <a:pt x="17749806" y="64828"/>
                </a:lnTo>
                <a:close/>
              </a:path>
            </a:pathLst>
          </a:custGeom>
          <a:solidFill>
            <a:srgbClr val="232B36">
              <a:alpha val="67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TextBox 11"/>
          <p:cNvSpPr txBox="1"/>
          <p:nvPr/>
        </p:nvSpPr>
        <p:spPr>
          <a:xfrm>
            <a:off x="1947427" y="5370387"/>
            <a:ext cx="8297145" cy="129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Gestione dell’account Fusion 360: Creare e gestire il proprio account Autodesk.</a:t>
            </a:r>
          </a:p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Esportare un disegno per lavorare su un altro PC: Formati di file e gestione dei progetti cloud.</a:t>
            </a:r>
          </a:p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Esportare per la stampa 3D: Preparare il file per la stampa in formato .STL.</a:t>
            </a:r>
          </a:p>
          <a:p>
            <a:pPr algn="just" defTabSz="239976">
              <a:lnSpc>
                <a:spcPct val="150000"/>
              </a:lnSpc>
            </a:pPr>
            <a:r>
              <a:rPr lang="it-IT" sz="1333" dirty="0">
                <a:solidFill>
                  <a:schemeClr val="bg2"/>
                </a:solidFill>
                <a:latin typeface="Merriweather Light" panose="02060503050406030704" pitchFamily="18" charset="-52"/>
                <a:ea typeface="Open Sans Light" panose="020B0306030504020204" pitchFamily="34" charset="0"/>
                <a:cs typeface="Open Sans Light" panose="020B0306030504020204" pitchFamily="34" charset="0"/>
              </a:rPr>
              <a:t>- Aprire un disegno che non è nel tuo account: Importare file ricevuti da altri.</a:t>
            </a:r>
          </a:p>
        </p:txBody>
      </p:sp>
      <p:sp>
        <p:nvSpPr>
          <p:cNvPr id="27" name="Полилиния 26"/>
          <p:cNvSpPr/>
          <p:nvPr/>
        </p:nvSpPr>
        <p:spPr>
          <a:xfrm>
            <a:off x="941" y="3429000"/>
            <a:ext cx="12190119" cy="1785550"/>
          </a:xfrm>
          <a:custGeom>
            <a:avLst/>
            <a:gdLst>
              <a:gd name="connsiteX0" fmla="*/ 18288000 w 18288000"/>
              <a:gd name="connsiteY0" fmla="*/ 257688 h 2678738"/>
              <a:gd name="connsiteX1" fmla="*/ 18288000 w 18288000"/>
              <a:gd name="connsiteY1" fmla="*/ 898506 h 2678738"/>
              <a:gd name="connsiteX2" fmla="*/ 17949438 w 18288000"/>
              <a:gd name="connsiteY2" fmla="*/ 1041009 h 2678738"/>
              <a:gd name="connsiteX3" fmla="*/ 9144004 w 18288000"/>
              <a:gd name="connsiteY3" fmla="*/ 2678738 h 2678738"/>
              <a:gd name="connsiteX4" fmla="*/ 17749808 w 18288000"/>
              <a:gd name="connsiteY4" fmla="*/ 568525 h 2678738"/>
              <a:gd name="connsiteX5" fmla="*/ 0 w 18288000"/>
              <a:gd name="connsiteY5" fmla="*/ 0 h 2678738"/>
              <a:gd name="connsiteX6" fmla="*/ 1 w 18288000"/>
              <a:gd name="connsiteY6" fmla="*/ 0 h 2678738"/>
              <a:gd name="connsiteX7" fmla="*/ 1 w 18288000"/>
              <a:gd name="connsiteY7" fmla="*/ 257685 h 2678738"/>
              <a:gd name="connsiteX8" fmla="*/ 538202 w 18288000"/>
              <a:gd name="connsiteY8" fmla="*/ 568524 h 2678738"/>
              <a:gd name="connsiteX9" fmla="*/ 9144004 w 18288000"/>
              <a:gd name="connsiteY9" fmla="*/ 2678738 h 2678738"/>
              <a:gd name="connsiteX10" fmla="*/ 338571 w 18288000"/>
              <a:gd name="connsiteY10" fmla="*/ 1041008 h 2678738"/>
              <a:gd name="connsiteX11" fmla="*/ 0 w 18288000"/>
              <a:gd name="connsiteY11" fmla="*/ 898502 h 267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88000" h="2678738">
                <a:moveTo>
                  <a:pt x="18288000" y="257688"/>
                </a:moveTo>
                <a:lnTo>
                  <a:pt x="18288000" y="898506"/>
                </a:lnTo>
                <a:lnTo>
                  <a:pt x="17949438" y="1041009"/>
                </a:lnTo>
                <a:cubicBezTo>
                  <a:pt x="15372081" y="2081268"/>
                  <a:pt x="12360915" y="2678738"/>
                  <a:pt x="9144004" y="2678738"/>
                </a:cubicBezTo>
                <a:cubicBezTo>
                  <a:pt x="12345424" y="2678738"/>
                  <a:pt x="15312839" y="1898368"/>
                  <a:pt x="17749808" y="568525"/>
                </a:cubicBezTo>
                <a:close/>
                <a:moveTo>
                  <a:pt x="0" y="0"/>
                </a:moveTo>
                <a:lnTo>
                  <a:pt x="1" y="0"/>
                </a:lnTo>
                <a:lnTo>
                  <a:pt x="1" y="257685"/>
                </a:lnTo>
                <a:lnTo>
                  <a:pt x="538202" y="568524"/>
                </a:lnTo>
                <a:cubicBezTo>
                  <a:pt x="2975172" y="1898368"/>
                  <a:pt x="5942588" y="2678738"/>
                  <a:pt x="9144004" y="2678738"/>
                </a:cubicBezTo>
                <a:cubicBezTo>
                  <a:pt x="5927097" y="2678738"/>
                  <a:pt x="2915930" y="2081267"/>
                  <a:pt x="338571" y="1041008"/>
                </a:cubicBezTo>
                <a:lnTo>
                  <a:pt x="0" y="898502"/>
                </a:ln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/>
          <p:cNvSpPr txBox="1"/>
          <p:nvPr/>
        </p:nvSpPr>
        <p:spPr>
          <a:xfrm>
            <a:off x="1578835" y="1487613"/>
            <a:ext cx="9073653" cy="2143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332" dirty="0">
                <a:solidFill>
                  <a:schemeClr val="bg2"/>
                </a:solidFill>
                <a:latin typeface="Montserrat ExtraBold" panose="00000900000000000000" pitchFamily="50" charset="0"/>
                <a:ea typeface="Roboto Black" panose="02000000000000000000" pitchFamily="2" charset="0"/>
                <a:cs typeface="Open Sans Light" panose="020B0306030504020204" pitchFamily="34" charset="0"/>
              </a:rPr>
              <a:t>Two</a:t>
            </a:r>
            <a:endParaRPr lang="ru-RU" sz="13332" dirty="0">
              <a:solidFill>
                <a:schemeClr val="bg2"/>
              </a:solidFill>
              <a:latin typeface="Roboto Black" panose="02000000000000000000" pitchFamily="2" charset="0"/>
              <a:ea typeface="Roboto Black" panose="02000000000000000000" pitchFamily="2" charset="0"/>
              <a:cs typeface="Open Sans Light" panose="020B030603050402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952537" y="3638741"/>
            <a:ext cx="4286927" cy="653125"/>
            <a:chOff x="5928309" y="5458955"/>
            <a:chExt cx="6431383" cy="979839"/>
          </a:xfrm>
        </p:grpSpPr>
        <p:sp>
          <p:nvSpPr>
            <p:cNvPr id="8" name="TextBox 7"/>
            <p:cNvSpPr txBox="1"/>
            <p:nvPr/>
          </p:nvSpPr>
          <p:spPr>
            <a:xfrm>
              <a:off x="5928309" y="5889808"/>
              <a:ext cx="6431383" cy="548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239976">
                <a:lnSpc>
                  <a:spcPct val="150000"/>
                </a:lnSpc>
              </a:pPr>
              <a:r>
                <a:rPr lang="it-IT" sz="1333" dirty="0">
                  <a:solidFill>
                    <a:schemeClr val="bg2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Open Sans Light" panose="020B0306030504020204" pitchFamily="34" charset="0"/>
                </a:rPr>
                <a:t>Gestione dei file e dell’account</a:t>
              </a:r>
              <a:endParaRPr lang="ru-RU" sz="1333" spc="-100" dirty="0">
                <a:solidFill>
                  <a:schemeClr val="bg2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52019" y="5458955"/>
              <a:ext cx="2783962" cy="523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7" b="1" dirty="0">
                  <a:solidFill>
                    <a:schemeClr val="bg2"/>
                  </a:solidFill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Level 02</a:t>
              </a:r>
              <a:endParaRPr lang="ru-RU" sz="1667" b="1" dirty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0726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9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9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9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9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9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5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6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26" grpId="0" animBg="1"/>
          <p:bldP spid="12" grpId="0"/>
          <p:bldP spid="27" grpId="0" animBg="1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9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9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9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6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9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900"/>
                                </p:stCondLst>
                                <p:childTnLst>
                                  <p:par>
                                    <p:cTn id="2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9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9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  <p:bldP spid="26" grpId="0" animBg="1"/>
          <p:bldP spid="12" grpId="0"/>
          <p:bldP spid="27" grpId="0" animBg="1"/>
          <p:bldP spid="20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3FEAEDC4-9AFF-7765-266D-28A7288775E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68796-15D7-2A08-4A89-7892DA8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Assignment 1: Creare e gestire un account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63783-B0DE-0ECD-D45D-CE34E8A1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0378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81012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sky&#10;&#10;Description automatically generated">
            <a:extLst>
              <a:ext uri="{FF2B5EF4-FFF2-40B4-BE49-F238E27FC236}">
                <a16:creationId xmlns:a16="http://schemas.microsoft.com/office/drawing/2014/main" id="{3FEAEDC4-9AFF-7765-266D-28A7288775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069" b="64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568796-15D7-2A08-4A89-7892DA8DC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Assignment 2: </a:t>
            </a:r>
            <a:r>
              <a:rPr lang="it-IT" dirty="0"/>
              <a:t>esportare un disegno per modificarlo su un altro PC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63783-B0DE-0ECD-D45D-CE34E8A124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6654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89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00367e2-193a-4f48-94de-7245d45c0947}" enabled="0" method="" siteId="{b00367e2-193a-4f48-94de-7245d45c09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3035</Words>
  <Application>Microsoft Office PowerPoint</Application>
  <PresentationFormat>Widescreen</PresentationFormat>
  <Paragraphs>287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Aptos</vt:lpstr>
      <vt:lpstr>Aptos Display</vt:lpstr>
      <vt:lpstr>Arial</vt:lpstr>
      <vt:lpstr>Merriweather Light</vt:lpstr>
      <vt:lpstr>Montserrat ExtraBold</vt:lpstr>
      <vt:lpstr>Roboto</vt:lpstr>
      <vt:lpstr>Roboto Black</vt:lpstr>
      <vt:lpstr>Roboto Light</vt:lpstr>
      <vt:lpstr>Office Theme</vt:lpstr>
      <vt:lpstr>Formazione 2: progettazione</vt:lpstr>
      <vt:lpstr>Overview</vt:lpstr>
      <vt:lpstr>PowerPoint Presentation</vt:lpstr>
      <vt:lpstr>Assignment 1: aprire Fusion 360</vt:lpstr>
      <vt:lpstr>Assignment 2: misurare la realtà</vt:lpstr>
      <vt:lpstr>Assignment 3: creare un disegno semplice</vt:lpstr>
      <vt:lpstr>PowerPoint Presentation</vt:lpstr>
      <vt:lpstr>Assignment 1: Creare e gestire un account</vt:lpstr>
      <vt:lpstr>Assignment 2: esportare un disegno per modificarlo su un altro PC</vt:lpstr>
      <vt:lpstr>Assignment 3: Esportare per la stampa 3D</vt:lpstr>
      <vt:lpstr>Assignment 4: Aprire un disegno da un’altra fonte</vt:lpstr>
      <vt:lpstr>PowerPoint Presentation</vt:lpstr>
      <vt:lpstr>Assignment 1: Esplorare l'interfaccia</vt:lpstr>
      <vt:lpstr>Assignment 2: Misurare un modello in Fusion 360</vt:lpstr>
      <vt:lpstr>Assignment 3: Creare uno sketch avanzato</vt:lpstr>
      <vt:lpstr>Assignment 4: Stampare un modello di prova per fitting</vt:lpstr>
      <vt:lpstr>Assignment 5: Filettare una vite</vt:lpstr>
      <vt:lpstr>PowerPoint Presentation</vt:lpstr>
      <vt:lpstr>Assignment 1: Modellare un oggetto semplice</vt:lpstr>
      <vt:lpstr>Assignment 2: Importare un’immagine di riferimento</vt:lpstr>
      <vt:lpstr>Assignment 3: Usare i "Constrains"</vt:lpstr>
      <vt:lpstr>Assignment 4: Modellare un oggetto semplice parte 2</vt:lpstr>
      <vt:lpstr>PowerPoint Presentation</vt:lpstr>
      <vt:lpstr>Assignment 1: Usare il Midplane</vt:lpstr>
      <vt:lpstr>Assignment 2: ancora oggetti da modellare</vt:lpstr>
      <vt:lpstr>Assignment 2.2: ancora oggetti da modellare</vt:lpstr>
      <vt:lpstr>Assignment 3: Gestione dei componenti</vt:lpstr>
      <vt:lpstr>Assignment Bonus: modifica un .stl</vt:lpstr>
      <vt:lpstr>What’s Next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Penasa</dc:creator>
  <cp:lastModifiedBy>Francesco Penasa</cp:lastModifiedBy>
  <cp:revision>11</cp:revision>
  <dcterms:created xsi:type="dcterms:W3CDTF">2024-10-21T11:21:23Z</dcterms:created>
  <dcterms:modified xsi:type="dcterms:W3CDTF">2024-11-25T12:26:42Z</dcterms:modified>
</cp:coreProperties>
</file>