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6" r:id="rId4"/>
    <p:sldId id="282" r:id="rId5"/>
    <p:sldId id="284" r:id="rId6"/>
    <p:sldId id="285" r:id="rId7"/>
    <p:sldId id="286" r:id="rId8"/>
    <p:sldId id="283" r:id="rId9"/>
    <p:sldId id="275" r:id="rId10"/>
    <p:sldId id="261" r:id="rId11"/>
    <p:sldId id="277" r:id="rId12"/>
    <p:sldId id="259" r:id="rId13"/>
    <p:sldId id="270" r:id="rId14"/>
    <p:sldId id="271" r:id="rId15"/>
    <p:sldId id="272" r:id="rId16"/>
    <p:sldId id="273" r:id="rId17"/>
    <p:sldId id="274" r:id="rId18"/>
    <p:sldId id="279" r:id="rId19"/>
    <p:sldId id="260" r:id="rId20"/>
    <p:sldId id="262" r:id="rId21"/>
    <p:sldId id="263" r:id="rId22"/>
    <p:sldId id="264" r:id="rId23"/>
    <p:sldId id="265" r:id="rId24"/>
    <p:sldId id="266" r:id="rId25"/>
    <p:sldId id="268" r:id="rId26"/>
    <p:sldId id="269" r:id="rId27"/>
    <p:sldId id="278" r:id="rId28"/>
    <p:sldId id="267" r:id="rId29"/>
    <p:sldId id="280" r:id="rId30"/>
    <p:sldId id="281" r:id="rId31"/>
    <p:sldId id="288" r:id="rId32"/>
    <p:sldId id="289" r:id="rId33"/>
    <p:sldId id="290" r:id="rId34"/>
    <p:sldId id="287" r:id="rId3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ACE17F11-5B3C-4B09-B1D1-0127B4213394}" type="datetimeFigureOut">
              <a:rPr lang="it-IT" smtClean="0"/>
              <a:t>30/03/2020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39970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ACE17F11-5B3C-4B09-B1D1-0127B4213394}" type="datetimeFigureOut">
              <a:rPr lang="it-IT" smtClean="0"/>
              <a:t>30/03/2020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320183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ACE17F11-5B3C-4B09-B1D1-0127B4213394}" type="datetimeFigureOut">
              <a:rPr lang="it-IT" smtClean="0"/>
              <a:t>30/03/2020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225501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ACE17F11-5B3C-4B09-B1D1-0127B4213394}" type="datetimeFigureOut">
              <a:rPr lang="it-IT" smtClean="0"/>
              <a:t>30/03/2020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97022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E17F11-5B3C-4B09-B1D1-0127B4213394}" type="datetimeFigureOut">
              <a:rPr lang="it-IT" smtClean="0"/>
              <a:t>30/03/2020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104957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ACE17F11-5B3C-4B09-B1D1-0127B4213394}" type="datetimeFigureOut">
              <a:rPr lang="it-IT" smtClean="0"/>
              <a:t>30/03/2020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238018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ACE17F11-5B3C-4B09-B1D1-0127B4213394}" type="datetimeFigureOut">
              <a:rPr lang="it-IT" smtClean="0"/>
              <a:t>30/03/2020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5583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ACE17F11-5B3C-4B09-B1D1-0127B4213394}" type="datetimeFigureOut">
              <a:rPr lang="it-IT" smtClean="0"/>
              <a:t>30/03/2020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132277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17F11-5B3C-4B09-B1D1-0127B4213394}" type="datetimeFigureOut">
              <a:rPr lang="it-IT" smtClean="0"/>
              <a:t>30/03/2020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209379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E17F11-5B3C-4B09-B1D1-0127B4213394}" type="datetimeFigureOut">
              <a:rPr lang="it-IT" smtClean="0"/>
              <a:t>30/03/2020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120045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E17F11-5B3C-4B09-B1D1-0127B4213394}" type="datetimeFigureOut">
              <a:rPr lang="it-IT" smtClean="0"/>
              <a:t>30/03/2020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0ABDA64-9389-4C90-998E-67774E5F1727}" type="slidenum">
              <a:rPr lang="it-IT" smtClean="0"/>
              <a:t>‹#›</a:t>
            </a:fld>
            <a:endParaRPr lang="it-IT"/>
          </a:p>
        </p:txBody>
      </p:sp>
    </p:spTree>
    <p:extLst>
      <p:ext uri="{BB962C8B-B14F-4D97-AF65-F5344CB8AC3E}">
        <p14:creationId xmlns:p14="http://schemas.microsoft.com/office/powerpoint/2010/main" val="37672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17F11-5B3C-4B09-B1D1-0127B4213394}" type="datetimeFigureOut">
              <a:rPr lang="it-IT" smtClean="0"/>
              <a:t>30/03/2020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BDA64-9389-4C90-998E-67774E5F1727}" type="slidenum">
              <a:rPr lang="it-IT" smtClean="0"/>
              <a:t>‹#›</a:t>
            </a:fld>
            <a:endParaRPr lang="it-IT"/>
          </a:p>
        </p:txBody>
      </p:sp>
    </p:spTree>
    <p:extLst>
      <p:ext uri="{BB962C8B-B14F-4D97-AF65-F5344CB8AC3E}">
        <p14:creationId xmlns:p14="http://schemas.microsoft.com/office/powerpoint/2010/main" val="424680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abs/pii/S0022283600940427?via%3Dihu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rna.informatik.uni-freiburg.de/Teaching/index.jsp?toolName=Agglomerative-Clustering" TargetMode="External"/><Relationship Id="rId2" Type="http://schemas.openxmlformats.org/officeDocument/2006/relationships/hyperlink" Target="http://dx.doi.org/10.1006/jmbi.2000.4042"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oi.org/10.1007/BF026031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07/BF02603120" TargetMode="External"/><Relationship Id="rId2" Type="http://schemas.openxmlformats.org/officeDocument/2006/relationships/hyperlink" Target="http://rna.informatik.uni-freiburg.de/Teaching/index.jsp?toolName=Feng-Doolitt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rna.informatik.uni-freiburg.de/Teaching/index.jsp?toolName=Goto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rna.informatik.uni-freiburg.de/Teaching/index.jsp?toolName=Notredame-Higgins-Hering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30 2020 Lecture 11</a:t>
            </a:r>
            <a:endParaRPr lang="it-IT" dirty="0"/>
          </a:p>
          <a:p>
            <a:r>
              <a:rPr lang="it-IT" dirty="0" smtClean="0"/>
              <a:t>Part 1</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a:t>
            </a:fld>
            <a:endParaRPr lang="it-IT"/>
          </a:p>
        </p:txBody>
      </p:sp>
    </p:spTree>
    <p:extLst>
      <p:ext uri="{BB962C8B-B14F-4D97-AF65-F5344CB8AC3E}">
        <p14:creationId xmlns:p14="http://schemas.microsoft.com/office/powerpoint/2010/main" val="1781352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a:t>
            </a:r>
            <a:endParaRPr lang="it-IT" dirty="0"/>
          </a:p>
        </p:txBody>
      </p:sp>
      <p:sp>
        <p:nvSpPr>
          <p:cNvPr id="3" name="Content Placeholder 2"/>
          <p:cNvSpPr>
            <a:spLocks noGrp="1"/>
          </p:cNvSpPr>
          <p:nvPr>
            <p:ph idx="1"/>
          </p:nvPr>
        </p:nvSpPr>
        <p:spPr/>
        <p:txBody>
          <a:bodyPr/>
          <a:lstStyle/>
          <a:p>
            <a:r>
              <a:rPr lang="it-IT" dirty="0" smtClean="0">
                <a:hlinkClick r:id="rId2"/>
              </a:rPr>
              <a:t>https://www.sciencedirect.com/science/article/abs/pii/S0022283600940427?via%3Dihub</a:t>
            </a:r>
            <a:endParaRPr lang="it-IT" dirty="0"/>
          </a:p>
        </p:txBody>
      </p:sp>
    </p:spTree>
    <p:extLst>
      <p:ext uri="{BB962C8B-B14F-4D97-AF65-F5344CB8AC3E}">
        <p14:creationId xmlns:p14="http://schemas.microsoft.com/office/powerpoint/2010/main" val="191872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 11 part 2</a:t>
            </a:r>
            <a:endParaRPr lang="it-IT" dirty="0"/>
          </a:p>
        </p:txBody>
      </p:sp>
      <p:sp>
        <p:nvSpPr>
          <p:cNvPr id="3" name="Content Placeholder 2"/>
          <p:cNvSpPr>
            <a:spLocks noGrp="1"/>
          </p:cNvSpPr>
          <p:nvPr>
            <p:ph idx="1"/>
          </p:nvPr>
        </p:nvSpPr>
        <p:spPr/>
        <p:txBody>
          <a:bodyPr/>
          <a:lstStyle/>
          <a:p>
            <a:pPr marL="0" indent="0">
              <a:buNone/>
            </a:pPr>
            <a:endParaRPr lang="it-IT" dirty="0"/>
          </a:p>
        </p:txBody>
      </p:sp>
    </p:spTree>
    <p:extLst>
      <p:ext uri="{BB962C8B-B14F-4D97-AF65-F5344CB8AC3E}">
        <p14:creationId xmlns:p14="http://schemas.microsoft.com/office/powerpoint/2010/main" val="3065417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30 2020 Lecture 11</a:t>
            </a:r>
            <a:endParaRPr lang="it-IT" dirty="0"/>
          </a:p>
          <a:p>
            <a:r>
              <a:rPr lang="it-IT" dirty="0" smtClean="0"/>
              <a:t>Part 2</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12</a:t>
            </a:fld>
            <a:endParaRPr lang="it-IT"/>
          </a:p>
        </p:txBody>
      </p:sp>
    </p:spTree>
    <p:extLst>
      <p:ext uri="{BB962C8B-B14F-4D97-AF65-F5344CB8AC3E}">
        <p14:creationId xmlns:p14="http://schemas.microsoft.com/office/powerpoint/2010/main" val="3295491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270601"/>
            <a:ext cx="7071973" cy="2324301"/>
          </a:xfrm>
        </p:spPr>
      </p:pic>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t>Consistency</a:t>
            </a:r>
          </a:p>
          <a:p>
            <a:r>
              <a:rPr lang="it-IT" dirty="0" smtClean="0"/>
              <a:t>Progressive Alignment along a Tree</a:t>
            </a:r>
            <a:endParaRPr lang="it-IT" dirty="0"/>
          </a:p>
        </p:txBody>
      </p:sp>
    </p:spTree>
    <p:extLst>
      <p:ext uri="{BB962C8B-B14F-4D97-AF65-F5344CB8AC3E}">
        <p14:creationId xmlns:p14="http://schemas.microsoft.com/office/powerpoint/2010/main" val="3825299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8482" y="389863"/>
            <a:ext cx="4367083" cy="5787100"/>
          </a:xfrm>
        </p:spPr>
      </p:pic>
      <p:pic>
        <p:nvPicPr>
          <p:cNvPr id="5"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58" y="4479920"/>
            <a:ext cx="6013721" cy="1976492"/>
          </a:xfrm>
          <a:prstGeom prst="rect">
            <a:avLst/>
          </a:prstGeom>
        </p:spPr>
      </p:pic>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t>Weighting</a:t>
            </a:r>
          </a:p>
          <a:p>
            <a:r>
              <a:rPr lang="it-IT" dirty="0" smtClean="0"/>
              <a:t>The overall procedure</a:t>
            </a:r>
          </a:p>
          <a:p>
            <a:r>
              <a:rPr lang="it-IT" dirty="0" smtClean="0"/>
              <a:t>Primary Library</a:t>
            </a:r>
          </a:p>
          <a:p>
            <a:r>
              <a:rPr lang="it-IT" dirty="0" smtClean="0"/>
              <a:t>Extended Library</a:t>
            </a:r>
          </a:p>
          <a:p>
            <a:r>
              <a:rPr lang="it-IT" dirty="0" smtClean="0"/>
              <a:t>Progressive alignment</a:t>
            </a:r>
            <a:endParaRPr lang="it-IT" dirty="0"/>
          </a:p>
        </p:txBody>
      </p:sp>
    </p:spTree>
    <p:extLst>
      <p:ext uri="{BB962C8B-B14F-4D97-AF65-F5344CB8AC3E}">
        <p14:creationId xmlns:p14="http://schemas.microsoft.com/office/powerpoint/2010/main" val="1488849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      Figure 2</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159" y="2316480"/>
            <a:ext cx="9623681" cy="2807824"/>
          </a:xfrm>
        </p:spPr>
      </p:pic>
    </p:spTree>
    <p:extLst>
      <p:ext uri="{BB962C8B-B14F-4D97-AF65-F5344CB8AC3E}">
        <p14:creationId xmlns:p14="http://schemas.microsoft.com/office/powerpoint/2010/main" val="576655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Primary library</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22" y="1844808"/>
            <a:ext cx="10518744" cy="2605561"/>
          </a:xfrm>
        </p:spPr>
      </p:pic>
      <mc:AlternateContent xmlns:mc="http://schemas.openxmlformats.org/markup-compatibility/2006" xmlns:a14="http://schemas.microsoft.com/office/drawing/2010/main">
        <mc:Choice Requires="a14">
          <p:sp>
            <p:nvSpPr>
              <p:cNvPr id="5" name="Rectangle 4"/>
              <p:cNvSpPr/>
              <p:nvPr/>
            </p:nvSpPr>
            <p:spPr>
              <a:xfrm>
                <a:off x="1105988" y="4796635"/>
                <a:ext cx="9474925"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𝑤𝑒𝑖𝑔h𝑡</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𝑚𝑎𝑡𝑐h𝑒𝑠</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))⋅100</m:t>
                          </m:r>
                        </m:num>
                        <m:den>
                          <m:r>
                            <a:rPr lang="en-US" i="1" dirty="0" smtClean="0">
                              <a:latin typeface="Cambria Math" panose="02040503050406030204" pitchFamily="18" charset="0"/>
                            </a:rPr>
                            <m:t>𝑚𝑎𝑡𝑐h𝑒𝑠</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𝑚𝑖𝑠𝑚𝑎𝑡𝑐h𝑒𝑠</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den>
                      </m:f>
                    </m:oMath>
                  </m:oMathPara>
                </a14:m>
                <a:endParaRPr lang="it-IT" dirty="0"/>
              </a:p>
            </p:txBody>
          </p:sp>
        </mc:Choice>
        <mc:Fallback xmlns="">
          <p:sp>
            <p:nvSpPr>
              <p:cNvPr id="5" name="Rectangle 4"/>
              <p:cNvSpPr>
                <a:spLocks noRot="1" noChangeAspect="1" noMove="1" noResize="1" noEditPoints="1" noAdjustHandles="1" noChangeArrowheads="1" noChangeShapeType="1" noTextEdit="1"/>
              </p:cNvSpPr>
              <p:nvPr/>
            </p:nvSpPr>
            <p:spPr>
              <a:xfrm>
                <a:off x="1105988" y="4796635"/>
                <a:ext cx="9474925" cy="669094"/>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679643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Extended Library</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389" y="1271081"/>
            <a:ext cx="10515600" cy="4025504"/>
          </a:xfrm>
        </p:spPr>
      </p:pic>
      <mc:AlternateContent xmlns:mc="http://schemas.openxmlformats.org/markup-compatibility/2006" xmlns:a14="http://schemas.microsoft.com/office/drawing/2010/main">
        <mc:Choice Requires="a14">
          <p:sp>
            <p:nvSpPr>
              <p:cNvPr id="5" name="Rectangle 4"/>
              <p:cNvSpPr/>
              <p:nvPr/>
            </p:nvSpPr>
            <p:spPr>
              <a:xfrm>
                <a:off x="1100213" y="5617028"/>
                <a:ext cx="5222210" cy="800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𝐸𝐿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r>
                        <a:rPr lang="it-IT"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𝑐</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𝑎</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𝑏</m:t>
                          </m:r>
                          <m:r>
                            <a:rPr lang="it-IT" b="0" i="1" smtClean="0">
                              <a:latin typeface="Cambria Math" panose="02040503050406030204" pitchFamily="18" charset="0"/>
                              <a:ea typeface="Cambria Math" panose="02040503050406030204" pitchFamily="18" charset="0"/>
                            </a:rPr>
                            <m:t>}</m:t>
                          </m:r>
                        </m:sub>
                        <m:sup/>
                        <m:e>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𝑐</m:t>
                              </m:r>
                              <m:r>
                                <a:rPr lang="it-IT" b="0" i="1" smtClean="0">
                                  <a:latin typeface="Cambria Math" panose="02040503050406030204" pitchFamily="18" charset="0"/>
                                  <a:ea typeface="Cambria Math" panose="02040503050406030204" pitchFamily="18" charset="0"/>
                                </a:rPr>
                                <m:t>|</m:t>
                              </m:r>
                            </m:sub>
                            <m:sup/>
                            <m:e>
                              <m:r>
                                <m:rPr>
                                  <m:sty m:val="p"/>
                                </m:rPr>
                                <a:rPr lang="it-IT" b="0" i="0" smtClean="0">
                                  <a:latin typeface="Cambria Math" panose="02040503050406030204" pitchFamily="18" charset="0"/>
                                </a:rPr>
                                <m:t>min</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𝑐</m:t>
                                      </m:r>
                                      <m:r>
                                        <a:rPr lang="it-IT" b="0" i="1" smtClean="0">
                                          <a:latin typeface="Cambria Math" panose="02040503050406030204" pitchFamily="18" charset="0"/>
                                        </a:rPr>
                                        <m:t>,</m:t>
                                      </m:r>
                                      <m:r>
                                        <a:rPr lang="it-IT" b="0" i="1" smtClean="0">
                                          <a:latin typeface="Cambria Math" panose="02040503050406030204" pitchFamily="18" charset="0"/>
                                        </a:rPr>
                                        <m:t>𝑏</m:t>
                                      </m:r>
                                    </m:sup>
                                  </m:sSubSup>
                                  <m:sSubSup>
                                    <m:sSubSupPr>
                                      <m:ctrlPr>
                                        <a:rPr lang="en-US" i="1" smtClean="0">
                                          <a:latin typeface="Cambria Math" panose="02040503050406030204" pitchFamily="18" charset="0"/>
                                        </a:rPr>
                                      </m:ctrlPr>
                                    </m:sSubSupPr>
                                    <m:e>
                                      <m:r>
                                        <a:rPr lang="it-IT" b="0" i="1" smtClean="0">
                                          <a:latin typeface="Cambria Math" panose="02040503050406030204" pitchFamily="18" charset="0"/>
                                        </a:rPr>
                                        <m:t>, </m:t>
                                      </m:r>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𝑘</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𝑐</m:t>
                                      </m:r>
                                    </m:sup>
                                  </m:sSubSup>
                                </m:e>
                              </m:d>
                            </m:e>
                          </m:nary>
                        </m:e>
                      </m:nary>
                    </m:oMath>
                  </m:oMathPara>
                </a14:m>
                <a:endParaRPr lang="it-IT" dirty="0"/>
              </a:p>
            </p:txBody>
          </p:sp>
        </mc:Choice>
        <mc:Fallback xmlns="">
          <p:sp>
            <p:nvSpPr>
              <p:cNvPr id="5" name="Rectangle 4"/>
              <p:cNvSpPr>
                <a:spLocks noRot="1" noChangeAspect="1" noMove="1" noResize="1" noEditPoints="1" noAdjustHandles="1" noChangeArrowheads="1" noChangeShapeType="1" noTextEdit="1"/>
              </p:cNvSpPr>
              <p:nvPr/>
            </p:nvSpPr>
            <p:spPr>
              <a:xfrm>
                <a:off x="1100213" y="5617028"/>
                <a:ext cx="5222210" cy="800732"/>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479591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      Figure 2</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159" y="2316480"/>
            <a:ext cx="9623681" cy="2807824"/>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243" y="5092262"/>
            <a:ext cx="3560883" cy="657834"/>
          </a:xfrm>
          <a:prstGeom prst="rect">
            <a:avLst/>
          </a:prstGeom>
        </p:spPr>
      </p:pic>
      <p:sp>
        <p:nvSpPr>
          <p:cNvPr id="5" name="Rectangle 4"/>
          <p:cNvSpPr/>
          <p:nvPr/>
        </p:nvSpPr>
        <p:spPr>
          <a:xfrm>
            <a:off x="7010400" y="4746171"/>
            <a:ext cx="3683726" cy="1314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79948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 on the Freiburg resource</a:t>
            </a:r>
            <a:endParaRPr lang="it-I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hlinkClick r:id="rId2"/>
                  </a:rPr>
                  <a:t>Cédric</a:t>
                </a:r>
                <a:r>
                  <a:rPr lang="en-US" dirty="0">
                    <a:hlinkClick r:id="rId2"/>
                  </a:rPr>
                  <a:t> </a:t>
                </a:r>
                <a:r>
                  <a:rPr lang="en-US" dirty="0" err="1">
                    <a:hlinkClick r:id="rId2"/>
                  </a:rPr>
                  <a:t>Notredame</a:t>
                </a:r>
                <a:r>
                  <a:rPr lang="en-US" dirty="0">
                    <a:hlinkClick r:id="rId2"/>
                  </a:rPr>
                  <a:t>, Desmond G. Higgins and </a:t>
                </a:r>
                <a:r>
                  <a:rPr lang="en-US" dirty="0" err="1">
                    <a:hlinkClick r:id="rId2"/>
                  </a:rPr>
                  <a:t>Jaap</a:t>
                </a:r>
                <a:r>
                  <a:rPr lang="en-US" dirty="0">
                    <a:hlinkClick r:id="rId2"/>
                  </a:rPr>
                  <a:t> </a:t>
                </a:r>
                <a:r>
                  <a:rPr lang="en-US" dirty="0" err="1">
                    <a:hlinkClick r:id="rId2"/>
                  </a:rPr>
                  <a:t>Heringa</a:t>
                </a:r>
                <a:r>
                  <a:rPr lang="en-US" dirty="0"/>
                  <a:t> introduced 2000 an approach that allows a very accurate computation of multiple sequence alignments (MSA), the Tree-based Consistency Objective Function for </a:t>
                </a:r>
                <a:r>
                  <a:rPr lang="en-US" dirty="0" err="1"/>
                  <a:t>AlignmEnt</a:t>
                </a:r>
                <a:r>
                  <a:rPr lang="en-US" dirty="0"/>
                  <a:t> Evaluation (short: </a:t>
                </a:r>
                <a:r>
                  <a:rPr lang="en-US" i="1" dirty="0"/>
                  <a:t>T-coffee</a:t>
                </a:r>
                <a:r>
                  <a:rPr lang="en-US" dirty="0" smtClean="0"/>
                  <a:t>).</a:t>
                </a:r>
              </a:p>
              <a:p>
                <a:r>
                  <a:rPr lang="en-US" dirty="0" smtClean="0"/>
                  <a:t>It's </a:t>
                </a:r>
                <a:r>
                  <a:rPr lang="en-US" dirty="0"/>
                  <a:t>a tree-based approach, because it uses a progressive alignment strategy under a consistency-based function (tree can be computed with </a:t>
                </a:r>
                <a:r>
                  <a:rPr lang="en-US" dirty="0">
                    <a:hlinkClick r:id="rId3"/>
                  </a:rPr>
                  <a:t>UPGMA</a:t>
                </a:r>
                <a:r>
                  <a:rPr lang="en-US" dirty="0" smtClean="0"/>
                  <a:t>).</a:t>
                </a:r>
              </a:p>
              <a:p>
                <a:r>
                  <a:rPr lang="en-US" dirty="0" smtClean="0"/>
                  <a:t> </a:t>
                </a:r>
                <a:r>
                  <a:rPr lang="en-US" dirty="0"/>
                  <a:t>The advantage to </a:t>
                </a:r>
                <a:r>
                  <a:rPr lang="en-US" dirty="0" smtClean="0"/>
                  <a:t>traditional </a:t>
                </a:r>
                <a:r>
                  <a:rPr lang="en-US" dirty="0"/>
                  <a:t>approaches like </a:t>
                </a:r>
                <a:r>
                  <a:rPr lang="en-US" dirty="0">
                    <a:hlinkClick r:id="rId4"/>
                  </a:rPr>
                  <a:t>Feng-Doolittle (1987)</a:t>
                </a:r>
                <a:r>
                  <a:rPr lang="en-US" dirty="0"/>
                  <a:t> is that the results are not based on single pairwise alignments for a set of input sequences </a:t>
                </a:r>
                <a:r>
                  <a:rPr lang="en-US" i="1" dirty="0" smtClean="0"/>
                  <a:t>S</a:t>
                </a:r>
                <a:r>
                  <a:rPr lang="en-US" dirty="0"/>
                  <a:t>, but rather on an arbitrary large pool of pairwise alignments on</a:t>
                </a:r>
                <a:r>
                  <a:rPr lang="en-US" i="1" dirty="0"/>
                  <a:t> </a:t>
                </a:r>
                <a:r>
                  <a:rPr lang="en-US" i="1" dirty="0" smtClean="0"/>
                  <a:t>S</a:t>
                </a:r>
                <a:r>
                  <a:rPr lang="en-US" dirty="0"/>
                  <a:t> from which a position specific scoring function is derived. This so called extended library </a:t>
                </a:r>
                <a14:m>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𝐸𝐿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oMath>
                </a14:m>
                <a:r>
                  <a:rPr lang="en-US" dirty="0"/>
                  <a:t> provides for each pair of sequences </a:t>
                </a:r>
                <a:r>
                  <a:rPr lang="en-US" dirty="0" err="1" smtClean="0"/>
                  <a:t>a,b</a:t>
                </a:r>
                <a:r>
                  <a:rPr lang="en-US" dirty="0" smtClean="0"/>
                  <a:t> ∈ S </a:t>
                </a:r>
                <a:r>
                  <a:rPr lang="en-US" dirty="0"/>
                  <a:t> and respective positions </a:t>
                </a:r>
                <a:r>
                  <a:rPr lang="en-US" dirty="0" err="1" smtClean="0"/>
                  <a:t>i,j</a:t>
                </a:r>
                <a:r>
                  <a:rPr lang="en-US" dirty="0"/>
                  <a:t> a score.</a:t>
                </a:r>
                <a:endParaRPr lang="it-IT"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928" t="-2801" r="-1565" b="-1261"/>
                </a:stretch>
              </a:blipFill>
            </p:spPr>
            <p:txBody>
              <a:bodyPr/>
              <a:lstStyle/>
              <a:p>
                <a:r>
                  <a:rPr lang="it-IT">
                    <a:noFill/>
                  </a:rPr>
                  <a:t> </a:t>
                </a:r>
              </a:p>
            </p:txBody>
          </p:sp>
        </mc:Fallback>
      </mc:AlternateContent>
    </p:spTree>
    <p:extLst>
      <p:ext uri="{BB962C8B-B14F-4D97-AF65-F5344CB8AC3E}">
        <p14:creationId xmlns:p14="http://schemas.microsoft.com/office/powerpoint/2010/main" val="507960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 </a:t>
            </a:r>
            <a:r>
              <a:rPr lang="it-IT" dirty="0" smtClean="0"/>
              <a:t>In the previous lectures</a:t>
            </a:r>
            <a:endParaRPr lang="it-IT" dirty="0"/>
          </a:p>
        </p:txBody>
      </p:sp>
      <p:sp>
        <p:nvSpPr>
          <p:cNvPr id="3" name="Content Placeholder 2"/>
          <p:cNvSpPr>
            <a:spLocks noGrp="1"/>
          </p:cNvSpPr>
          <p:nvPr>
            <p:ph idx="1"/>
          </p:nvPr>
        </p:nvSpPr>
        <p:spPr/>
        <p:txBody>
          <a:bodyPr>
            <a:normAutofit lnSpcReduction="10000"/>
          </a:bodyPr>
          <a:lstStyle/>
          <a:p>
            <a:r>
              <a:rPr lang="it-IT" dirty="0" smtClean="0"/>
              <a:t>Global sequence alignment (Needleman-Wunsch algorithm)</a:t>
            </a:r>
          </a:p>
          <a:p>
            <a:r>
              <a:rPr lang="it-IT" dirty="0" smtClean="0"/>
              <a:t>Local sequence alignment (Smith-Waterman algorithm)</a:t>
            </a:r>
          </a:p>
          <a:p>
            <a:r>
              <a:rPr lang="it-IT" dirty="0" smtClean="0"/>
              <a:t>Substitution matrices (PAM and BLOSUM series)</a:t>
            </a:r>
          </a:p>
          <a:p>
            <a:r>
              <a:rPr lang="it-IT" dirty="0" smtClean="0"/>
              <a:t>Complexity of exact alignments methods</a:t>
            </a:r>
          </a:p>
          <a:p>
            <a:r>
              <a:rPr lang="it-IT" dirty="0" smtClean="0"/>
              <a:t>Heuristic alignment methods (FASTA, BLAST and its versions) score statistics</a:t>
            </a:r>
          </a:p>
          <a:p>
            <a:r>
              <a:rPr lang="it-IT" dirty="0" smtClean="0"/>
              <a:t>Multiple sequence alignment: CLUSTALW</a:t>
            </a:r>
            <a:endParaRPr lang="it-IT" dirty="0"/>
          </a:p>
          <a:p>
            <a:pPr marL="0" indent="0">
              <a:buNone/>
            </a:pPr>
            <a:endParaRPr lang="it-IT" dirty="0"/>
          </a:p>
          <a:p>
            <a:pPr marL="0" indent="0">
              <a:buNone/>
            </a:pPr>
            <a:r>
              <a:rPr lang="it-IT" dirty="0" smtClean="0"/>
              <a:t>In this lecture: multiple sequence alignment, T-COFFEE</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2</a:t>
            </a:fld>
            <a:endParaRPr lang="it-IT"/>
          </a:p>
        </p:txBody>
      </p:sp>
    </p:spTree>
    <p:extLst>
      <p:ext uri="{BB962C8B-B14F-4D97-AF65-F5344CB8AC3E}">
        <p14:creationId xmlns:p14="http://schemas.microsoft.com/office/powerpoint/2010/main" val="1709317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Primary Library</a:t>
            </a:r>
            <a:endParaRPr lang="it-I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To </a:t>
                </a:r>
                <a:r>
                  <a:rPr lang="en-US" dirty="0"/>
                  <a:t>this end, first a primary library </a:t>
                </a:r>
                <a14:m>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oMath>
                </a14:m>
                <a:r>
                  <a:rPr lang="en-US" dirty="0"/>
                  <a:t> is computed. It covers the information how often a certain pair of </a:t>
                </a:r>
                <a:r>
                  <a:rPr lang="en-US" dirty="0" smtClean="0"/>
                  <a:t>sequence positions</a:t>
                </a:r>
                <a:r>
                  <a:rPr lang="en-US" dirty="0"/>
                  <a:t> </a:t>
                </a:r>
                <a14:m>
                  <m:oMath xmlns:m="http://schemas.openxmlformats.org/officeDocument/2006/math">
                    <m:sSub>
                      <m:sSubPr>
                        <m:ctrlPr>
                          <a:rPr lang="en-US" i="1" dirty="0" smtClean="0">
                            <a:latin typeface="Cambria Math" panose="02040503050406030204" pitchFamily="18" charset="0"/>
                          </a:rPr>
                        </m:ctrlPr>
                      </m:sSubPr>
                      <m:e>
                        <m:r>
                          <a:rPr lang="it-IT" b="0" i="1" dirty="0" smtClean="0">
                            <a:latin typeface="Cambria Math" panose="02040503050406030204" pitchFamily="18" charset="0"/>
                          </a:rPr>
                          <m:t>𝑎</m:t>
                        </m:r>
                      </m:e>
                      <m:sub>
                        <m:r>
                          <a:rPr lang="it-IT" b="0"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it-IT" b="0" i="1" dirty="0" smtClean="0">
                            <a:latin typeface="Cambria Math" panose="02040503050406030204" pitchFamily="18" charset="0"/>
                          </a:rPr>
                          <m:t>𝑏</m:t>
                        </m:r>
                      </m:e>
                      <m:sub>
                        <m:r>
                          <a:rPr lang="it-IT" b="0" i="1" dirty="0" smtClean="0">
                            <a:latin typeface="Cambria Math" panose="02040503050406030204" pitchFamily="18" charset="0"/>
                          </a:rPr>
                          <m:t>𝑗</m:t>
                        </m:r>
                      </m:sub>
                    </m:sSub>
                  </m:oMath>
                </a14:m>
                <a:r>
                  <a:rPr lang="en-US" dirty="0"/>
                  <a:t> were aligned within the set of input alignments. This is weighted by the 'accuracy' of the respective alignments </a:t>
                </a:r>
                <a14:m>
                  <m:oMath xmlns:m="http://schemas.openxmlformats.org/officeDocument/2006/math">
                    <m:r>
                      <a:rPr lang="it-IT" b="0" i="1" dirty="0" smtClean="0">
                        <a:latin typeface="Cambria Math" panose="02040503050406030204" pitchFamily="18" charset="0"/>
                      </a:rPr>
                      <m:t>𝐴</m:t>
                    </m:r>
                    <m:r>
                      <a:rPr lang="it-IT" b="0" i="1" dirty="0" smtClean="0">
                        <a:latin typeface="Cambria Math" panose="02040503050406030204" pitchFamily="18" charset="0"/>
                      </a:rPr>
                      <m:t>(</m:t>
                    </m:r>
                    <m:r>
                      <a:rPr lang="it-IT" b="0" i="1" dirty="0" smtClean="0">
                        <a:latin typeface="Cambria Math" panose="02040503050406030204" pitchFamily="18" charset="0"/>
                      </a:rPr>
                      <m:t>𝑎</m:t>
                    </m:r>
                    <m:r>
                      <a:rPr lang="it-IT" b="0" i="1" dirty="0" smtClean="0">
                        <a:latin typeface="Cambria Math" panose="02040503050406030204" pitchFamily="18" charset="0"/>
                      </a:rPr>
                      <m:t>,</m:t>
                    </m:r>
                    <m:r>
                      <a:rPr lang="it-IT" b="0" i="1" dirty="0" smtClean="0">
                        <a:latin typeface="Cambria Math" panose="02040503050406030204" pitchFamily="18" charset="0"/>
                      </a:rPr>
                      <m:t>𝑏</m:t>
                    </m:r>
                    <m:r>
                      <a:rPr lang="it-IT" b="0" i="1" dirty="0" smtClean="0">
                        <a:latin typeface="Cambria Math" panose="02040503050406030204" pitchFamily="18" charset="0"/>
                      </a:rPr>
                      <m:t>)</m:t>
                    </m:r>
                  </m:oMath>
                </a14:m>
                <a:r>
                  <a:rPr lang="en-US" dirty="0"/>
                  <a:t> based on sequence identity</a:t>
                </a:r>
                <a:r>
                  <a:rPr lang="en-US" dirty="0" smtClean="0"/>
                  <a:t>:</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r>
                        <a:rPr lang="it-IT" b="0" i="1" smtClean="0">
                          <a:latin typeface="Cambria Math" panose="02040503050406030204" pitchFamily="18" charset="0"/>
                        </a:rPr>
                        <m:t>= </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𝐴</m:t>
                          </m:r>
                          <m:d>
                            <m:dPr>
                              <m:ctrlPr>
                                <a:rPr lang="it-IT" b="0" i="1" smtClean="0">
                                  <a:latin typeface="Cambria Math" panose="02040503050406030204" pitchFamily="18" charset="0"/>
                                </a:rPr>
                              </m:ctrlPr>
                            </m:dPr>
                            <m:e>
                              <m:r>
                                <m:rPr>
                                  <m:brk m:alnAt="7"/>
                                </m:rP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e>
                          </m:d>
                        </m:sub>
                        <m:sup/>
                        <m:e>
                          <m:d>
                            <m:dPr>
                              <m:begChr m:val="{"/>
                              <m:endChr m:val=""/>
                              <m:ctrlPr>
                                <a:rPr lang="it-IT" b="0" i="1" smtClean="0">
                                  <a:latin typeface="Cambria Math" panose="02040503050406030204" pitchFamily="18" charset="0"/>
                                </a:rPr>
                              </m:ctrlPr>
                            </m:dP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𝑤𝑒𝑖𝑔h𝑡</m:t>
                                  </m:r>
                                  <m:d>
                                    <m:dPr>
                                      <m:ctrlPr>
                                        <a:rPr lang="it-IT" b="0" i="1" smtClean="0">
                                          <a:latin typeface="Cambria Math" panose="02040503050406030204" pitchFamily="18" charset="0"/>
                                        </a:rPr>
                                      </m:ctrlPr>
                                    </m:dPr>
                                    <m:e>
                                      <m:r>
                                        <a:rPr lang="it-IT" b="0" i="1" smtClean="0">
                                          <a:latin typeface="Cambria Math" panose="02040503050406030204" pitchFamily="18" charset="0"/>
                                        </a:rPr>
                                        <m:t>𝐴</m:t>
                                      </m:r>
                                      <m:d>
                                        <m:dPr>
                                          <m:ctrlPr>
                                            <a:rPr lang="it-IT" b="0" i="1" smtClean="0">
                                              <a:latin typeface="Cambria Math" panose="02040503050406030204" pitchFamily="18" charset="0"/>
                                            </a:rPr>
                                          </m:ctrlPr>
                                        </m:dPr>
                                        <m:e>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e>
                                      </m:d>
                                    </m:e>
                                  </m:d>
                                  <m:r>
                                    <a:rPr lang="it-IT" b="0" i="1" smtClean="0">
                                      <a:latin typeface="Cambria Math" panose="02040503050406030204" pitchFamily="18" charset="0"/>
                                    </a:rPr>
                                    <m:t>    </m:t>
                                  </m:r>
                                  <m:r>
                                    <a:rPr lang="it-IT" b="0" i="1" smtClean="0">
                                      <a:latin typeface="Cambria Math" panose="02040503050406030204" pitchFamily="18" charset="0"/>
                                    </a:rPr>
                                    <m:t>𝑖𝑓</m:t>
                                  </m:r>
                                  <m:r>
                                    <a:rPr lang="it-IT" b="0" i="1" smtClean="0">
                                      <a:latin typeface="Cambria Math" panose="02040503050406030204" pitchFamily="18" charset="0"/>
                                    </a:rPr>
                                    <m:t> </m:t>
                                  </m:r>
                                  <m:d>
                                    <m:dPr>
                                      <m:ctrlPr>
                                        <a:rPr lang="it-IT" b="0" i="1" smtClean="0">
                                          <a:latin typeface="Cambria Math" panose="02040503050406030204" pitchFamily="18" charset="0"/>
                                        </a:rPr>
                                      </m:ctrlPr>
                                    </m:dPr>
                                    <m:e>
                                      <m:f>
                                        <m:fPr>
                                          <m:type m:val="noBa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𝑖</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𝑏</m:t>
                                              </m:r>
                                            </m:e>
                                            <m:sub>
                                              <m:r>
                                                <a:rPr lang="it-IT" b="0" i="1" smtClean="0">
                                                  <a:latin typeface="Cambria Math" panose="02040503050406030204" pitchFamily="18" charset="0"/>
                                                </a:rPr>
                                                <m:t>𝑗</m:t>
                                              </m:r>
                                            </m:sub>
                                          </m:sSub>
                                        </m:den>
                                      </m:f>
                                    </m:e>
                                  </m:d>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𝐴</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𝑎</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𝑏</m:t>
                                  </m:r>
                                  <m:r>
                                    <a:rPr lang="it-IT" b="0" i="1" smtClean="0">
                                      <a:latin typeface="Cambria Math" panose="02040503050406030204" pitchFamily="18" charset="0"/>
                                      <a:ea typeface="Cambria Math" panose="02040503050406030204" pitchFamily="18" charset="0"/>
                                    </a:rPr>
                                    <m:t>)</m:t>
                                  </m:r>
                                </m:e>
                                <m:e>
                                  <m:r>
                                    <a:rPr lang="it-IT" b="0" i="1" smtClean="0">
                                      <a:latin typeface="Cambria Math" panose="02040503050406030204" pitchFamily="18" charset="0"/>
                                    </a:rPr>
                                    <m:t>0                  </m:t>
                                  </m:r>
                                  <m:r>
                                    <a:rPr lang="it-IT" b="0" i="1" smtClean="0">
                                      <a:latin typeface="Cambria Math" panose="02040503050406030204" pitchFamily="18" charset="0"/>
                                    </a:rPr>
                                    <m:t>𝑒𝑙𝑠𝑒</m:t>
                                  </m:r>
                                  <m:r>
                                    <a:rPr lang="it-IT" b="0" i="1" smtClean="0">
                                      <a:latin typeface="Cambria Math" panose="02040503050406030204" pitchFamily="18" charset="0"/>
                                    </a:rPr>
                                    <m:t>             </m:t>
                                  </m:r>
                                </m:e>
                              </m:eqArr>
                            </m:e>
                          </m:d>
                        </m:e>
                      </m:nary>
                    </m:oMath>
                  </m:oMathPara>
                </a14:m>
                <a:endParaRPr lang="en-US" dirty="0"/>
              </a:p>
              <a:p>
                <a:pPr marL="0" indent="0">
                  <a:buNone/>
                </a:pPr>
                <a:r>
                  <a:rPr lang="en-US" dirty="0" smtClean="0"/>
                  <a:t>  Where </a:t>
                </a:r>
                <a14:m>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sSubSup>
                      <m:sSubSupPr>
                        <m:ctrlPr>
                          <a:rPr lang="en-US" i="1" smtClean="0">
                            <a:latin typeface="Cambria Math" panose="02040503050406030204" pitchFamily="18" charset="0"/>
                          </a:rPr>
                        </m:ctrlPr>
                      </m:sSubSupPr>
                      <m:e>
                        <m:r>
                          <a:rPr lang="it-IT" b="0" i="1" smtClean="0">
                            <a:latin typeface="Cambria Math" panose="02040503050406030204" pitchFamily="18" charset="0"/>
                          </a:rPr>
                          <m:t>=</m:t>
                        </m:r>
                        <m:r>
                          <a:rPr lang="it-IT" b="0" i="1" smtClean="0">
                            <a:latin typeface="Cambria Math" panose="02040503050406030204" pitchFamily="18" charset="0"/>
                          </a:rPr>
                          <m:t>𝐿</m:t>
                        </m:r>
                      </m:e>
                      <m:sub>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𝑖</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oMath>
                </a14:m>
                <a:r>
                  <a:rPr lang="it-IT" b="0" dirty="0" smtClean="0"/>
                  <a:t> and</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𝑤𝑒𝑖𝑔h𝑡</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𝑚𝑎𝑡𝑐h𝑒𝑠</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))⋅100</m:t>
                          </m:r>
                        </m:num>
                        <m:den>
                          <m:r>
                            <a:rPr lang="en-US" i="1" dirty="0" smtClean="0">
                              <a:latin typeface="Cambria Math" panose="02040503050406030204" pitchFamily="18" charset="0"/>
                            </a:rPr>
                            <m:t>𝑚𝑎𝑡𝑐h𝑒𝑠</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𝑚𝑖𝑠𝑚𝑎𝑡𝑐h𝑒𝑠</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den>
                      </m:f>
                    </m:oMath>
                  </m:oMathPara>
                </a14:m>
                <a:endParaRPr lang="it-IT" dirty="0" smtClean="0"/>
              </a:p>
              <a:p>
                <a:pPr marL="0" indent="0">
                  <a:buNone/>
                </a:pPr>
                <a:endParaRPr lang="it-IT"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700" r="-754"/>
                </a:stretch>
              </a:blipFill>
            </p:spPr>
            <p:txBody>
              <a:bodyPr/>
              <a:lstStyle/>
              <a:p>
                <a:r>
                  <a:rPr lang="it-IT">
                    <a:noFill/>
                  </a:rPr>
                  <a:t> </a:t>
                </a:r>
              </a:p>
            </p:txBody>
          </p:sp>
        </mc:Fallback>
      </mc:AlternateContent>
    </p:spTree>
    <p:extLst>
      <p:ext uri="{BB962C8B-B14F-4D97-AF65-F5344CB8AC3E}">
        <p14:creationId xmlns:p14="http://schemas.microsoft.com/office/powerpoint/2010/main" val="2463134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Extended Library</a:t>
            </a:r>
            <a:endParaRPr lang="it-I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Subsequently</a:t>
                </a:r>
                <a:r>
                  <a:rPr lang="en-US" dirty="0"/>
                  <a:t>, the extended library </a:t>
                </a:r>
                <a14:m>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𝐸𝐿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oMath>
                </a14:m>
                <a:r>
                  <a:rPr lang="en-US" dirty="0"/>
                  <a:t> is calculated to gather consistency information, i.e. 'indirect alignments' of </a:t>
                </a:r>
                <a14:m>
                  <m:oMath xmlns:m="http://schemas.openxmlformats.org/officeDocument/2006/math">
                    <m:sSub>
                      <m:sSubPr>
                        <m:ctrlPr>
                          <a:rPr lang="en-US" i="1" dirty="0" smtClean="0">
                            <a:latin typeface="Cambria Math" panose="02040503050406030204" pitchFamily="18" charset="0"/>
                          </a:rPr>
                        </m:ctrlPr>
                      </m:sSubPr>
                      <m:e>
                        <m:r>
                          <a:rPr lang="it-IT" b="0" i="1" dirty="0" smtClean="0">
                            <a:latin typeface="Cambria Math" panose="02040503050406030204" pitchFamily="18" charset="0"/>
                          </a:rPr>
                          <m:t>𝑎</m:t>
                        </m:r>
                      </m:e>
                      <m:sub>
                        <m:r>
                          <a:rPr lang="it-IT" b="0" i="1" dirty="0" smtClean="0">
                            <a:latin typeface="Cambria Math" panose="02040503050406030204" pitchFamily="18" charset="0"/>
                          </a:rPr>
                          <m:t>𝑖</m:t>
                        </m:r>
                      </m:sub>
                    </m:sSub>
                  </m:oMath>
                </a14:m>
                <a:r>
                  <a:rPr lang="en-US" dirty="0"/>
                  <a:t> </a:t>
                </a:r>
                <a:r>
                  <a:rPr lang="en-US" dirty="0" smtClean="0"/>
                  <a:t>with</a:t>
                </a:r>
                <a:r>
                  <a:rPr lang="en-US" dirty="0"/>
                  <a:t> </a:t>
                </a:r>
                <a14:m>
                  <m:oMath xmlns:m="http://schemas.openxmlformats.org/officeDocument/2006/math">
                    <m:sSub>
                      <m:sSubPr>
                        <m:ctrlPr>
                          <a:rPr lang="en-US" i="1" dirty="0" smtClean="0">
                            <a:latin typeface="Cambria Math" panose="02040503050406030204" pitchFamily="18" charset="0"/>
                          </a:rPr>
                        </m:ctrlPr>
                      </m:sSubPr>
                      <m:e>
                        <m:r>
                          <a:rPr lang="it-IT" b="0" i="1" dirty="0" smtClean="0">
                            <a:latin typeface="Cambria Math" panose="02040503050406030204" pitchFamily="18" charset="0"/>
                          </a:rPr>
                          <m:t>𝑏</m:t>
                        </m:r>
                      </m:e>
                      <m:sub>
                        <m:r>
                          <a:rPr lang="it-IT" b="0" i="1" dirty="0" smtClean="0">
                            <a:latin typeface="Cambria Math" panose="02040503050406030204" pitchFamily="18" charset="0"/>
                          </a:rPr>
                          <m:t>𝑗</m:t>
                        </m:r>
                      </m:sub>
                    </m:sSub>
                  </m:oMath>
                </a14:m>
                <a:r>
                  <a:rPr lang="en-US" dirty="0"/>
                  <a:t> when both are aligned to some </a:t>
                </a:r>
                <a14:m>
                  <m:oMath xmlns:m="http://schemas.openxmlformats.org/officeDocument/2006/math">
                    <m:sSub>
                      <m:sSubPr>
                        <m:ctrlPr>
                          <a:rPr lang="en-US" i="1" dirty="0" smtClean="0">
                            <a:latin typeface="Cambria Math" panose="02040503050406030204" pitchFamily="18" charset="0"/>
                          </a:rPr>
                        </m:ctrlPr>
                      </m:sSubPr>
                      <m:e>
                        <m:r>
                          <a:rPr lang="it-IT" b="0" i="1" dirty="0" smtClean="0">
                            <a:latin typeface="Cambria Math" panose="02040503050406030204" pitchFamily="18" charset="0"/>
                          </a:rPr>
                          <m:t>𝑐</m:t>
                        </m:r>
                      </m:e>
                      <m:sub>
                        <m:r>
                          <a:rPr lang="it-IT" b="0" i="1" dirty="0" smtClean="0">
                            <a:latin typeface="Cambria Math" panose="02040503050406030204" pitchFamily="18" charset="0"/>
                          </a:rPr>
                          <m:t>𝑘</m:t>
                        </m:r>
                      </m:sub>
                    </m:sSub>
                  </m:oMath>
                </a14:m>
                <a:r>
                  <a:rPr lang="en-US" dirty="0"/>
                  <a:t> (while taking all possible sequences </a:t>
                </a:r>
                <a14:m>
                  <m:oMath xmlns:m="http://schemas.openxmlformats.org/officeDocument/2006/math">
                    <m:r>
                      <a:rPr lang="it-IT" i="1" dirty="0" smtClean="0">
                        <a:latin typeface="Cambria Math" panose="02040503050406030204" pitchFamily="18" charset="0"/>
                      </a:rPr>
                      <m:t>𝑐</m:t>
                    </m:r>
                  </m:oMath>
                </a14:m>
                <a:r>
                  <a:rPr lang="en-US" dirty="0"/>
                  <a:t> into account). Thus, all sequence triples from </a:t>
                </a:r>
                <a:r>
                  <a:rPr lang="en-US" dirty="0" smtClean="0"/>
                  <a:t>S</a:t>
                </a:r>
                <a:r>
                  <a:rPr lang="en-US" dirty="0"/>
                  <a:t> are considered, which leads to the following formula</a:t>
                </a:r>
                <a:r>
                  <a:rPr lang="en-US" dirty="0" smtClean="0"/>
                  <a:t>:</a:t>
                </a:r>
              </a:p>
              <a:p>
                <a:pPr marL="0" indent="0">
                  <a:buNone/>
                </a:pPr>
                <a:r>
                  <a:rPr lang="en-US" dirty="0" smtClean="0"/>
                  <a:t>		</a:t>
                </a:r>
              </a:p>
              <a:p>
                <a:pPr marL="0" indent="0">
                  <a:buNone/>
                </a:pPr>
                <a:r>
                  <a:rPr lang="en-US" dirty="0"/>
                  <a:t>	</a:t>
                </a:r>
                <a:r>
                  <a:rPr lang="en-US" dirty="0" smtClean="0"/>
                  <a:t>	</a:t>
                </a:r>
                <a14:m>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𝐸𝐿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r>
                      <a:rPr lang="it-IT"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𝑏</m:t>
                        </m:r>
                      </m:sup>
                    </m:sSubSup>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𝑐</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𝑎</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𝑏</m:t>
                        </m:r>
                        <m:r>
                          <a:rPr lang="it-IT" b="0" i="1" smtClean="0">
                            <a:latin typeface="Cambria Math" panose="02040503050406030204" pitchFamily="18" charset="0"/>
                            <a:ea typeface="Cambria Math" panose="02040503050406030204" pitchFamily="18" charset="0"/>
                          </a:rPr>
                          <m:t>}</m:t>
                        </m:r>
                      </m:sub>
                      <m:sup/>
                      <m:e>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𝑐</m:t>
                            </m:r>
                            <m:r>
                              <a:rPr lang="it-IT" b="0" i="1" smtClean="0">
                                <a:latin typeface="Cambria Math" panose="02040503050406030204" pitchFamily="18" charset="0"/>
                                <a:ea typeface="Cambria Math" panose="02040503050406030204" pitchFamily="18" charset="0"/>
                              </a:rPr>
                              <m:t>|</m:t>
                            </m:r>
                          </m:sub>
                          <m:sup/>
                          <m:e>
                            <m:r>
                              <m:rPr>
                                <m:sty m:val="p"/>
                              </m:rPr>
                              <a:rPr lang="it-IT" b="0" i="0" smtClean="0">
                                <a:latin typeface="Cambria Math" panose="02040503050406030204" pitchFamily="18" charset="0"/>
                              </a:rPr>
                              <m:t>min</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it-IT" b="0" i="1" smtClean="0">
                                        <a:latin typeface="Cambria Math" panose="02040503050406030204" pitchFamily="18" charset="0"/>
                                      </a:rPr>
                                      <m:t>𝐿</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𝑐</m:t>
                                    </m:r>
                                    <m:r>
                                      <a:rPr lang="it-IT" b="0" i="1" smtClean="0">
                                        <a:latin typeface="Cambria Math" panose="02040503050406030204" pitchFamily="18" charset="0"/>
                                      </a:rPr>
                                      <m:t>,</m:t>
                                    </m:r>
                                    <m:r>
                                      <a:rPr lang="it-IT" b="0" i="1" smtClean="0">
                                        <a:latin typeface="Cambria Math" panose="02040503050406030204" pitchFamily="18" charset="0"/>
                                      </a:rPr>
                                      <m:t>𝑏</m:t>
                                    </m:r>
                                  </m:sup>
                                </m:sSubSup>
                                <m:sSubSup>
                                  <m:sSubSupPr>
                                    <m:ctrlPr>
                                      <a:rPr lang="en-US" i="1" smtClean="0">
                                        <a:latin typeface="Cambria Math" panose="02040503050406030204" pitchFamily="18" charset="0"/>
                                      </a:rPr>
                                    </m:ctrlPr>
                                  </m:sSubSupPr>
                                  <m:e>
                                    <m:r>
                                      <a:rPr lang="it-IT" b="0" i="1" smtClean="0">
                                        <a:latin typeface="Cambria Math" panose="02040503050406030204" pitchFamily="18" charset="0"/>
                                      </a:rPr>
                                      <m:t>, </m:t>
                                    </m:r>
                                    <m:r>
                                      <a:rPr lang="it-IT" b="0" i="1" smtClean="0">
                                        <a:latin typeface="Cambria Math" panose="02040503050406030204" pitchFamily="18" charset="0"/>
                                      </a:rPr>
                                      <m:t>𝐿</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𝑘</m:t>
                                    </m:r>
                                  </m:sub>
                                  <m:sup>
                                    <m:r>
                                      <a:rPr lang="it-IT" b="0" i="1" smtClean="0">
                                        <a:latin typeface="Cambria Math" panose="02040503050406030204" pitchFamily="18" charset="0"/>
                                      </a:rPr>
                                      <m:t>𝑎</m:t>
                                    </m:r>
                                    <m:r>
                                      <a:rPr lang="it-IT" b="0" i="1" smtClean="0">
                                        <a:latin typeface="Cambria Math" panose="02040503050406030204" pitchFamily="18" charset="0"/>
                                      </a:rPr>
                                      <m:t>,</m:t>
                                    </m:r>
                                    <m:r>
                                      <a:rPr lang="it-IT" b="0" i="1" smtClean="0">
                                        <a:latin typeface="Cambria Math" panose="02040503050406030204" pitchFamily="18" charset="0"/>
                                      </a:rPr>
                                      <m:t>𝑐</m:t>
                                    </m:r>
                                  </m:sup>
                                </m:sSubSup>
                              </m:e>
                            </m:d>
                          </m:e>
                        </m:nary>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it-IT">
                    <a:noFill/>
                  </a:rPr>
                  <a:t> </a:t>
                </a:r>
              </a:p>
            </p:txBody>
          </p:sp>
        </mc:Fallback>
      </mc:AlternateContent>
    </p:spTree>
    <p:extLst>
      <p:ext uri="{BB962C8B-B14F-4D97-AF65-F5344CB8AC3E}">
        <p14:creationId xmlns:p14="http://schemas.microsoft.com/office/powerpoint/2010/main" val="3682414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Progressive Alignment</a:t>
            </a:r>
            <a:endParaRPr lang="it-IT" dirty="0"/>
          </a:p>
        </p:txBody>
      </p:sp>
      <p:sp>
        <p:nvSpPr>
          <p:cNvPr id="3" name="Content Placeholder 2"/>
          <p:cNvSpPr>
            <a:spLocks noGrp="1"/>
          </p:cNvSpPr>
          <p:nvPr>
            <p:ph idx="1"/>
          </p:nvPr>
        </p:nvSpPr>
        <p:spPr/>
        <p:txBody>
          <a:bodyPr>
            <a:normAutofit lnSpcReduction="10000"/>
          </a:bodyPr>
          <a:lstStyle/>
          <a:p>
            <a:r>
              <a:rPr lang="en-US" dirty="0"/>
              <a:t>Finally, this scoring function </a:t>
            </a:r>
            <a:r>
              <a:rPr lang="en-US" dirty="0" smtClean="0"/>
              <a:t>EL</a:t>
            </a:r>
            <a:r>
              <a:rPr lang="en-US" dirty="0"/>
              <a:t> is used in a progressive alignment scheme (see </a:t>
            </a:r>
            <a:r>
              <a:rPr lang="en-US" dirty="0">
                <a:hlinkClick r:id="rId2"/>
              </a:rPr>
              <a:t>Feng-Doolittle</a:t>
            </a:r>
            <a:r>
              <a:rPr lang="en-US" dirty="0"/>
              <a:t>) to compute a multiple sequence alignment. </a:t>
            </a:r>
            <a:endParaRPr lang="en-US" dirty="0" smtClean="0"/>
          </a:p>
          <a:p>
            <a:r>
              <a:rPr lang="en-US" dirty="0" smtClean="0"/>
              <a:t>Unlike </a:t>
            </a:r>
            <a:r>
              <a:rPr lang="en-US" dirty="0"/>
              <a:t>in the </a:t>
            </a:r>
            <a:r>
              <a:rPr lang="en-US" dirty="0">
                <a:hlinkClick r:id="rId3"/>
              </a:rPr>
              <a:t>Feng-Doolittle (1987)</a:t>
            </a:r>
            <a:r>
              <a:rPr lang="en-US" dirty="0"/>
              <a:t> approach, the whole columns (aligned positions of all sequences) of two groups are used to score/compute their joint alignment. To this end, the average alignment score of two columns is used (all chars of first column aligned with all chars of second column) while gaps are ignored by setting </a:t>
            </a:r>
            <a:r>
              <a:rPr lang="en-US" dirty="0" smtClean="0"/>
              <a:t>α=β=0 (parameters of </a:t>
            </a:r>
            <a:r>
              <a:rPr lang="en-US" dirty="0" err="1" smtClean="0"/>
              <a:t>Gotoh</a:t>
            </a:r>
            <a:r>
              <a:rPr lang="en-US" dirty="0" smtClean="0"/>
              <a:t> algorithm). </a:t>
            </a:r>
            <a:r>
              <a:rPr lang="en-US" dirty="0"/>
              <a:t>The latter is based on the idea that the library already indirectly reflects the gap scoring that was present in the underlying input alignments.</a:t>
            </a:r>
            <a:endParaRPr lang="it-IT" dirty="0"/>
          </a:p>
        </p:txBody>
      </p:sp>
    </p:spTree>
    <p:extLst>
      <p:ext uri="{BB962C8B-B14F-4D97-AF65-F5344CB8AC3E}">
        <p14:creationId xmlns:p14="http://schemas.microsoft.com/office/powerpoint/2010/main" val="794439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 at the Freiburg Resource</a:t>
            </a:r>
            <a:endParaRPr lang="it-IT"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the algorithm, it is possible to add information from arbitrary alignments to emphasize particularly important positions of aligned sequences. Here, you can use (multiple optimal) global and local alignments of the input sequences using the </a:t>
            </a:r>
            <a:r>
              <a:rPr lang="en-US" dirty="0" err="1">
                <a:hlinkClick r:id="rId2"/>
              </a:rPr>
              <a:t>Gotoh</a:t>
            </a:r>
            <a:r>
              <a:rPr lang="en-US" dirty="0"/>
              <a:t> algorithm. Each alignment is used in the formula from above to compute </a:t>
            </a:r>
            <a:r>
              <a:rPr lang="en-US" dirty="0" smtClean="0"/>
              <a:t>L</a:t>
            </a:r>
            <a:r>
              <a:rPr lang="en-US" dirty="0"/>
              <a:t>.</a:t>
            </a:r>
            <a:r>
              <a:rPr lang="en-US" dirty="0" smtClean="0"/>
              <a:t/>
            </a:r>
            <a:br>
              <a:rPr lang="en-US" dirty="0" smtClean="0"/>
            </a:br>
            <a:r>
              <a:rPr lang="en-US" dirty="0" smtClean="0"/>
              <a:t/>
            </a:r>
            <a:br>
              <a:rPr lang="en-US" dirty="0" smtClean="0"/>
            </a:br>
            <a:r>
              <a:rPr lang="en-US" dirty="0"/>
              <a:t>For a given input, the computation steps </a:t>
            </a:r>
            <a:r>
              <a:rPr lang="en-US" dirty="0" smtClean="0"/>
              <a:t>are</a:t>
            </a:r>
          </a:p>
          <a:p>
            <a:r>
              <a:rPr lang="en-US" dirty="0" smtClean="0"/>
              <a:t>pairwise </a:t>
            </a:r>
            <a:r>
              <a:rPr lang="en-US" dirty="0"/>
              <a:t>alignments</a:t>
            </a:r>
          </a:p>
          <a:p>
            <a:r>
              <a:rPr lang="en-US" dirty="0"/>
              <a:t>primary and extended library</a:t>
            </a:r>
          </a:p>
          <a:p>
            <a:r>
              <a:rPr lang="en-US" dirty="0"/>
              <a:t>phylogenetic tree</a:t>
            </a:r>
          </a:p>
          <a:p>
            <a:r>
              <a:rPr lang="en-US" dirty="0"/>
              <a:t>MSA via progressive alignment</a:t>
            </a:r>
          </a:p>
          <a:p>
            <a:r>
              <a:rPr lang="en-US" dirty="0"/>
              <a:t>multiple sequence alignment (MSA) with </a:t>
            </a:r>
            <a:r>
              <a:rPr lang="en-US" dirty="0" err="1"/>
              <a:t>SoP</a:t>
            </a:r>
            <a:r>
              <a:rPr lang="en-US" dirty="0"/>
              <a:t> </a:t>
            </a:r>
            <a:r>
              <a:rPr lang="en-US" dirty="0" smtClean="0"/>
              <a:t>score which </a:t>
            </a:r>
            <a:r>
              <a:rPr lang="en-US" dirty="0"/>
              <a:t>are represented in reverse order below. The sum-of-pairs (</a:t>
            </a:r>
            <a:r>
              <a:rPr lang="en-US" dirty="0" err="1"/>
              <a:t>SoP</a:t>
            </a:r>
            <a:r>
              <a:rPr lang="en-US" dirty="0"/>
              <a:t>) score of the final MSA is simply the score sum of all pairwise alignments within the MSA, i.e. the global alignment scores of pairwise row combinations where gap-only columns are removed.</a:t>
            </a:r>
            <a:endParaRPr lang="it-IT" dirty="0"/>
          </a:p>
        </p:txBody>
      </p:sp>
    </p:spTree>
    <p:extLst>
      <p:ext uri="{BB962C8B-B14F-4D97-AF65-F5344CB8AC3E}">
        <p14:creationId xmlns:p14="http://schemas.microsoft.com/office/powerpoint/2010/main" val="3914272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a:t>
            </a:r>
            <a:endParaRPr lang="it-IT" dirty="0"/>
          </a:p>
        </p:txBody>
      </p:sp>
      <p:sp>
        <p:nvSpPr>
          <p:cNvPr id="3" name="Content Placeholder 2"/>
          <p:cNvSpPr>
            <a:spLocks noGrp="1"/>
          </p:cNvSpPr>
          <p:nvPr>
            <p:ph idx="1"/>
          </p:nvPr>
        </p:nvSpPr>
        <p:spPr/>
        <p:txBody>
          <a:bodyPr/>
          <a:lstStyle/>
          <a:p>
            <a:r>
              <a:rPr lang="it-IT" dirty="0" smtClean="0">
                <a:hlinkClick r:id="rId2"/>
              </a:rPr>
              <a:t>http://rna.informatik.uni-freiburg.de/Teaching/index.jsp?toolName=Notredame-Higgins-Heringa</a:t>
            </a:r>
            <a:endParaRPr lang="it-IT" dirty="0"/>
          </a:p>
        </p:txBody>
      </p:sp>
    </p:spTree>
    <p:extLst>
      <p:ext uri="{BB962C8B-B14F-4D97-AF65-F5344CB8AC3E}">
        <p14:creationId xmlns:p14="http://schemas.microsoft.com/office/powerpoint/2010/main" val="2600269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Feng-Doolittle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3208"/>
            <a:ext cx="4685980" cy="3697531"/>
          </a:xfrm>
        </p:spPr>
      </p:pic>
    </p:spTree>
    <p:extLst>
      <p:ext uri="{BB962C8B-B14F-4D97-AF65-F5344CB8AC3E}">
        <p14:creationId xmlns:p14="http://schemas.microsoft.com/office/powerpoint/2010/main" val="452619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257" y="1550187"/>
            <a:ext cx="4870872" cy="4012859"/>
          </a:xfrm>
        </p:spPr>
      </p:pic>
    </p:spTree>
    <p:extLst>
      <p:ext uri="{BB962C8B-B14F-4D97-AF65-F5344CB8AC3E}">
        <p14:creationId xmlns:p14="http://schemas.microsoft.com/office/powerpoint/2010/main" val="3821207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Comparison of the results from Freiburg resources</a:t>
            </a:r>
            <a:endParaRPr lang="it-IT" dirty="0"/>
          </a:p>
        </p:txBody>
      </p:sp>
      <p:sp>
        <p:nvSpPr>
          <p:cNvPr id="3" name="Content Placeholder 2"/>
          <p:cNvSpPr>
            <a:spLocks noGrp="1"/>
          </p:cNvSpPr>
          <p:nvPr>
            <p:ph idx="1"/>
          </p:nvPr>
        </p:nvSpPr>
        <p:spPr>
          <a:xfrm>
            <a:off x="838200" y="1825625"/>
            <a:ext cx="4879019" cy="4351338"/>
          </a:xfrm>
        </p:spPr>
        <p:txBody>
          <a:bodyPr/>
          <a:lstStyle/>
          <a:p>
            <a:r>
              <a:rPr lang="it-IT" dirty="0" smtClean="0"/>
              <a:t>Feng and Doolittle</a:t>
            </a:r>
            <a:endParaRPr lang="it-IT" dirty="0"/>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46489"/>
            <a:ext cx="4685980" cy="3697531"/>
          </a:xfrm>
          <a:prstGeom prst="rect">
            <a:avLst/>
          </a:prstGeom>
        </p:spPr>
      </p:pic>
      <p:pic>
        <p:nvPicPr>
          <p:cNvPr id="5"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204" y="2446489"/>
            <a:ext cx="4870872" cy="4012859"/>
          </a:xfrm>
          <a:prstGeom prst="rect">
            <a:avLst/>
          </a:prstGeom>
        </p:spPr>
      </p:pic>
      <p:sp>
        <p:nvSpPr>
          <p:cNvPr id="6" name="Content Placeholder 2"/>
          <p:cNvSpPr txBox="1">
            <a:spLocks/>
          </p:cNvSpPr>
          <p:nvPr/>
        </p:nvSpPr>
        <p:spPr>
          <a:xfrm>
            <a:off x="6096000" y="1792682"/>
            <a:ext cx="4879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t>T-COFFEE</a:t>
            </a:r>
            <a:endParaRPr lang="it-IT" dirty="0"/>
          </a:p>
        </p:txBody>
      </p:sp>
    </p:spTree>
    <p:extLst>
      <p:ext uri="{BB962C8B-B14F-4D97-AF65-F5344CB8AC3E}">
        <p14:creationId xmlns:p14="http://schemas.microsoft.com/office/powerpoint/2010/main" val="2313935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Credits for the online material</a:t>
            </a:r>
            <a:endParaRPr lang="it-IT" dirty="0"/>
          </a:p>
        </p:txBody>
      </p:sp>
      <p:sp>
        <p:nvSpPr>
          <p:cNvPr id="3" name="Content Placeholder 2"/>
          <p:cNvSpPr>
            <a:spLocks noGrp="1"/>
          </p:cNvSpPr>
          <p:nvPr>
            <p:ph idx="1"/>
          </p:nvPr>
        </p:nvSpPr>
        <p:spPr/>
        <p:txBody>
          <a:bodyPr>
            <a:normAutofit fontScale="85000" lnSpcReduction="20000"/>
          </a:bodyPr>
          <a:lstStyle/>
          <a:p>
            <a:pPr marL="0" indent="0">
              <a:buNone/>
            </a:pPr>
            <a:r>
              <a:rPr lang="it-IT" dirty="0" smtClean="0"/>
              <a:t>Martin Mann, Mostafa M Mohamed, Syed M Ali, and Rolf Backofen</a:t>
            </a:r>
          </a:p>
          <a:p>
            <a:pPr marL="0" indent="0">
              <a:buNone/>
            </a:pPr>
            <a:r>
              <a:rPr lang="it-IT" dirty="0" smtClean="0"/>
              <a:t>Interactive implementations of thermodynamics-based RNA structure and RNA-RNA interaction prediction approaches for example-driven teaching</a:t>
            </a:r>
          </a:p>
          <a:p>
            <a:pPr marL="0" indent="0">
              <a:buNone/>
            </a:pPr>
            <a:r>
              <a:rPr lang="it-IT" dirty="0" smtClean="0"/>
              <a:t>PLOS Computational Biology, 14 (8), e1006341, 2018.</a:t>
            </a:r>
          </a:p>
          <a:p>
            <a:endParaRPr lang="it-IT" dirty="0" smtClean="0"/>
          </a:p>
          <a:p>
            <a:pPr marL="0" indent="0">
              <a:buNone/>
            </a:pPr>
            <a:r>
              <a:rPr lang="it-IT" dirty="0" smtClean="0"/>
              <a:t>Martin Raden, Syed M Ali, Omer S Alkhnbashi, Anke Busch, Fabrizio Costa, Jason A Davis, Florian Eggenhofer, Rick Gelhausen, Jens Georg, Steffen Heyne, Michael Hiller, Kousik Kundu, Robert Kleinkauf, Steffen C Lott, Mostafa M Mohamed, Alexander Mattheis, Milad Miladi, Andreas S Richter, Sebastian Will, Joachim Wolff, Patrick R Wright, and Rolf Backofen</a:t>
            </a:r>
          </a:p>
          <a:p>
            <a:pPr marL="0" indent="0">
              <a:buNone/>
            </a:pPr>
            <a:r>
              <a:rPr lang="it-IT" dirty="0" smtClean="0"/>
              <a:t>Freiburg RNA tools: a central online resource for RNA-focused research and teaching</a:t>
            </a:r>
          </a:p>
          <a:p>
            <a:pPr marL="0" indent="0">
              <a:buNone/>
            </a:pPr>
            <a:r>
              <a:rPr lang="it-IT" dirty="0" smtClean="0"/>
              <a:t>Nucleic Acids Research, 46(W1), W25-W29, 2018.</a:t>
            </a:r>
            <a:endParaRPr lang="it-IT" dirty="0"/>
          </a:p>
        </p:txBody>
      </p:sp>
    </p:spTree>
    <p:extLst>
      <p:ext uri="{BB962C8B-B14F-4D97-AF65-F5344CB8AC3E}">
        <p14:creationId xmlns:p14="http://schemas.microsoft.com/office/powerpoint/2010/main" val="3958035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 11 part 3</a:t>
            </a:r>
            <a:endParaRPr lang="it-IT" dirty="0"/>
          </a:p>
        </p:txBody>
      </p:sp>
      <p:sp>
        <p:nvSpPr>
          <p:cNvPr id="3" name="Content Placeholder 2"/>
          <p:cNvSpPr>
            <a:spLocks noGrp="1"/>
          </p:cNvSpPr>
          <p:nvPr>
            <p:ph idx="1"/>
          </p:nvPr>
        </p:nvSpPr>
        <p:spPr/>
        <p:txBody>
          <a:bodyPr/>
          <a:lstStyle/>
          <a:p>
            <a:endParaRPr lang="it-IT" dirty="0"/>
          </a:p>
        </p:txBody>
      </p:sp>
    </p:spTree>
    <p:extLst>
      <p:ext uri="{BB962C8B-B14F-4D97-AF65-F5344CB8AC3E}">
        <p14:creationId xmlns:p14="http://schemas.microsoft.com/office/powerpoint/2010/main" val="3558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sequence alignment</a:t>
            </a:r>
            <a:endParaRPr lang="it-IT" dirty="0"/>
          </a:p>
        </p:txBody>
      </p:sp>
      <p:sp>
        <p:nvSpPr>
          <p:cNvPr id="3" name="Content Placeholder 2"/>
          <p:cNvSpPr>
            <a:spLocks noGrp="1"/>
          </p:cNvSpPr>
          <p:nvPr>
            <p:ph idx="1"/>
          </p:nvPr>
        </p:nvSpPr>
        <p:spPr/>
        <p:txBody>
          <a:bodyPr>
            <a:normAutofit fontScale="92500" lnSpcReduction="10000"/>
          </a:bodyPr>
          <a:lstStyle/>
          <a:p>
            <a:r>
              <a:rPr lang="it-IT" dirty="0" smtClean="0"/>
              <a:t>Problem with high complexity (NP-complete)</a:t>
            </a:r>
          </a:p>
          <a:p>
            <a:r>
              <a:rPr lang="it-IT" dirty="0" smtClean="0"/>
              <a:t>But, being very important in order to understand function and evolution within proteins families, heuristics have been developed</a:t>
            </a:r>
          </a:p>
          <a:p>
            <a:pPr marL="0" indent="0">
              <a:buNone/>
            </a:pPr>
            <a:endParaRPr lang="it-IT" dirty="0"/>
          </a:p>
          <a:p>
            <a:pPr marL="0" indent="0">
              <a:buNone/>
            </a:pPr>
            <a:r>
              <a:rPr lang="it-IT" dirty="0" smtClean="0"/>
              <a:t>The main ideas that has been proposed are:</a:t>
            </a:r>
            <a:endParaRPr lang="it-IT" dirty="0"/>
          </a:p>
          <a:p>
            <a:r>
              <a:rPr lang="it-IT" dirty="0" smtClean="0"/>
              <a:t>Progressive alignment (seen in lecture 10)</a:t>
            </a:r>
          </a:p>
          <a:p>
            <a:r>
              <a:rPr lang="it-IT" dirty="0" smtClean="0"/>
              <a:t>Consistency (in this lecture)</a:t>
            </a:r>
          </a:p>
          <a:p>
            <a:pPr marL="0" indent="0">
              <a:buNone/>
            </a:pPr>
            <a:endParaRPr lang="it-IT" dirty="0" smtClean="0"/>
          </a:p>
          <a:p>
            <a:pPr marL="0" indent="0">
              <a:buNone/>
            </a:pPr>
            <a:r>
              <a:rPr lang="it-IT" dirty="0" smtClean="0"/>
              <a:t>We can observe that, being heuristics, there is a part of </a:t>
            </a:r>
            <a:r>
              <a:rPr lang="it-IT" i="1" dirty="0" smtClean="0"/>
              <a:t>modelling </a:t>
            </a:r>
            <a:r>
              <a:rPr lang="it-IT" dirty="0" smtClean="0"/>
              <a:t>of the nature of the phenomenon.</a:t>
            </a:r>
            <a:endParaRPr lang="it-IT" i="1" dirty="0"/>
          </a:p>
          <a:p>
            <a:endParaRPr lang="it-IT" dirty="0" smtClean="0"/>
          </a:p>
        </p:txBody>
      </p:sp>
    </p:spTree>
    <p:extLst>
      <p:ext uri="{BB962C8B-B14F-4D97-AF65-F5344CB8AC3E}">
        <p14:creationId xmlns:p14="http://schemas.microsoft.com/office/powerpoint/2010/main" val="836079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30 2020 Lecture 11</a:t>
            </a:r>
            <a:endParaRPr lang="it-IT" dirty="0"/>
          </a:p>
          <a:p>
            <a:r>
              <a:rPr lang="it-IT" dirty="0" smtClean="0"/>
              <a:t>Part </a:t>
            </a:r>
            <a:r>
              <a:rPr lang="it-IT" dirty="0"/>
              <a:t>3</a:t>
            </a:r>
          </a:p>
        </p:txBody>
      </p:sp>
      <p:sp>
        <p:nvSpPr>
          <p:cNvPr id="4" name="Slide Number Placeholder 3"/>
          <p:cNvSpPr>
            <a:spLocks noGrp="1"/>
          </p:cNvSpPr>
          <p:nvPr>
            <p:ph type="sldNum" sz="quarter" idx="12"/>
          </p:nvPr>
        </p:nvSpPr>
        <p:spPr/>
        <p:txBody>
          <a:bodyPr/>
          <a:lstStyle/>
          <a:p>
            <a:fld id="{B701A1F7-7D48-427C-B5B4-7C0B21D3C469}" type="slidenum">
              <a:rPr lang="it-IT" smtClean="0"/>
              <a:t>30</a:t>
            </a:fld>
            <a:endParaRPr lang="it-IT"/>
          </a:p>
        </p:txBody>
      </p:sp>
    </p:spTree>
    <p:extLst>
      <p:ext uri="{BB962C8B-B14F-4D97-AF65-F5344CB8AC3E}">
        <p14:creationId xmlns:p14="http://schemas.microsoft.com/office/powerpoint/2010/main" val="768585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Hogeweg and Hesper (elective)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11" y="2058025"/>
            <a:ext cx="7811177" cy="3886537"/>
          </a:xfrm>
          <a:prstGeom prst="rect">
            <a:avLst/>
          </a:prstGeom>
        </p:spPr>
      </p:pic>
    </p:spTree>
    <p:extLst>
      <p:ext uri="{BB962C8B-B14F-4D97-AF65-F5344CB8AC3E}">
        <p14:creationId xmlns:p14="http://schemas.microsoft.com/office/powerpoint/2010/main" val="211662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COFFEE (elective)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188" y="1951946"/>
            <a:ext cx="10397379" cy="3655652"/>
          </a:xfrm>
        </p:spPr>
      </p:pic>
    </p:spTree>
    <p:extLst>
      <p:ext uri="{BB962C8B-B14F-4D97-AF65-F5344CB8AC3E}">
        <p14:creationId xmlns:p14="http://schemas.microsoft.com/office/powerpoint/2010/main" val="3818975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T-COFFEE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938" y="2447109"/>
            <a:ext cx="8821223" cy="2899216"/>
          </a:xfrm>
        </p:spPr>
      </p:pic>
    </p:spTree>
    <p:extLst>
      <p:ext uri="{BB962C8B-B14F-4D97-AF65-F5344CB8AC3E}">
        <p14:creationId xmlns:p14="http://schemas.microsoft.com/office/powerpoint/2010/main" val="235617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Clustal Omega (elective)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941" y="1825625"/>
            <a:ext cx="9402118" cy="4351338"/>
          </a:xfrm>
        </p:spPr>
      </p:pic>
    </p:spTree>
    <p:extLst>
      <p:ext uri="{BB962C8B-B14F-4D97-AF65-F5344CB8AC3E}">
        <p14:creationId xmlns:p14="http://schemas.microsoft.com/office/powerpoint/2010/main" val="1936251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Progressive Alignment in multiple sequence alignment</a:t>
            </a:r>
            <a:endParaRPr lang="it-IT" dirty="0"/>
          </a:p>
        </p:txBody>
      </p:sp>
      <p:sp>
        <p:nvSpPr>
          <p:cNvPr id="3" name="Content Placeholder 2"/>
          <p:cNvSpPr>
            <a:spLocks noGrp="1"/>
          </p:cNvSpPr>
          <p:nvPr>
            <p:ph idx="1"/>
          </p:nvPr>
        </p:nvSpPr>
        <p:spPr/>
        <p:txBody>
          <a:bodyPr/>
          <a:lstStyle/>
          <a:p>
            <a:r>
              <a:rPr lang="it-IT" dirty="0" smtClean="0"/>
              <a:t>Feng and Doolittle algorithm</a:t>
            </a:r>
          </a:p>
          <a:p>
            <a:r>
              <a:rPr lang="it-IT" dirty="0" smtClean="0"/>
              <a:t>CLUSTAL</a:t>
            </a:r>
          </a:p>
          <a:p>
            <a:r>
              <a:rPr lang="it-IT" dirty="0" smtClean="0"/>
              <a:t>CLUSTALW</a:t>
            </a:r>
          </a:p>
          <a:p>
            <a:endParaRPr lang="it-IT" dirty="0"/>
          </a:p>
          <a:p>
            <a:endParaRPr lang="it-IT" dirty="0" smtClean="0"/>
          </a:p>
          <a:p>
            <a:r>
              <a:rPr lang="it-IT" dirty="0" smtClean="0"/>
              <a:t>The rationale is that the progressive alignment is done along  a tree that reprensents  the evolutionary relationships between the sequences</a:t>
            </a:r>
          </a:p>
          <a:p>
            <a:pPr marL="0" indent="0">
              <a:buNone/>
            </a:pPr>
            <a:endParaRPr lang="it-IT" dirty="0" smtClean="0"/>
          </a:p>
          <a:p>
            <a:pPr marL="0" indent="0">
              <a:buNone/>
            </a:pPr>
            <a:endParaRPr lang="it-IT" dirty="0" smtClean="0"/>
          </a:p>
          <a:p>
            <a:endParaRPr lang="it-IT" dirty="0"/>
          </a:p>
        </p:txBody>
      </p:sp>
    </p:spTree>
    <p:extLst>
      <p:ext uri="{BB962C8B-B14F-4D97-AF65-F5344CB8AC3E}">
        <p14:creationId xmlns:p14="http://schemas.microsoft.com/office/powerpoint/2010/main" val="408373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176" y="223128"/>
            <a:ext cx="5245220" cy="2609817"/>
          </a:xfrm>
          <a:prstGeom prst="rect">
            <a:avLst/>
          </a:prstGeom>
        </p:spPr>
      </p:pic>
      <p:sp>
        <p:nvSpPr>
          <p:cNvPr id="2" name="Title 1"/>
          <p:cNvSpPr>
            <a:spLocks noGrp="1"/>
          </p:cNvSpPr>
          <p:nvPr>
            <p:ph type="title"/>
          </p:nvPr>
        </p:nvSpPr>
        <p:spPr>
          <a:xfrm>
            <a:off x="838200" y="365125"/>
            <a:ext cx="5440680" cy="2325824"/>
          </a:xfrm>
        </p:spPr>
        <p:txBody>
          <a:bodyPr>
            <a:normAutofit fontScale="90000"/>
          </a:bodyPr>
          <a:lstStyle/>
          <a:p>
            <a:r>
              <a:rPr lang="it-IT" dirty="0" smtClean="0"/>
              <a:t>Integration between multiple sequence alignment and </a:t>
            </a:r>
            <a:r>
              <a:rPr lang="it-IT" dirty="0" smtClean="0"/>
              <a:t>Phyletic </a:t>
            </a:r>
            <a:r>
              <a:rPr lang="it-IT" dirty="0" smtClean="0"/>
              <a:t>trees construction</a:t>
            </a:r>
            <a:endParaRPr lang="it-IT" dirty="0"/>
          </a:p>
        </p:txBody>
      </p:sp>
      <p:sp>
        <p:nvSpPr>
          <p:cNvPr id="6" name="TextBox 5"/>
          <p:cNvSpPr txBox="1"/>
          <p:nvPr/>
        </p:nvSpPr>
        <p:spPr>
          <a:xfrm>
            <a:off x="653143" y="2974942"/>
            <a:ext cx="1059615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a:t>
            </a:r>
            <a:r>
              <a:rPr lang="en-US" sz="2400" dirty="0" smtClean="0"/>
              <a:t>he alignment of </a:t>
            </a:r>
            <a:r>
              <a:rPr lang="en-US" sz="2400" dirty="0"/>
              <a:t>sets of sequences and the construction </a:t>
            </a:r>
            <a:r>
              <a:rPr lang="en-US" sz="2400" dirty="0" smtClean="0"/>
              <a:t>of phyletic </a:t>
            </a:r>
            <a:r>
              <a:rPr lang="en-US" sz="2400" dirty="0"/>
              <a:t>trees cannot be treated </a:t>
            </a:r>
            <a:r>
              <a:rPr lang="en-US" sz="2400" dirty="0" smtClean="0"/>
              <a:t>separately.</a:t>
            </a:r>
          </a:p>
          <a:p>
            <a:pPr marL="285750" indent="-285750">
              <a:buFont typeface="Arial" panose="020B0604020202020204" pitchFamily="34" charset="0"/>
              <a:buChar char="•"/>
            </a:pPr>
            <a:r>
              <a:rPr lang="en-US" sz="2400" dirty="0" smtClean="0"/>
              <a:t>The concept of </a:t>
            </a:r>
            <a:r>
              <a:rPr lang="en-US" sz="2400" dirty="0"/>
              <a:t>'good alignment' is meaningless without </a:t>
            </a:r>
            <a:r>
              <a:rPr lang="en-US" sz="2400" dirty="0" smtClean="0"/>
              <a:t>reference to </a:t>
            </a:r>
            <a:r>
              <a:rPr lang="en-US" sz="2400" dirty="0"/>
              <a:t>a phyletic tree, and the construction </a:t>
            </a:r>
            <a:r>
              <a:rPr lang="en-US" sz="2400" dirty="0" smtClean="0"/>
              <a:t>of phyletic </a:t>
            </a:r>
            <a:r>
              <a:rPr lang="en-US" sz="2400" dirty="0"/>
              <a:t>trees presupposes alignment of the sequences.</a:t>
            </a:r>
          </a:p>
          <a:p>
            <a:pPr marL="285750" indent="-285750">
              <a:buFont typeface="Arial" panose="020B0604020202020204" pitchFamily="34" charset="0"/>
              <a:buChar char="•"/>
            </a:pPr>
            <a:r>
              <a:rPr lang="en-US" sz="2400" dirty="0" smtClean="0"/>
              <a:t>An integrated </a:t>
            </a:r>
            <a:r>
              <a:rPr lang="en-US" sz="2400" dirty="0"/>
              <a:t>method </a:t>
            </a:r>
            <a:r>
              <a:rPr lang="en-US" sz="2400" dirty="0" smtClean="0"/>
              <a:t> that generates both </a:t>
            </a:r>
            <a:r>
              <a:rPr lang="en-US" sz="2400" dirty="0"/>
              <a:t>an alignment of a set of sequences and a </a:t>
            </a:r>
            <a:r>
              <a:rPr lang="en-US" sz="2400" dirty="0" smtClean="0"/>
              <a:t>phyletic tree.</a:t>
            </a:r>
          </a:p>
          <a:p>
            <a:pPr marL="285750" indent="-285750">
              <a:buFont typeface="Arial" panose="020B0604020202020204" pitchFamily="34" charset="0"/>
              <a:buChar char="•"/>
            </a:pPr>
            <a:r>
              <a:rPr lang="en-US" sz="2400" dirty="0" smtClean="0"/>
              <a:t>a </a:t>
            </a:r>
            <a:r>
              <a:rPr lang="en-US" sz="2400" dirty="0"/>
              <a:t>putative tree is used </a:t>
            </a:r>
            <a:r>
              <a:rPr lang="en-US" sz="2400" dirty="0" smtClean="0"/>
              <a:t>to align </a:t>
            </a:r>
            <a:r>
              <a:rPr lang="en-US" sz="2400" dirty="0"/>
              <a:t>the sequences and the alignment obtained </a:t>
            </a:r>
            <a:r>
              <a:rPr lang="en-US" sz="2400" dirty="0" smtClean="0"/>
              <a:t>is used </a:t>
            </a:r>
            <a:r>
              <a:rPr lang="en-US" sz="2400" dirty="0"/>
              <a:t>to adjust the tree; this process is </a:t>
            </a:r>
            <a:r>
              <a:rPr lang="en-US" sz="2400" dirty="0" smtClean="0"/>
              <a:t>iterated</a:t>
            </a:r>
            <a:endParaRPr lang="it-IT" sz="2400" dirty="0" smtClean="0"/>
          </a:p>
        </p:txBody>
      </p:sp>
    </p:spTree>
    <p:extLst>
      <p:ext uri="{BB962C8B-B14F-4D97-AF65-F5344CB8AC3E}">
        <p14:creationId xmlns:p14="http://schemas.microsoft.com/office/powerpoint/2010/main" val="515542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690" y="348933"/>
            <a:ext cx="10515600" cy="1325563"/>
          </a:xfrm>
        </p:spPr>
        <p:txBody>
          <a:bodyPr/>
          <a:lstStyle/>
          <a:p>
            <a:r>
              <a:rPr lang="it-IT" dirty="0" smtClean="0"/>
              <a:t>Hogweg and Hesper 1984 </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414" y="1625351"/>
            <a:ext cx="3741744" cy="313209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90" y="4607846"/>
            <a:ext cx="3787468" cy="140982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541" y="2342606"/>
            <a:ext cx="4995016" cy="1911049"/>
          </a:xfrm>
          <a:prstGeom prst="rect">
            <a:avLst/>
          </a:prstGeom>
        </p:spPr>
      </p:pic>
    </p:spTree>
    <p:extLst>
      <p:ext uri="{BB962C8B-B14F-4D97-AF65-F5344CB8AC3E}">
        <p14:creationId xmlns:p14="http://schemas.microsoft.com/office/powerpoint/2010/main" val="3068385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Hogweg and Hesper 1984 </a:t>
            </a:r>
            <a:endParaRPr lang="it-IT"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it-IT" dirty="0" smtClean="0"/>
              <a:t>All pairs of the sequences are aligned independently</a:t>
            </a:r>
          </a:p>
          <a:p>
            <a:pPr marL="514350" indent="-514350">
              <a:buFont typeface="+mj-lt"/>
              <a:buAutoNum type="arabicPeriod"/>
            </a:pPr>
            <a:r>
              <a:rPr lang="it-IT" dirty="0" smtClean="0"/>
              <a:t>The similarity matrix is used for building the first phyletic tree</a:t>
            </a:r>
          </a:p>
          <a:p>
            <a:pPr marL="514350" indent="-514350">
              <a:buFont typeface="+mj-lt"/>
              <a:buAutoNum type="arabicPeriod"/>
            </a:pPr>
            <a:r>
              <a:rPr lang="it-IT" dirty="0" smtClean="0"/>
              <a:t>Sequences are pairwise aligned following the tree with internodes</a:t>
            </a:r>
          </a:p>
          <a:p>
            <a:pPr marL="514350" indent="-514350">
              <a:buFont typeface="+mj-lt"/>
              <a:buAutoNum type="arabicPeriod"/>
            </a:pPr>
            <a:r>
              <a:rPr lang="it-IT" dirty="0" smtClean="0"/>
              <a:t>A consistent multiple alignment is obtained</a:t>
            </a:r>
          </a:p>
          <a:p>
            <a:pPr marL="514350" indent="-514350">
              <a:buFont typeface="+mj-lt"/>
              <a:buAutoNum type="arabicPeriod"/>
            </a:pPr>
            <a:r>
              <a:rPr lang="it-IT" dirty="0" smtClean="0"/>
              <a:t>Compute number of mutations along the branches</a:t>
            </a:r>
          </a:p>
          <a:p>
            <a:pPr marL="514350" indent="-514350">
              <a:buFont typeface="+mj-lt"/>
              <a:buAutoNum type="arabicPeriod"/>
            </a:pPr>
            <a:r>
              <a:rPr lang="it-IT" dirty="0" smtClean="0"/>
              <a:t>Compute the mutational frequency at each position (possibly with character weights</a:t>
            </a:r>
          </a:p>
          <a:p>
            <a:pPr marL="514350" indent="-514350">
              <a:buFont typeface="+mj-lt"/>
              <a:buAutoNum type="arabicPeriod"/>
            </a:pPr>
            <a:r>
              <a:rPr lang="it-IT" dirty="0" smtClean="0"/>
              <a:t>Recompute the similarity matrix using the multiple alignment and the character weight</a:t>
            </a:r>
          </a:p>
          <a:p>
            <a:pPr marL="514350" indent="-514350">
              <a:buFont typeface="+mj-lt"/>
              <a:buAutoNum type="arabicPeriod"/>
            </a:pPr>
            <a:r>
              <a:rPr lang="it-IT" dirty="0" smtClean="0"/>
              <a:t>Goto step 2 until convergence</a:t>
            </a:r>
          </a:p>
          <a:p>
            <a:pPr marL="514350" indent="-514350">
              <a:buFont typeface="+mj-lt"/>
              <a:buAutoNum type="arabicPeriod"/>
            </a:pPr>
            <a:endParaRPr lang="it-IT" dirty="0" smtClean="0"/>
          </a:p>
          <a:p>
            <a:pPr marL="514350" indent="-514350">
              <a:buFont typeface="+mj-lt"/>
              <a:buAutoNum type="arabicPeriod"/>
            </a:pPr>
            <a:endParaRPr lang="it-IT" dirty="0" smtClean="0"/>
          </a:p>
        </p:txBody>
      </p:sp>
    </p:spTree>
    <p:extLst>
      <p:ext uri="{BB962C8B-B14F-4D97-AF65-F5344CB8AC3E}">
        <p14:creationId xmlns:p14="http://schemas.microsoft.com/office/powerpoint/2010/main" val="135802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Consistency in multiple sequence alignment</a:t>
            </a:r>
            <a:endParaRPr lang="it-IT" dirty="0"/>
          </a:p>
        </p:txBody>
      </p:sp>
      <p:sp>
        <p:nvSpPr>
          <p:cNvPr id="6" name="Content Placeholder 2"/>
          <p:cNvSpPr txBox="1">
            <a:spLocks/>
          </p:cNvSpPr>
          <p:nvPr/>
        </p:nvSpPr>
        <p:spPr>
          <a:xfrm>
            <a:off x="698863" y="18691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dirty="0"/>
          </a:p>
        </p:txBody>
      </p:sp>
      <p:sp>
        <p:nvSpPr>
          <p:cNvPr id="7" name="Content Placeholder 2"/>
          <p:cNvSpPr>
            <a:spLocks noGrp="1"/>
          </p:cNvSpPr>
          <p:nvPr>
            <p:ph idx="1"/>
          </p:nvPr>
        </p:nvSpPr>
        <p:spPr>
          <a:xfrm>
            <a:off x="838200" y="1825625"/>
            <a:ext cx="10515600" cy="4351338"/>
          </a:xfrm>
        </p:spPr>
        <p:txBody>
          <a:bodyPr/>
          <a:lstStyle/>
          <a:p>
            <a:r>
              <a:rPr lang="it-IT" dirty="0" smtClean="0"/>
              <a:t>What is consistency?</a:t>
            </a:r>
          </a:p>
          <a:p>
            <a:pPr lvl="1"/>
            <a:r>
              <a:rPr lang="it-IT" dirty="0" smtClean="0"/>
              <a:t>The fact that the pairwise alignment is ‘consistent’ with the overall alignment.</a:t>
            </a:r>
          </a:p>
          <a:p>
            <a:r>
              <a:rPr lang="it-IT" dirty="0" smtClean="0"/>
              <a:t>The problem with progressive alignment is ‘once a gap always a gap’</a:t>
            </a:r>
          </a:p>
          <a:p>
            <a:pPr marL="457200" lvl="1" indent="0">
              <a:buNone/>
            </a:pPr>
            <a:r>
              <a:rPr lang="it-IT" dirty="0" smtClean="0"/>
              <a:t>The misalignments done in the the pairwise phase are found in the final overall multiple aligment</a:t>
            </a:r>
          </a:p>
          <a:p>
            <a:r>
              <a:rPr lang="it-IT" dirty="0" smtClean="0"/>
              <a:t>Can consistency be defined? </a:t>
            </a:r>
          </a:p>
          <a:p>
            <a:pPr marL="457200" lvl="1" indent="0">
              <a:buNone/>
            </a:pPr>
            <a:r>
              <a:rPr lang="it-IT" dirty="0" smtClean="0"/>
              <a:t>Can it be computed in a way that it can be used in an heuristics? </a:t>
            </a:r>
          </a:p>
          <a:p>
            <a:pPr marL="0" indent="0">
              <a:buNone/>
            </a:pPr>
            <a:r>
              <a:rPr lang="it-IT" dirty="0" smtClean="0"/>
              <a:t>	Yes Various attempts.</a:t>
            </a:r>
            <a:endParaRPr lang="it-IT" dirty="0"/>
          </a:p>
        </p:txBody>
      </p:sp>
    </p:spTree>
    <p:extLst>
      <p:ext uri="{BB962C8B-B14F-4D97-AF65-F5344CB8AC3E}">
        <p14:creationId xmlns:p14="http://schemas.microsoft.com/office/powerpoint/2010/main" val="3138235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COFFEE</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0857" y="87219"/>
            <a:ext cx="7651143" cy="269009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303" y="3560631"/>
            <a:ext cx="4420073" cy="230894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902" y="1568468"/>
            <a:ext cx="4614874" cy="2114384"/>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0747" y="3560631"/>
            <a:ext cx="3635055" cy="1356478"/>
          </a:xfrm>
          <a:prstGeom prst="rect">
            <a:avLst/>
          </a:prstGeom>
        </p:spPr>
      </p:pic>
    </p:spTree>
    <p:extLst>
      <p:ext uri="{BB962C8B-B14F-4D97-AF65-F5344CB8AC3E}">
        <p14:creationId xmlns:p14="http://schemas.microsoft.com/office/powerpoint/2010/main" val="2535433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1630</Words>
  <Application>Microsoft Office PowerPoint</Application>
  <PresentationFormat>Widescreen</PresentationFormat>
  <Paragraphs>127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Algorithms for Bioinformatics</vt:lpstr>
      <vt:lpstr> In the previous lectures</vt:lpstr>
      <vt:lpstr>Multiple sequence alignment</vt:lpstr>
      <vt:lpstr>Progressive Alignment in multiple sequence alignment</vt:lpstr>
      <vt:lpstr>Integration between multiple sequence alignment and Phyletic trees construction</vt:lpstr>
      <vt:lpstr>Hogweg and Hesper 1984 </vt:lpstr>
      <vt:lpstr>Hogweg and Hesper 1984 </vt:lpstr>
      <vt:lpstr>Consistency in multiple sequence alignment</vt:lpstr>
      <vt:lpstr>COFFEE</vt:lpstr>
      <vt:lpstr>T-COFFEE</vt:lpstr>
      <vt:lpstr>Next: lecture 11 part 2</vt:lpstr>
      <vt:lpstr>Algorithms for Bioinformatics</vt:lpstr>
      <vt:lpstr>T-COFFEE</vt:lpstr>
      <vt:lpstr>T-COFFEE</vt:lpstr>
      <vt:lpstr>T-COFFEE      Figure 2</vt:lpstr>
      <vt:lpstr>Primary library</vt:lpstr>
      <vt:lpstr>Extended Library</vt:lpstr>
      <vt:lpstr>T-COFFEE      Figure 2</vt:lpstr>
      <vt:lpstr>T-COFFEE on the Freiburg resource</vt:lpstr>
      <vt:lpstr>Primary Library</vt:lpstr>
      <vt:lpstr>Extended Library</vt:lpstr>
      <vt:lpstr>Progressive Alignment</vt:lpstr>
      <vt:lpstr>T-COFFEE at the Freiburg Resource</vt:lpstr>
      <vt:lpstr>T-COFFEE</vt:lpstr>
      <vt:lpstr>Feng-Doolittle</vt:lpstr>
      <vt:lpstr>T-COFFEE</vt:lpstr>
      <vt:lpstr>Comparison of the results from Freiburg resources</vt:lpstr>
      <vt:lpstr>Credits for the online material</vt:lpstr>
      <vt:lpstr>Next: lecture 11 part 3</vt:lpstr>
      <vt:lpstr>Algorithms for Bioinformatics</vt:lpstr>
      <vt:lpstr>Hogeweg and Hesper (elective)</vt:lpstr>
      <vt:lpstr>COFFEE (elective)</vt:lpstr>
      <vt:lpstr>T-COFFEE</vt:lpstr>
      <vt:lpstr>Clustal Omega (elective)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Bioinformatics</dc:title>
  <dc:creator>blanz</dc:creator>
  <cp:lastModifiedBy>blanz</cp:lastModifiedBy>
  <cp:revision>32</cp:revision>
  <dcterms:created xsi:type="dcterms:W3CDTF">2020-03-29T22:37:39Z</dcterms:created>
  <dcterms:modified xsi:type="dcterms:W3CDTF">2020-03-30T04:38:07Z</dcterms:modified>
</cp:coreProperties>
</file>