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60" r:id="rId4"/>
    <p:sldId id="273" r:id="rId5"/>
    <p:sldId id="298" r:id="rId6"/>
    <p:sldId id="299" r:id="rId7"/>
    <p:sldId id="262" r:id="rId8"/>
    <p:sldId id="284" r:id="rId9"/>
    <p:sldId id="264" r:id="rId10"/>
    <p:sldId id="261" r:id="rId11"/>
    <p:sldId id="282" r:id="rId12"/>
    <p:sldId id="266" r:id="rId13"/>
    <p:sldId id="285" r:id="rId14"/>
    <p:sldId id="265" r:id="rId15"/>
    <p:sldId id="268" r:id="rId16"/>
    <p:sldId id="291" r:id="rId17"/>
    <p:sldId id="280" r:id="rId18"/>
    <p:sldId id="286" r:id="rId19"/>
    <p:sldId id="287" r:id="rId20"/>
    <p:sldId id="300" r:id="rId21"/>
    <p:sldId id="302" r:id="rId22"/>
    <p:sldId id="275" r:id="rId23"/>
    <p:sldId id="274" r:id="rId24"/>
    <p:sldId id="276" r:id="rId25"/>
    <p:sldId id="277" r:id="rId26"/>
    <p:sldId id="278" r:id="rId27"/>
    <p:sldId id="279" r:id="rId28"/>
    <p:sldId id="281" r:id="rId29"/>
    <p:sldId id="283" r:id="rId30"/>
    <p:sldId id="295" r:id="rId31"/>
    <p:sldId id="301" r:id="rId32"/>
    <p:sldId id="269" r:id="rId33"/>
    <p:sldId id="270" r:id="rId34"/>
    <p:sldId id="272" r:id="rId35"/>
    <p:sldId id="289" r:id="rId36"/>
    <p:sldId id="290" r:id="rId37"/>
    <p:sldId id="297" r:id="rId38"/>
    <p:sldId id="292" r:id="rId39"/>
    <p:sldId id="293" r:id="rId40"/>
    <p:sldId id="294"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4CB05-77F8-446D-B5E7-DFDDE6F0D308}" type="datetimeFigureOut">
              <a:rPr lang="it-IT" smtClean="0"/>
              <a:t>22/03/2020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82C6C-2BA1-4DA5-B481-C60BFA509B4B}" type="slidenum">
              <a:rPr lang="it-IT" smtClean="0"/>
              <a:t>‹#›</a:t>
            </a:fld>
            <a:endParaRPr lang="it-IT"/>
          </a:p>
        </p:txBody>
      </p:sp>
    </p:spTree>
    <p:extLst>
      <p:ext uri="{BB962C8B-B14F-4D97-AF65-F5344CB8AC3E}">
        <p14:creationId xmlns:p14="http://schemas.microsoft.com/office/powerpoint/2010/main" val="383058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CAFE3DBA-54E7-47A8-9DBE-9F68948A6002}" type="datetime1">
              <a:rPr lang="it-IT" smtClean="0"/>
              <a:t>22/03/2020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404442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684DAD-908D-41C3-A2A6-61BCB306BF4B}" type="datetime1">
              <a:rPr lang="it-IT" smtClean="0"/>
              <a:t>22/03/2020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168754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5F3C5A7A-EB9F-448E-8CB1-3B35A4FF9B3C}" type="datetime1">
              <a:rPr lang="it-IT" smtClean="0"/>
              <a:t>22/03/2020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3092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7891E170-62BB-408C-9BDD-845F0581D9A9}" type="datetime1">
              <a:rPr lang="it-IT" smtClean="0"/>
              <a:t>22/03/2020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375803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698173-C395-4454-A2C9-C5A3EC35AF7D}" type="datetime1">
              <a:rPr lang="it-IT" smtClean="0"/>
              <a:t>22/03/2020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21221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DBA5D3C-0640-4E42-9281-FC30D57BCD68}" type="datetime1">
              <a:rPr lang="it-IT" smtClean="0"/>
              <a:t>22/03/2020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7610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D59573E9-1E78-4569-AE7C-E738494FBAF2}" type="datetime1">
              <a:rPr lang="it-IT" smtClean="0"/>
              <a:t>22/03/2020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313664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247FD3E5-9E62-499A-BFB6-A00F91BF64EA}" type="datetime1">
              <a:rPr lang="it-IT" smtClean="0"/>
              <a:t>22/03/2020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427611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71568-2445-4369-9AEB-F357E4FAE24D}" type="datetime1">
              <a:rPr lang="it-IT" smtClean="0"/>
              <a:t>22/03/2020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411139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B7072B-8BDA-445A-A63E-D9AFF44D48FC}" type="datetime1">
              <a:rPr lang="it-IT" smtClean="0"/>
              <a:t>22/03/2020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38893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737CEC-5327-4263-B3F7-01CCA1427281}" type="datetime1">
              <a:rPr lang="it-IT" smtClean="0"/>
              <a:t>22/03/2020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6D60AEC-07F6-426B-83CC-E8FAB2CEA0A6}" type="slidenum">
              <a:rPr lang="it-IT" smtClean="0"/>
              <a:t>‹#›</a:t>
            </a:fld>
            <a:endParaRPr lang="it-IT"/>
          </a:p>
        </p:txBody>
      </p:sp>
    </p:spTree>
    <p:extLst>
      <p:ext uri="{BB962C8B-B14F-4D97-AF65-F5344CB8AC3E}">
        <p14:creationId xmlns:p14="http://schemas.microsoft.com/office/powerpoint/2010/main" val="368032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1FE89-BB6D-46E6-AD09-91AFFB7C3C4E}" type="datetime1">
              <a:rPr lang="it-IT" smtClean="0"/>
              <a:t>22/03/2020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60AEC-07F6-426B-83CC-E8FAB2CEA0A6}" type="slidenum">
              <a:rPr lang="it-IT" smtClean="0"/>
              <a:t>‹#›</a:t>
            </a:fld>
            <a:endParaRPr lang="it-IT"/>
          </a:p>
        </p:txBody>
      </p:sp>
    </p:spTree>
    <p:extLst>
      <p:ext uri="{BB962C8B-B14F-4D97-AF65-F5344CB8AC3E}">
        <p14:creationId xmlns:p14="http://schemas.microsoft.com/office/powerpoint/2010/main" val="372126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last.ncbi.nlm.nih.gov/Blast.cg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6" Type="http://schemas.openxmlformats.org/officeDocument/2006/relationships/hyperlink" Target="https://go.usa.gov/xPVqM" TargetMode="External"/><Relationship Id="rId5" Type="http://schemas.openxmlformats.org/officeDocument/2006/relationships/hyperlink" Target="https://www.ncbi.nlm.nih.gov/books/NBK279684/#_appendices_Outline_of_the_BLAST_process_" TargetMode="External"/><Relationship Id="rId4" Type="http://schemas.openxmlformats.org/officeDocument/2006/relationships/image" Target="../media/image19.tmp"/></Relationships>
</file>

<file path=ppt/slides/_rels/slide22.xml.rels><?xml version="1.0" encoding="UTF-8" standalone="yes"?>
<Relationships xmlns="http://schemas.openxmlformats.org/package/2006/relationships"><Relationship Id="rId2" Type="http://schemas.openxmlformats.org/officeDocument/2006/relationships/hyperlink" Target="https://www.ncbi.nlm.nih.gov/pubmed/925469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hyperlink" Target="https://www.ncbi.nlm.nih.gov/books/NBK279684/#_appendices_Outline_of_the_BLAST_process_"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hyperlink" Target="https://www.ncbi.nlm.nih.gov/books/NBK279684/#_appendices_Outline_of_the_BLAST_process_"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eb.expasy.org/transl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23 2020 Lecture 9</a:t>
            </a:r>
            <a:endParaRPr lang="it-IT" dirty="0"/>
          </a:p>
          <a:p>
            <a:r>
              <a:rPr lang="it-IT" dirty="0" smtClean="0"/>
              <a:t>Part 1</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a:t>
            </a:fld>
            <a:endParaRPr lang="it-IT"/>
          </a:p>
        </p:txBody>
      </p:sp>
    </p:spTree>
    <p:extLst>
      <p:ext uri="{BB962C8B-B14F-4D97-AF65-F5344CB8AC3E}">
        <p14:creationId xmlns:p14="http://schemas.microsoft.com/office/powerpoint/2010/main" val="3939919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and its versions</a:t>
            </a:r>
            <a:endParaRPr lang="it-IT" dirty="0"/>
          </a:p>
        </p:txBody>
      </p:sp>
      <p:sp>
        <p:nvSpPr>
          <p:cNvPr id="3" name="Content Placeholder 2"/>
          <p:cNvSpPr>
            <a:spLocks noGrp="1"/>
          </p:cNvSpPr>
          <p:nvPr>
            <p:ph idx="1"/>
          </p:nvPr>
        </p:nvSpPr>
        <p:spPr/>
        <p:txBody>
          <a:bodyPr>
            <a:normAutofit fontScale="77500" lnSpcReduction="20000"/>
          </a:bodyPr>
          <a:lstStyle/>
          <a:p>
            <a:r>
              <a:rPr lang="en-US" dirty="0" smtClean="0"/>
              <a:t>gapped-blast</a:t>
            </a:r>
            <a:r>
              <a:rPr lang="en-US" dirty="0"/>
              <a:t>: continues the HSP extension phase considering the possibility of inserting the gaps. </a:t>
            </a:r>
            <a:endParaRPr lang="en-US" dirty="0" smtClean="0"/>
          </a:p>
          <a:p>
            <a:r>
              <a:rPr lang="en-US" dirty="0" err="1" smtClean="0"/>
              <a:t>MegaBLAST</a:t>
            </a:r>
            <a:r>
              <a:rPr lang="en-US" dirty="0"/>
              <a:t>: it can concatenate many queries together to minimize the execution time in a sequential way too long queries (it is suitable for nucleotide sequences very similar to each other</a:t>
            </a:r>
            <a:r>
              <a:rPr lang="en-US" dirty="0" smtClean="0"/>
              <a:t>)</a:t>
            </a:r>
          </a:p>
          <a:p>
            <a:r>
              <a:rPr lang="it-IT" dirty="0" smtClean="0"/>
              <a:t>Discontiguous Mega BLAST: like MegaBlast (</a:t>
            </a:r>
            <a:r>
              <a:rPr lang="en-US" dirty="0" smtClean="0"/>
              <a:t>it is suitable for more dissimilar nucleotide sequences)</a:t>
            </a:r>
          </a:p>
          <a:p>
            <a:r>
              <a:rPr lang="en-US" dirty="0" smtClean="0"/>
              <a:t>QUICK-BLAST: accelerated protein-protein search</a:t>
            </a:r>
          </a:p>
          <a:p>
            <a:r>
              <a:rPr lang="en-US" dirty="0" smtClean="0"/>
              <a:t>PSI-BLAST</a:t>
            </a:r>
            <a:r>
              <a:rPr lang="en-US" dirty="0"/>
              <a:t>: used an iterative search uses the HSP to generate the characteristic profiles of the query. </a:t>
            </a:r>
            <a:endParaRPr lang="en-US" dirty="0" smtClean="0"/>
          </a:p>
          <a:p>
            <a:r>
              <a:rPr lang="en-US" dirty="0" smtClean="0"/>
              <a:t>PHI-BLAST</a:t>
            </a:r>
            <a:r>
              <a:rPr lang="en-US" dirty="0"/>
              <a:t>: extension of PSI-BLAST for the search in the database of protein patterns rather than exact queries</a:t>
            </a:r>
            <a:r>
              <a:rPr lang="en-US" dirty="0" smtClean="0"/>
              <a:t>.</a:t>
            </a:r>
          </a:p>
          <a:p>
            <a:r>
              <a:rPr lang="it-IT" dirty="0" smtClean="0"/>
              <a:t>DELTA-BLAST: </a:t>
            </a:r>
            <a:r>
              <a:rPr lang="en-US" dirty="0" smtClean="0"/>
              <a:t>searches a protein sequence database using a PSSM (</a:t>
            </a:r>
            <a:r>
              <a:rPr lang="it-IT" dirty="0" smtClean="0"/>
              <a:t>Position-Specific Scoring Matrix</a:t>
            </a:r>
            <a:r>
              <a:rPr lang="en-US" dirty="0" smtClean="0"/>
              <a:t>)constructed from conserved domains matching a query.</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10</a:t>
            </a:fld>
            <a:endParaRPr lang="it-IT"/>
          </a:p>
        </p:txBody>
      </p:sp>
    </p:spTree>
    <p:extLst>
      <p:ext uri="{BB962C8B-B14F-4D97-AF65-F5344CB8AC3E}">
        <p14:creationId xmlns:p14="http://schemas.microsoft.com/office/powerpoint/2010/main" val="261689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027" y="1812608"/>
            <a:ext cx="6873946" cy="4351338"/>
          </a:xfrm>
        </p:spPr>
      </p:pic>
      <p:sp>
        <p:nvSpPr>
          <p:cNvPr id="5" name="Slide Number Placeholder 4"/>
          <p:cNvSpPr>
            <a:spLocks noGrp="1"/>
          </p:cNvSpPr>
          <p:nvPr>
            <p:ph type="sldNum" sz="quarter" idx="12"/>
          </p:nvPr>
        </p:nvSpPr>
        <p:spPr/>
        <p:txBody>
          <a:bodyPr/>
          <a:lstStyle/>
          <a:p>
            <a:fld id="{36D60AEC-07F6-426B-83CC-E8FAB2CEA0A6}" type="slidenum">
              <a:rPr lang="it-IT" smtClean="0"/>
              <a:t>11</a:t>
            </a:fld>
            <a:endParaRPr lang="it-IT"/>
          </a:p>
        </p:txBody>
      </p:sp>
    </p:spTree>
    <p:extLst>
      <p:ext uri="{BB962C8B-B14F-4D97-AF65-F5344CB8AC3E}">
        <p14:creationId xmlns:p14="http://schemas.microsoft.com/office/powerpoint/2010/main" val="3293144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Mega BLAST (elective)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9797" y="1303111"/>
            <a:ext cx="5919147" cy="4351338"/>
          </a:xfrm>
        </p:spPr>
      </p:pic>
      <p:sp>
        <p:nvSpPr>
          <p:cNvPr id="5" name="Slide Number Placeholder 4"/>
          <p:cNvSpPr>
            <a:spLocks noGrp="1"/>
          </p:cNvSpPr>
          <p:nvPr>
            <p:ph type="sldNum" sz="quarter" idx="12"/>
          </p:nvPr>
        </p:nvSpPr>
        <p:spPr/>
        <p:txBody>
          <a:bodyPr/>
          <a:lstStyle/>
          <a:p>
            <a:fld id="{36D60AEC-07F6-426B-83CC-E8FAB2CEA0A6}" type="slidenum">
              <a:rPr lang="it-IT" smtClean="0"/>
              <a:t>12</a:t>
            </a:fld>
            <a:endParaRPr lang="it-IT"/>
          </a:p>
        </p:txBody>
      </p:sp>
    </p:spTree>
    <p:extLst>
      <p:ext uri="{BB962C8B-B14F-4D97-AF65-F5344CB8AC3E}">
        <p14:creationId xmlns:p14="http://schemas.microsoft.com/office/powerpoint/2010/main" val="118054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Mega BLAST</a:t>
            </a:r>
            <a:br>
              <a:rPr lang="it-IT" dirty="0" smtClean="0"/>
            </a:br>
            <a:r>
              <a:rPr lang="it-IT" dirty="0" smtClean="0"/>
              <a:t>(reference)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119" y="365125"/>
            <a:ext cx="7536681" cy="5969247"/>
          </a:xfrm>
        </p:spPr>
      </p:pic>
      <p:sp>
        <p:nvSpPr>
          <p:cNvPr id="5" name="Slide Number Placeholder 4"/>
          <p:cNvSpPr>
            <a:spLocks noGrp="1"/>
          </p:cNvSpPr>
          <p:nvPr>
            <p:ph type="sldNum" sz="quarter" idx="12"/>
          </p:nvPr>
        </p:nvSpPr>
        <p:spPr/>
        <p:txBody>
          <a:bodyPr/>
          <a:lstStyle/>
          <a:p>
            <a:fld id="{36D60AEC-07F6-426B-83CC-E8FAB2CEA0A6}" type="slidenum">
              <a:rPr lang="it-IT" smtClean="0"/>
              <a:t>13</a:t>
            </a:fld>
            <a:endParaRPr lang="it-IT"/>
          </a:p>
        </p:txBody>
      </p:sp>
    </p:spTree>
    <p:extLst>
      <p:ext uri="{BB962C8B-B14F-4D97-AF65-F5344CB8AC3E}">
        <p14:creationId xmlns:p14="http://schemas.microsoft.com/office/powerpoint/2010/main" val="4273279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Quick BLAST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213" y="1825625"/>
            <a:ext cx="6711574" cy="4351338"/>
          </a:xfrm>
        </p:spPr>
      </p:pic>
      <p:sp>
        <p:nvSpPr>
          <p:cNvPr id="5" name="Slide Number Placeholder 4"/>
          <p:cNvSpPr>
            <a:spLocks noGrp="1"/>
          </p:cNvSpPr>
          <p:nvPr>
            <p:ph type="sldNum" sz="quarter" idx="12"/>
          </p:nvPr>
        </p:nvSpPr>
        <p:spPr/>
        <p:txBody>
          <a:bodyPr/>
          <a:lstStyle/>
          <a:p>
            <a:fld id="{36D60AEC-07F6-426B-83CC-E8FAB2CEA0A6}" type="slidenum">
              <a:rPr lang="it-IT" smtClean="0"/>
              <a:t>14</a:t>
            </a:fld>
            <a:endParaRPr lang="it-IT"/>
          </a:p>
        </p:txBody>
      </p:sp>
    </p:spTree>
    <p:extLst>
      <p:ext uri="{BB962C8B-B14F-4D97-AF65-F5344CB8AC3E}">
        <p14:creationId xmlns:p14="http://schemas.microsoft.com/office/powerpoint/2010/main" val="2754031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PSI-BLAST</a:t>
            </a:r>
            <a:endParaRPr lang="it-IT"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540" y="834798"/>
            <a:ext cx="8439187" cy="5342165"/>
          </a:xfrm>
          <a:prstGeom prst="rect">
            <a:avLst/>
          </a:prstGeom>
        </p:spPr>
      </p:pic>
      <p:sp>
        <p:nvSpPr>
          <p:cNvPr id="5" name="Slide Number Placeholder 4"/>
          <p:cNvSpPr>
            <a:spLocks noGrp="1"/>
          </p:cNvSpPr>
          <p:nvPr>
            <p:ph type="sldNum" sz="quarter" idx="12"/>
          </p:nvPr>
        </p:nvSpPr>
        <p:spPr/>
        <p:txBody>
          <a:bodyPr/>
          <a:lstStyle/>
          <a:p>
            <a:fld id="{36D60AEC-07F6-426B-83CC-E8FAB2CEA0A6}" type="slidenum">
              <a:rPr lang="it-IT" smtClean="0"/>
              <a:t>15</a:t>
            </a:fld>
            <a:endParaRPr lang="it-IT"/>
          </a:p>
        </p:txBody>
      </p:sp>
    </p:spTree>
    <p:extLst>
      <p:ext uri="{BB962C8B-B14F-4D97-AF65-F5344CB8AC3E}">
        <p14:creationId xmlns:p14="http://schemas.microsoft.com/office/powerpoint/2010/main" val="412877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PSI-BLAST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019" y="888361"/>
            <a:ext cx="8408467" cy="5192808"/>
          </a:xfrm>
        </p:spPr>
      </p:pic>
      <p:sp>
        <p:nvSpPr>
          <p:cNvPr id="5" name="Slide Number Placeholder 4"/>
          <p:cNvSpPr>
            <a:spLocks noGrp="1"/>
          </p:cNvSpPr>
          <p:nvPr>
            <p:ph type="sldNum" sz="quarter" idx="12"/>
          </p:nvPr>
        </p:nvSpPr>
        <p:spPr/>
        <p:txBody>
          <a:bodyPr/>
          <a:lstStyle/>
          <a:p>
            <a:fld id="{36D60AEC-07F6-426B-83CC-E8FAB2CEA0A6}" type="slidenum">
              <a:rPr lang="it-IT" smtClean="0"/>
              <a:t>16</a:t>
            </a:fld>
            <a:endParaRPr lang="it-IT"/>
          </a:p>
        </p:txBody>
      </p:sp>
    </p:spTree>
    <p:extLst>
      <p:ext uri="{BB962C8B-B14F-4D97-AF65-F5344CB8AC3E}">
        <p14:creationId xmlns:p14="http://schemas.microsoft.com/office/powerpoint/2010/main" val="1434814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PSI-BLAST Composition-Based Statistics (CBS)</a:t>
            </a:r>
            <a:br>
              <a:rPr lang="it-IT" dirty="0" smtClean="0"/>
            </a:br>
            <a:r>
              <a:rPr lang="it-IT" dirty="0" smtClean="0"/>
              <a:t>(elective)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655" y="1825625"/>
            <a:ext cx="6492690" cy="4351338"/>
          </a:xfrm>
        </p:spPr>
      </p:pic>
      <p:sp>
        <p:nvSpPr>
          <p:cNvPr id="5" name="Slide Number Placeholder 4"/>
          <p:cNvSpPr>
            <a:spLocks noGrp="1"/>
          </p:cNvSpPr>
          <p:nvPr>
            <p:ph type="sldNum" sz="quarter" idx="12"/>
          </p:nvPr>
        </p:nvSpPr>
        <p:spPr/>
        <p:txBody>
          <a:bodyPr/>
          <a:lstStyle/>
          <a:p>
            <a:fld id="{36D60AEC-07F6-426B-83CC-E8FAB2CEA0A6}" type="slidenum">
              <a:rPr lang="it-IT" smtClean="0"/>
              <a:t>17</a:t>
            </a:fld>
            <a:endParaRPr lang="it-IT"/>
          </a:p>
        </p:txBody>
      </p:sp>
    </p:spTree>
    <p:extLst>
      <p:ext uri="{BB962C8B-B14F-4D97-AF65-F5344CB8AC3E}">
        <p14:creationId xmlns:p14="http://schemas.microsoft.com/office/powerpoint/2010/main" val="823860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9  part 2</a:t>
            </a:r>
            <a:endParaRPr lang="it-IT" dirty="0"/>
          </a:p>
        </p:txBody>
      </p:sp>
      <p:sp>
        <p:nvSpPr>
          <p:cNvPr id="3" name="Content Placeholder 2"/>
          <p:cNvSpPr>
            <a:spLocks noGrp="1"/>
          </p:cNvSpPr>
          <p:nvPr>
            <p:ph idx="1"/>
          </p:nvPr>
        </p:nvSpPr>
        <p:spPr/>
        <p:txBody>
          <a:bodyPr/>
          <a:lstStyle/>
          <a:p>
            <a:endParaRPr lang="it-IT"/>
          </a:p>
        </p:txBody>
      </p:sp>
      <p:sp>
        <p:nvSpPr>
          <p:cNvPr id="4" name="Slide Number Placeholder 3"/>
          <p:cNvSpPr>
            <a:spLocks noGrp="1"/>
          </p:cNvSpPr>
          <p:nvPr>
            <p:ph type="sldNum" sz="quarter" idx="12"/>
          </p:nvPr>
        </p:nvSpPr>
        <p:spPr/>
        <p:txBody>
          <a:bodyPr/>
          <a:lstStyle/>
          <a:p>
            <a:fld id="{36D60AEC-07F6-426B-83CC-E8FAB2CEA0A6}" type="slidenum">
              <a:rPr lang="it-IT" smtClean="0"/>
              <a:t>18</a:t>
            </a:fld>
            <a:endParaRPr lang="it-IT"/>
          </a:p>
        </p:txBody>
      </p:sp>
    </p:spTree>
    <p:extLst>
      <p:ext uri="{BB962C8B-B14F-4D97-AF65-F5344CB8AC3E}">
        <p14:creationId xmlns:p14="http://schemas.microsoft.com/office/powerpoint/2010/main" val="4121446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23 2020 Lecture 9</a:t>
            </a:r>
            <a:endParaRPr lang="it-IT" dirty="0"/>
          </a:p>
          <a:p>
            <a:r>
              <a:rPr lang="it-IT" dirty="0" smtClean="0"/>
              <a:t>Part 2</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19</a:t>
            </a:fld>
            <a:endParaRPr lang="it-IT"/>
          </a:p>
        </p:txBody>
      </p:sp>
    </p:spTree>
    <p:extLst>
      <p:ext uri="{BB962C8B-B14F-4D97-AF65-F5344CB8AC3E}">
        <p14:creationId xmlns:p14="http://schemas.microsoft.com/office/powerpoint/2010/main" val="1988529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a:t>
            </a:r>
            <a:r>
              <a:rPr lang="it-IT" dirty="0" smtClean="0"/>
              <a:t>In the previous lectures</a:t>
            </a:r>
            <a:endParaRPr lang="it-IT" dirty="0"/>
          </a:p>
        </p:txBody>
      </p:sp>
      <p:sp>
        <p:nvSpPr>
          <p:cNvPr id="3" name="Content Placeholder 2"/>
          <p:cNvSpPr>
            <a:spLocks noGrp="1"/>
          </p:cNvSpPr>
          <p:nvPr>
            <p:ph idx="1"/>
          </p:nvPr>
        </p:nvSpPr>
        <p:spPr/>
        <p:txBody>
          <a:bodyPr>
            <a:normAutofit/>
          </a:bodyPr>
          <a:lstStyle/>
          <a:p>
            <a:r>
              <a:rPr lang="it-IT" dirty="0" smtClean="0"/>
              <a:t>Global sequence alignment (Needleman-Wunsch algorithm)</a:t>
            </a:r>
          </a:p>
          <a:p>
            <a:r>
              <a:rPr lang="it-IT" dirty="0" smtClean="0"/>
              <a:t>Local sequence alignment (Smith-Waterman algorithm)</a:t>
            </a:r>
          </a:p>
          <a:p>
            <a:r>
              <a:rPr lang="it-IT" dirty="0" smtClean="0"/>
              <a:t>Substitution matrices (PAM and BLOSUM series)</a:t>
            </a:r>
          </a:p>
          <a:p>
            <a:r>
              <a:rPr lang="it-IT" dirty="0" smtClean="0"/>
              <a:t>Complexity of exact alignments methods</a:t>
            </a:r>
          </a:p>
          <a:p>
            <a:r>
              <a:rPr lang="it-IT" dirty="0" smtClean="0"/>
              <a:t>Heuristic alignment methods (FASTA and BLAST) and score statistics</a:t>
            </a:r>
          </a:p>
          <a:p>
            <a:endParaRPr lang="it-IT" dirty="0"/>
          </a:p>
          <a:p>
            <a:r>
              <a:rPr lang="it-IT" dirty="0" smtClean="0"/>
              <a:t>In this lecture: other versions of BLAST</a:t>
            </a:r>
          </a:p>
          <a:p>
            <a:pPr marL="0" indent="0">
              <a:buNone/>
            </a:pPr>
            <a:r>
              <a:rPr lang="it-IT" dirty="0" smtClean="0">
                <a:hlinkClick r:id="rId2"/>
              </a:rPr>
              <a:t> https</a:t>
            </a:r>
            <a:r>
              <a:rPr lang="it-IT" dirty="0">
                <a:hlinkClick r:id="rId2"/>
              </a:rPr>
              <a:t>://blast.ncbi.nlm.nih.gov/Blast.cgi</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a:t>
            </a:fld>
            <a:endParaRPr lang="it-IT"/>
          </a:p>
        </p:txBody>
      </p:sp>
    </p:spTree>
    <p:extLst>
      <p:ext uri="{BB962C8B-B14F-4D97-AF65-F5344CB8AC3E}">
        <p14:creationId xmlns:p14="http://schemas.microsoft.com/office/powerpoint/2010/main" val="4078169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and its versions</a:t>
            </a:r>
            <a:endParaRPr lang="it-IT" dirty="0"/>
          </a:p>
        </p:txBody>
      </p:sp>
      <p:sp>
        <p:nvSpPr>
          <p:cNvPr id="3" name="Content Placeholder 2"/>
          <p:cNvSpPr>
            <a:spLocks noGrp="1"/>
          </p:cNvSpPr>
          <p:nvPr>
            <p:ph idx="1"/>
          </p:nvPr>
        </p:nvSpPr>
        <p:spPr/>
        <p:txBody>
          <a:bodyPr>
            <a:normAutofit fontScale="77500" lnSpcReduction="20000"/>
          </a:bodyPr>
          <a:lstStyle/>
          <a:p>
            <a:r>
              <a:rPr lang="en-US" b="1" dirty="0" smtClean="0"/>
              <a:t>gapped-blast</a:t>
            </a:r>
            <a:r>
              <a:rPr lang="en-US" dirty="0"/>
              <a:t>: continues the HSP extension phase considering the possibility of inserting the gaps. </a:t>
            </a:r>
            <a:endParaRPr lang="en-US" dirty="0" smtClean="0"/>
          </a:p>
          <a:p>
            <a:r>
              <a:rPr lang="en-US" dirty="0" err="1" smtClean="0"/>
              <a:t>MegaBLAST</a:t>
            </a:r>
            <a:r>
              <a:rPr lang="en-US" dirty="0"/>
              <a:t>: it can concatenate many queries together to minimize the execution time in a sequential way too long queries (it is suitable for nucleotide sequences very similar to each other</a:t>
            </a:r>
            <a:r>
              <a:rPr lang="en-US" dirty="0" smtClean="0"/>
              <a:t>)</a:t>
            </a:r>
          </a:p>
          <a:p>
            <a:r>
              <a:rPr lang="it-IT" dirty="0" smtClean="0"/>
              <a:t>Discontiguous Mega BLAST: like MegaBlast (</a:t>
            </a:r>
            <a:r>
              <a:rPr lang="en-US" dirty="0" smtClean="0"/>
              <a:t>it is suitable for more dissimilar nucleotide sequences)</a:t>
            </a:r>
          </a:p>
          <a:p>
            <a:r>
              <a:rPr lang="en-US" dirty="0" smtClean="0"/>
              <a:t>QUICK-BLAST: accelerated protein-protein search</a:t>
            </a:r>
          </a:p>
          <a:p>
            <a:r>
              <a:rPr lang="en-US" b="1" dirty="0" smtClean="0"/>
              <a:t>PSI-BLAST</a:t>
            </a:r>
            <a:r>
              <a:rPr lang="en-US" dirty="0"/>
              <a:t>: used an iterative search uses the HSP to generate the characteristic profiles of the query. </a:t>
            </a:r>
            <a:endParaRPr lang="en-US" dirty="0" smtClean="0"/>
          </a:p>
          <a:p>
            <a:r>
              <a:rPr lang="en-US" dirty="0" smtClean="0"/>
              <a:t>PHI-BLAST</a:t>
            </a:r>
            <a:r>
              <a:rPr lang="en-US" dirty="0"/>
              <a:t>: extension of PSI-BLAST for the search in the database of protein patterns rather than exact queries</a:t>
            </a:r>
            <a:r>
              <a:rPr lang="en-US" dirty="0" smtClean="0"/>
              <a:t>.</a:t>
            </a:r>
          </a:p>
          <a:p>
            <a:r>
              <a:rPr lang="it-IT" dirty="0" smtClean="0"/>
              <a:t>DELTA-BLAST: </a:t>
            </a:r>
            <a:r>
              <a:rPr lang="en-US" dirty="0" smtClean="0"/>
              <a:t>searches a protein sequence database using a PSSM (</a:t>
            </a:r>
            <a:r>
              <a:rPr lang="it-IT" dirty="0" smtClean="0"/>
              <a:t>Position-Specific Scoring Matrix</a:t>
            </a:r>
            <a:r>
              <a:rPr lang="en-US" dirty="0" smtClean="0"/>
              <a:t>)constructed from conserved domains matching a query.</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20</a:t>
            </a:fld>
            <a:endParaRPr lang="it-IT"/>
          </a:p>
        </p:txBody>
      </p:sp>
    </p:spTree>
    <p:extLst>
      <p:ext uri="{BB962C8B-B14F-4D97-AF65-F5344CB8AC3E}">
        <p14:creationId xmlns:p14="http://schemas.microsoft.com/office/powerpoint/2010/main" val="297260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455" y="1539142"/>
            <a:ext cx="6736664" cy="2499577"/>
          </a:xfrm>
          <a:prstGeom prst="rect">
            <a:avLst/>
          </a:prstGeom>
        </p:spPr>
      </p:pic>
      <p:sp>
        <p:nvSpPr>
          <p:cNvPr id="2" name="Title 1"/>
          <p:cNvSpPr>
            <a:spLocks noGrp="1"/>
          </p:cNvSpPr>
          <p:nvPr>
            <p:ph type="title"/>
          </p:nvPr>
        </p:nvSpPr>
        <p:spPr/>
        <p:txBody>
          <a:bodyPr/>
          <a:lstStyle/>
          <a:p>
            <a:r>
              <a:rPr lang="it-IT" dirty="0" smtClean="0"/>
              <a:t>BLAST fatigue? You are not the only one</a:t>
            </a:r>
            <a:endParaRPr lang="it-IT" dirty="0"/>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51" y="1579468"/>
            <a:ext cx="6203218" cy="2400508"/>
          </a:xfrm>
        </p:spPr>
      </p:pic>
      <p:sp>
        <p:nvSpPr>
          <p:cNvPr id="4" name="Slide Number Placeholder 3"/>
          <p:cNvSpPr>
            <a:spLocks noGrp="1"/>
          </p:cNvSpPr>
          <p:nvPr>
            <p:ph type="sldNum" sz="quarter" idx="12"/>
          </p:nvPr>
        </p:nvSpPr>
        <p:spPr/>
        <p:txBody>
          <a:bodyPr/>
          <a:lstStyle/>
          <a:p>
            <a:fld id="{36D60AEC-07F6-426B-83CC-E8FAB2CEA0A6}" type="slidenum">
              <a:rPr lang="it-IT" smtClean="0"/>
              <a:t>21</a:t>
            </a:fld>
            <a:endParaRPr lang="it-IT"/>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 y="4020302"/>
            <a:ext cx="6149873" cy="2751058"/>
          </a:xfrm>
          <a:prstGeom prst="rect">
            <a:avLst/>
          </a:prstGeom>
        </p:spPr>
      </p:pic>
      <p:sp>
        <p:nvSpPr>
          <p:cNvPr id="8" name="Rectangle 7"/>
          <p:cNvSpPr/>
          <p:nvPr/>
        </p:nvSpPr>
        <p:spPr>
          <a:xfrm>
            <a:off x="5865455" y="5892581"/>
            <a:ext cx="6096000" cy="646331"/>
          </a:xfrm>
          <a:prstGeom prst="rect">
            <a:avLst/>
          </a:prstGeom>
        </p:spPr>
        <p:txBody>
          <a:bodyPr>
            <a:spAutoFit/>
          </a:bodyPr>
          <a:lstStyle/>
          <a:p>
            <a:r>
              <a:rPr lang="it-IT" dirty="0">
                <a:hlinkClick r:id="rId5"/>
              </a:rPr>
              <a:t>https://www.ncbi.nlm.nih.gov/books/NBK279684/#_appendices_Outline_of_the_BLAST_process_</a:t>
            </a:r>
            <a:endParaRPr lang="it-IT" dirty="0"/>
          </a:p>
        </p:txBody>
      </p:sp>
      <p:sp>
        <p:nvSpPr>
          <p:cNvPr id="10" name="Rectangle 9"/>
          <p:cNvSpPr/>
          <p:nvPr/>
        </p:nvSpPr>
        <p:spPr>
          <a:xfrm>
            <a:off x="6042362" y="4513203"/>
            <a:ext cx="6096000" cy="923330"/>
          </a:xfrm>
          <a:prstGeom prst="rect">
            <a:avLst/>
          </a:prstGeom>
        </p:spPr>
        <p:txBody>
          <a:bodyPr>
            <a:spAutoFit/>
          </a:bodyPr>
          <a:lstStyle/>
          <a:p>
            <a:r>
              <a:rPr lang="en-US" dirty="0">
                <a:solidFill>
                  <a:srgbClr val="2A2A2A"/>
                </a:solidFill>
                <a:latin typeface="Merriweather"/>
              </a:rPr>
              <a:t>We have created new documentation describing how BLAST works, and it is available at </a:t>
            </a:r>
            <a:r>
              <a:rPr lang="en-US" dirty="0">
                <a:solidFill>
                  <a:srgbClr val="006FB7"/>
                </a:solidFill>
                <a:latin typeface="Merriweather"/>
                <a:hlinkClick r:id="rId6"/>
              </a:rPr>
              <a:t>https://go.usa.gov/xPVqM</a:t>
            </a:r>
            <a:r>
              <a:rPr lang="en-US" dirty="0">
                <a:solidFill>
                  <a:srgbClr val="2A2A2A"/>
                </a:solidFill>
                <a:latin typeface="Merriweather"/>
              </a:rPr>
              <a:t>. </a:t>
            </a:r>
            <a:endParaRPr lang="it-IT" dirty="0"/>
          </a:p>
        </p:txBody>
      </p:sp>
    </p:spTree>
    <p:extLst>
      <p:ext uri="{BB962C8B-B14F-4D97-AF65-F5344CB8AC3E}">
        <p14:creationId xmlns:p14="http://schemas.microsoft.com/office/powerpoint/2010/main" val="1928720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it-IT" dirty="0" smtClean="0"/>
              <a:t>Gapped BLAST outline</a:t>
            </a:r>
            <a:endParaRPr lang="it-IT" dirty="0"/>
          </a:p>
        </p:txBody>
      </p:sp>
      <p:sp>
        <p:nvSpPr>
          <p:cNvPr id="3" name="Content Placeholder 2"/>
          <p:cNvSpPr>
            <a:spLocks noGrp="1"/>
          </p:cNvSpPr>
          <p:nvPr>
            <p:ph idx="1"/>
          </p:nvPr>
        </p:nvSpPr>
        <p:spPr/>
        <p:txBody>
          <a:bodyPr/>
          <a:lstStyle/>
          <a:p>
            <a:r>
              <a:rPr lang="en-US" b="1" dirty="0"/>
              <a:t>Introduction</a:t>
            </a:r>
            <a:endParaRPr lang="en-US" dirty="0"/>
          </a:p>
          <a:p>
            <a:r>
              <a:rPr lang="en-US" dirty="0"/>
              <a:t>BLAST performs several steps as it searches through a database and winnows the matches, finding the most significant matches that it finally presents to the user. The initial step in this process is the fastest and examines every sequence. Each successive step takes longer but examines fewer sequences. The outline below provides details on the process and a figure provides a visual representation. This outline applies only to gapped BLAST. A letter and number in the figure (e.g., C3) refers to a step in the outline. BLAST is described in greater detail in </a:t>
            </a:r>
            <a:r>
              <a:rPr lang="en-US" dirty="0">
                <a:hlinkClick r:id="rId2"/>
              </a:rPr>
              <a:t>https://www.ncbi.nlm.nih.gov/pubmed/9254694</a:t>
            </a:r>
            <a:r>
              <a:rPr lang="en-US" dirty="0"/>
              <a:t>.</a:t>
            </a:r>
          </a:p>
        </p:txBody>
      </p:sp>
      <p:sp>
        <p:nvSpPr>
          <p:cNvPr id="4" name="Slide Number Placeholder 3"/>
          <p:cNvSpPr>
            <a:spLocks noGrp="1"/>
          </p:cNvSpPr>
          <p:nvPr>
            <p:ph type="sldNum" sz="quarter" idx="12"/>
          </p:nvPr>
        </p:nvSpPr>
        <p:spPr/>
        <p:txBody>
          <a:bodyPr/>
          <a:lstStyle/>
          <a:p>
            <a:fld id="{36D60AEC-07F6-426B-83CC-E8FAB2CEA0A6}" type="slidenum">
              <a:rPr lang="it-IT" smtClean="0"/>
              <a:t>22</a:t>
            </a:fld>
            <a:endParaRPr lang="it-IT"/>
          </a:p>
        </p:txBody>
      </p:sp>
    </p:spTree>
    <p:extLst>
      <p:ext uri="{BB962C8B-B14F-4D97-AF65-F5344CB8AC3E}">
        <p14:creationId xmlns:p14="http://schemas.microsoft.com/office/powerpoint/2010/main" val="3468611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process</a:t>
            </a:r>
            <a:endParaRPr lang="it-IT" dirty="0"/>
          </a:p>
        </p:txBody>
      </p:sp>
      <p:sp>
        <p:nvSpPr>
          <p:cNvPr id="3" name="Content Placeholder 2"/>
          <p:cNvSpPr>
            <a:spLocks noGrp="1"/>
          </p:cNvSpPr>
          <p:nvPr>
            <p:ph idx="1"/>
          </p:nvPr>
        </p:nvSpPr>
        <p:spPr>
          <a:xfrm>
            <a:off x="838200" y="1825625"/>
            <a:ext cx="3437709" cy="4351338"/>
          </a:xfrm>
        </p:spPr>
        <p:txBody>
          <a:bodyPr/>
          <a:lstStyle/>
          <a:p>
            <a:r>
              <a:rPr lang="it-IT" dirty="0" smtClean="0">
                <a:hlinkClick r:id="rId2"/>
              </a:rPr>
              <a:t>https://www.ncbi.nlm.nih.gov/books/NBK279684/#_appendices_Outline_of_the_BLAST_process_</a:t>
            </a:r>
            <a:endParaRPr lang="it-IT" dirty="0" smtClean="0"/>
          </a:p>
          <a:p>
            <a:r>
              <a:rPr lang="it-IT" dirty="0" smtClean="0"/>
              <a:t>Outline </a:t>
            </a:r>
          </a:p>
          <a:p>
            <a:pPr lvl="1"/>
            <a:r>
              <a:rPr lang="it-IT" dirty="0" smtClean="0"/>
              <a:t>A,B,C,D,E [...]</a:t>
            </a:r>
            <a:endParaRPr lang="it-IT" dirty="0"/>
          </a:p>
        </p:txBody>
      </p:sp>
      <p:grpSp>
        <p:nvGrpSpPr>
          <p:cNvPr id="6" name="Group 5"/>
          <p:cNvGrpSpPr/>
          <p:nvPr/>
        </p:nvGrpSpPr>
        <p:grpSpPr>
          <a:xfrm>
            <a:off x="4569513" y="792797"/>
            <a:ext cx="7163421" cy="5677392"/>
            <a:chOff x="4569513" y="775379"/>
            <a:chExt cx="7163421" cy="5677392"/>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13" y="775379"/>
              <a:ext cx="7163421" cy="5677392"/>
            </a:xfrm>
            <a:prstGeom prst="rect">
              <a:avLst/>
            </a:prstGeom>
          </p:spPr>
        </p:pic>
        <p:sp>
          <p:nvSpPr>
            <p:cNvPr id="5" name="Rectangle 4"/>
            <p:cNvSpPr/>
            <p:nvPr/>
          </p:nvSpPr>
          <p:spPr>
            <a:xfrm>
              <a:off x="5385511" y="2034847"/>
              <a:ext cx="288862" cy="307777"/>
            </a:xfrm>
            <a:prstGeom prst="rect">
              <a:avLst/>
            </a:prstGeom>
          </p:spPr>
          <p:txBody>
            <a:bodyPr wrap="none">
              <a:spAutoFit/>
            </a:bodyPr>
            <a:lstStyle/>
            <a:p>
              <a:r>
                <a:rPr lang="it-IT" sz="1400" dirty="0" smtClean="0"/>
                <a:t>A</a:t>
              </a:r>
            </a:p>
          </p:txBody>
        </p:sp>
      </p:grpSp>
      <p:sp>
        <p:nvSpPr>
          <p:cNvPr id="7" name="Slide Number Placeholder 6"/>
          <p:cNvSpPr>
            <a:spLocks noGrp="1"/>
          </p:cNvSpPr>
          <p:nvPr>
            <p:ph type="sldNum" sz="quarter" idx="12"/>
          </p:nvPr>
        </p:nvSpPr>
        <p:spPr/>
        <p:txBody>
          <a:bodyPr/>
          <a:lstStyle/>
          <a:p>
            <a:fld id="{36D60AEC-07F6-426B-83CC-E8FAB2CEA0A6}" type="slidenum">
              <a:rPr lang="it-IT" smtClean="0"/>
              <a:t>23</a:t>
            </a:fld>
            <a:endParaRPr lang="it-IT"/>
          </a:p>
        </p:txBody>
      </p:sp>
    </p:spTree>
    <p:extLst>
      <p:ext uri="{BB962C8B-B14F-4D97-AF65-F5344CB8AC3E}">
        <p14:creationId xmlns:p14="http://schemas.microsoft.com/office/powerpoint/2010/main" val="3619600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a:t>
            </a:r>
            <a:r>
              <a:rPr lang="it-IT" dirty="0" smtClean="0"/>
              <a:t>gapped BLAST outline: A and B steps 1-2</a:t>
            </a:r>
            <a:endParaRPr lang="it-IT"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A. Read in user query and preprocess (mask for low-complexity, etc.)</a:t>
            </a:r>
          </a:p>
          <a:p>
            <a:r>
              <a:rPr lang="en-US" dirty="0" smtClean="0"/>
              <a:t>B. Read user options and set parameters for the search. This includes examining how many matches (database sequences) the user wants returned and the expect value. If the user wants N database sequences returned and sets an expect value of E, then:</a:t>
            </a:r>
          </a:p>
          <a:p>
            <a:pPr lvl="2"/>
            <a:r>
              <a:rPr lang="en-US" dirty="0" smtClean="0"/>
              <a:t>1. For Composition-based statistics (CBS), set an (internal) maximum limit of </a:t>
            </a:r>
            <a:r>
              <a:rPr lang="en-US" dirty="0" err="1" smtClean="0"/>
              <a:t>N_i</a:t>
            </a:r>
            <a:r>
              <a:rPr lang="en-US" dirty="0" smtClean="0"/>
              <a:t>=2*N+50 database sequences and an internal expect value of </a:t>
            </a:r>
            <a:r>
              <a:rPr lang="en-US" dirty="0" err="1" smtClean="0"/>
              <a:t>E_i</a:t>
            </a:r>
            <a:r>
              <a:rPr lang="en-US" dirty="0" smtClean="0"/>
              <a:t> = 5*E. CBS applies only to protein-protein comparisons and is available for BLASTP, BLASTX, TBLASTN, RPSBLAST, and RPSTBLASTN.</a:t>
            </a:r>
          </a:p>
          <a:p>
            <a:pPr lvl="2"/>
            <a:r>
              <a:rPr lang="en-US" dirty="0" smtClean="0"/>
              <a:t>2. Otherwise, set a maximum limit of </a:t>
            </a:r>
            <a:r>
              <a:rPr lang="en-US" dirty="0" err="1" smtClean="0"/>
              <a:t>N_i</a:t>
            </a:r>
            <a:r>
              <a:rPr lang="en-US" dirty="0" smtClean="0"/>
              <a:t>=MAX(MIN(2*N, N+50),10) database sequences.</a:t>
            </a:r>
          </a:p>
          <a:p>
            <a:r>
              <a:rPr lang="en-US" dirty="0" smtClean="0"/>
              <a:t>C,D,E […]</a:t>
            </a:r>
          </a:p>
        </p:txBody>
      </p:sp>
      <p:sp>
        <p:nvSpPr>
          <p:cNvPr id="6" name="Slide Number Placeholder 5"/>
          <p:cNvSpPr>
            <a:spLocks noGrp="1"/>
          </p:cNvSpPr>
          <p:nvPr>
            <p:ph type="sldNum" sz="quarter" idx="12"/>
          </p:nvPr>
        </p:nvSpPr>
        <p:spPr/>
        <p:txBody>
          <a:bodyPr/>
          <a:lstStyle/>
          <a:p>
            <a:fld id="{36D60AEC-07F6-426B-83CC-E8FAB2CEA0A6}" type="slidenum">
              <a:rPr lang="it-IT" smtClean="0"/>
              <a:t>24</a:t>
            </a:fld>
            <a:endParaRPr lang="it-IT"/>
          </a:p>
        </p:txBody>
      </p:sp>
    </p:spTree>
    <p:extLst>
      <p:ext uri="{BB962C8B-B14F-4D97-AF65-F5344CB8AC3E}">
        <p14:creationId xmlns:p14="http://schemas.microsoft.com/office/powerpoint/2010/main" val="3544107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 outline: C step 1</a:t>
            </a:r>
            <a:endParaRPr lang="it-IT" dirty="0"/>
          </a:p>
        </p:txBody>
      </p:sp>
      <p:sp>
        <p:nvSpPr>
          <p:cNvPr id="3" name="Content Placeholder 2"/>
          <p:cNvSpPr>
            <a:spLocks noGrp="1"/>
          </p:cNvSpPr>
          <p:nvPr>
            <p:ph idx="1"/>
          </p:nvPr>
        </p:nvSpPr>
        <p:spPr/>
        <p:txBody>
          <a:bodyPr>
            <a:normAutofit fontScale="85000" lnSpcReduction="20000"/>
          </a:bodyPr>
          <a:lstStyle/>
          <a:p>
            <a:r>
              <a:rPr lang="en-US" dirty="0" smtClean="0"/>
              <a:t>A,B […]</a:t>
            </a:r>
          </a:p>
          <a:p>
            <a:r>
              <a:rPr lang="en-US" dirty="0" smtClean="0"/>
              <a:t>C. Loop over every sequence in the database, performing the following actions:</a:t>
            </a:r>
          </a:p>
          <a:p>
            <a:pPr lvl="1"/>
            <a:r>
              <a:rPr lang="en-US" dirty="0" smtClean="0"/>
              <a:t>1.</a:t>
            </a:r>
          </a:p>
          <a:p>
            <a:pPr lvl="2"/>
            <a:r>
              <a:rPr lang="en-US" dirty="0" smtClean="0"/>
              <a:t>Scan for initial matching word hits. If an initial hit is found, then move on to step 2, otherwise move on to next sequence. Example initial matching word hits are:</a:t>
            </a:r>
          </a:p>
          <a:p>
            <a:pPr lvl="2"/>
            <a:r>
              <a:rPr lang="en-US" dirty="0" smtClean="0"/>
              <a:t>a.	11 bases exact match for BLASTN.</a:t>
            </a:r>
          </a:p>
          <a:p>
            <a:pPr lvl="2"/>
            <a:r>
              <a:rPr lang="en-US" dirty="0" smtClean="0"/>
              <a:t>b.	28 bases exact match for </a:t>
            </a:r>
            <a:r>
              <a:rPr lang="en-US" dirty="0" err="1" smtClean="0"/>
              <a:t>MegaBLAST</a:t>
            </a:r>
            <a:endParaRPr lang="en-US" dirty="0" smtClean="0"/>
          </a:p>
          <a:p>
            <a:pPr lvl="2"/>
            <a:r>
              <a:rPr lang="en-US" dirty="0" smtClean="0"/>
              <a:t>c.	3 residue match with score above threshold for BLAST[PX]/TBLASTN (default requires 2 word hits on a diagonal)</a:t>
            </a:r>
          </a:p>
          <a:p>
            <a:pPr lvl="2"/>
            <a:r>
              <a:rPr lang="en-US" dirty="0" smtClean="0"/>
              <a:t>d. 	6 residue match with score above threshold for BLAST[PX]/TBLASTN for fast task “</a:t>
            </a:r>
            <a:r>
              <a:rPr lang="en-US" dirty="0" err="1" smtClean="0"/>
              <a:t>blastp</a:t>
            </a:r>
            <a:r>
              <a:rPr lang="en-US" dirty="0" smtClean="0"/>
              <a:t>-fast” etc. (default requires 2 on diagonal)</a:t>
            </a:r>
          </a:p>
          <a:p>
            <a:pPr lvl="1"/>
            <a:r>
              <a:rPr lang="en-US" dirty="0" smtClean="0"/>
              <a:t>2. […] (next slide)</a:t>
            </a:r>
          </a:p>
          <a:p>
            <a:pPr lvl="1"/>
            <a:r>
              <a:rPr lang="en-US" dirty="0" smtClean="0"/>
              <a:t>3. […] (next slide)</a:t>
            </a:r>
          </a:p>
          <a:p>
            <a:pPr lvl="1"/>
            <a:r>
              <a:rPr lang="en-US" dirty="0" smtClean="0"/>
              <a:t>4. […] (next slide)</a:t>
            </a:r>
          </a:p>
          <a:p>
            <a:r>
              <a:rPr lang="en-US" dirty="0" smtClean="0"/>
              <a:t>D,E […]</a:t>
            </a:r>
          </a:p>
          <a:p>
            <a:pPr lvl="1"/>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25</a:t>
            </a:fld>
            <a:endParaRPr lang="it-IT"/>
          </a:p>
        </p:txBody>
      </p:sp>
    </p:spTree>
    <p:extLst>
      <p:ext uri="{BB962C8B-B14F-4D97-AF65-F5344CB8AC3E}">
        <p14:creationId xmlns:p14="http://schemas.microsoft.com/office/powerpoint/2010/main" val="1135497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 outline: C steps 2-4</a:t>
            </a:r>
            <a:endParaRPr lang="it-IT" dirty="0"/>
          </a:p>
        </p:txBody>
      </p:sp>
      <p:sp>
        <p:nvSpPr>
          <p:cNvPr id="3" name="Content Placeholder 2"/>
          <p:cNvSpPr>
            <a:spLocks noGrp="1"/>
          </p:cNvSpPr>
          <p:nvPr>
            <p:ph idx="1"/>
          </p:nvPr>
        </p:nvSpPr>
        <p:spPr/>
        <p:txBody>
          <a:bodyPr>
            <a:normAutofit fontScale="85000" lnSpcReduction="20000"/>
          </a:bodyPr>
          <a:lstStyle/>
          <a:p>
            <a:r>
              <a:rPr lang="en-US" dirty="0" smtClean="0"/>
              <a:t>A,B […]</a:t>
            </a:r>
          </a:p>
          <a:p>
            <a:r>
              <a:rPr lang="en-US" dirty="0" smtClean="0"/>
              <a:t>C. Loop over every sequence in the database, performing the following actions:</a:t>
            </a:r>
          </a:p>
          <a:p>
            <a:pPr lvl="1"/>
            <a:r>
              <a:rPr lang="en-US" dirty="0" smtClean="0"/>
              <a:t>1. […] (previous slide)</a:t>
            </a:r>
            <a:endParaRPr lang="en-US" dirty="0"/>
          </a:p>
          <a:p>
            <a:pPr lvl="1"/>
            <a:r>
              <a:rPr lang="en-US" dirty="0" smtClean="0"/>
              <a:t>2.	Perform a gap free extension based on the initial word hits. If this extension has a score above </a:t>
            </a:r>
            <a:r>
              <a:rPr lang="en-US" dirty="0" err="1" smtClean="0"/>
              <a:t>S_g</a:t>
            </a:r>
            <a:r>
              <a:rPr lang="en-US" dirty="0" smtClean="0"/>
              <a:t> (set so that about one in 50 database sequences pass) then move on to step 3. Otherwise move on to next sequence.</a:t>
            </a:r>
          </a:p>
          <a:p>
            <a:pPr lvl="1"/>
            <a:r>
              <a:rPr lang="en-US" dirty="0" smtClean="0"/>
              <a:t>3.	Perform a gapped extension based on the gap free extension. This gapped extension does not collect </a:t>
            </a:r>
            <a:r>
              <a:rPr lang="en-US" dirty="0" err="1" smtClean="0"/>
              <a:t>traceback</a:t>
            </a:r>
            <a:r>
              <a:rPr lang="en-US" dirty="0" smtClean="0"/>
              <a:t> information, but only the extent of the alignment and the resulting score (making it fast). This gapped extension uses a modified dynamic programming algorithm that only explores a limited space based on a parameter called </a:t>
            </a:r>
            <a:r>
              <a:rPr lang="en-US" dirty="0" err="1" smtClean="0"/>
              <a:t>X_g</a:t>
            </a:r>
            <a:r>
              <a:rPr lang="en-US" dirty="0" smtClean="0"/>
              <a:t>. If the resulting alignment passes the score cutoff (determined by expect value) move on to next step, otherwise move on to next sequence.</a:t>
            </a:r>
          </a:p>
          <a:p>
            <a:pPr lvl="1"/>
            <a:r>
              <a:rPr lang="en-US" dirty="0" smtClean="0"/>
              <a:t>4.	Save the result for further processing unless there are already </a:t>
            </a:r>
            <a:r>
              <a:rPr lang="en-US" dirty="0" err="1" smtClean="0"/>
              <a:t>N_i</a:t>
            </a:r>
            <a:r>
              <a:rPr lang="en-US" dirty="0" smtClean="0"/>
              <a:t> better matching sequences saved. Save the results in order of significance, keeping the best </a:t>
            </a:r>
            <a:r>
              <a:rPr lang="en-US" dirty="0" err="1" smtClean="0"/>
              <a:t>N_i</a:t>
            </a:r>
            <a:r>
              <a:rPr lang="en-US" dirty="0" smtClean="0"/>
              <a:t> thus far. Move on to next sequence.</a:t>
            </a:r>
          </a:p>
          <a:p>
            <a:r>
              <a:rPr lang="en-US" dirty="0" smtClean="0"/>
              <a:t>D,E […]</a:t>
            </a:r>
          </a:p>
          <a:p>
            <a:pPr marL="0" indent="0">
              <a:buNone/>
            </a:pPr>
            <a:endParaRPr lang="en-US" dirty="0" smtClean="0"/>
          </a:p>
          <a:p>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26</a:t>
            </a:fld>
            <a:endParaRPr lang="it-IT"/>
          </a:p>
        </p:txBody>
      </p:sp>
    </p:spTree>
    <p:extLst>
      <p:ext uri="{BB962C8B-B14F-4D97-AF65-F5344CB8AC3E}">
        <p14:creationId xmlns:p14="http://schemas.microsoft.com/office/powerpoint/2010/main" val="117249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 outline: D steps 1-2</a:t>
            </a: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t>A,B,C […]</a:t>
            </a:r>
          </a:p>
          <a:p>
            <a:r>
              <a:rPr lang="en-US" dirty="0" smtClean="0"/>
              <a:t>D. For each entry in the list saved in step C4 above:</a:t>
            </a:r>
          </a:p>
          <a:p>
            <a:pPr lvl="1"/>
            <a:r>
              <a:rPr lang="en-US" dirty="0" smtClean="0"/>
              <a:t>1. Perform a gapped alignment with </a:t>
            </a:r>
            <a:r>
              <a:rPr lang="en-US" dirty="0" err="1" smtClean="0"/>
              <a:t>traceback</a:t>
            </a:r>
            <a:r>
              <a:rPr lang="en-US" dirty="0" smtClean="0"/>
              <a:t> (i.e., collect score, extent, position of </a:t>
            </a:r>
            <a:r>
              <a:rPr lang="en-US" dirty="0" err="1" smtClean="0"/>
              <a:t>indels</a:t>
            </a:r>
            <a:r>
              <a:rPr lang="en-US" dirty="0" smtClean="0"/>
              <a:t>, etc.) using an </a:t>
            </a:r>
            <a:r>
              <a:rPr lang="en-US" dirty="0" err="1" smtClean="0"/>
              <a:t>X_fg</a:t>
            </a:r>
            <a:r>
              <a:rPr lang="en-US" dirty="0" smtClean="0"/>
              <a:t> that is larger than </a:t>
            </a:r>
            <a:r>
              <a:rPr lang="en-US" dirty="0" err="1" smtClean="0"/>
              <a:t>X_g</a:t>
            </a:r>
            <a:r>
              <a:rPr lang="en-US" dirty="0" smtClean="0"/>
              <a:t>. The larger </a:t>
            </a:r>
            <a:r>
              <a:rPr lang="en-US" dirty="0" err="1" smtClean="0"/>
              <a:t>X_fg</a:t>
            </a:r>
            <a:r>
              <a:rPr lang="en-US" dirty="0" smtClean="0"/>
              <a:t> means that the score and ranking of a match may change. If CBS, then also adjust the score and expect value based on the composition of the subject sequence (the composition of the query is always considered). This may change the score and ranking of a match, sometimes dramatically.</a:t>
            </a:r>
          </a:p>
          <a:p>
            <a:pPr lvl="1"/>
            <a:r>
              <a:rPr lang="en-US" dirty="0" smtClean="0"/>
              <a:t>2. Add the resulting match to a new ordered list. A tie (two matches with identical score and expect value) is broken by the order of the sequences in the database. Almost every entry processed in the last step results in a significant match, but an alignment calculated with CBS may become much less statistically significant and will no longer be saved.</a:t>
            </a:r>
          </a:p>
          <a:p>
            <a:r>
              <a:rPr lang="en-US" dirty="0" smtClean="0"/>
              <a:t>E […]</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27</a:t>
            </a:fld>
            <a:endParaRPr lang="it-IT"/>
          </a:p>
        </p:txBody>
      </p:sp>
    </p:spTree>
    <p:extLst>
      <p:ext uri="{BB962C8B-B14F-4D97-AF65-F5344CB8AC3E}">
        <p14:creationId xmlns:p14="http://schemas.microsoft.com/office/powerpoint/2010/main" val="2322779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 outline: E steps 1-2</a:t>
            </a: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t>A,B,C, D […]</a:t>
            </a:r>
          </a:p>
          <a:p>
            <a:r>
              <a:rPr lang="en-US" dirty="0" smtClean="0"/>
              <a:t>E. Format a report based on the list saved in D2:</a:t>
            </a:r>
          </a:p>
          <a:p>
            <a:pPr lvl="1"/>
            <a:r>
              <a:rPr lang="en-US" dirty="0" smtClean="0"/>
              <a:t>1. Discard the </a:t>
            </a:r>
            <a:r>
              <a:rPr lang="en-US" dirty="0" err="1" smtClean="0"/>
              <a:t>N_i</a:t>
            </a:r>
            <a:r>
              <a:rPr lang="en-US" dirty="0" smtClean="0"/>
              <a:t>-N least significant matches.</a:t>
            </a:r>
          </a:p>
          <a:p>
            <a:pPr lvl="1"/>
            <a:r>
              <a:rPr lang="en-US" dirty="0" smtClean="0"/>
              <a:t>2. Print results for the first N matches.</a:t>
            </a:r>
          </a:p>
          <a:p>
            <a:endParaRPr lang="en-US" dirty="0" smtClean="0"/>
          </a:p>
          <a:p>
            <a:pPr marL="0" indent="0">
              <a:buNone/>
            </a:pPr>
            <a:r>
              <a:rPr lang="en-US" dirty="0" smtClean="0"/>
              <a:t>The retention of </a:t>
            </a:r>
            <a:r>
              <a:rPr lang="en-US" dirty="0" err="1" smtClean="0"/>
              <a:t>N_i</a:t>
            </a:r>
            <a:r>
              <a:rPr lang="en-US" dirty="0" smtClean="0"/>
              <a:t> &gt; N matches through the internals of BLAST is intended to ensure that if some matches become more or less significant, in the last phase of constructing the alignment, that BLAST will still show the user the most relevant matches. For CBS, we increase </a:t>
            </a:r>
            <a:r>
              <a:rPr lang="en-US" dirty="0" err="1" smtClean="0"/>
              <a:t>N_i</a:t>
            </a:r>
            <a:r>
              <a:rPr lang="en-US" dirty="0" smtClean="0"/>
              <a:t> by a larger amount than for standard gapped BLAST, as the application of CBS may result in a larger change in the significance of a match. For the same reason, the internal expect value is also increased from the user requested value if CBS is requested.</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28</a:t>
            </a:fld>
            <a:endParaRPr lang="it-IT"/>
          </a:p>
        </p:txBody>
      </p:sp>
    </p:spTree>
    <p:extLst>
      <p:ext uri="{BB962C8B-B14F-4D97-AF65-F5344CB8AC3E}">
        <p14:creationId xmlns:p14="http://schemas.microsoft.com/office/powerpoint/2010/main" val="1918103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process</a:t>
            </a:r>
            <a:endParaRPr lang="it-IT" dirty="0"/>
          </a:p>
        </p:txBody>
      </p:sp>
      <p:sp>
        <p:nvSpPr>
          <p:cNvPr id="3" name="Content Placeholder 2"/>
          <p:cNvSpPr>
            <a:spLocks noGrp="1"/>
          </p:cNvSpPr>
          <p:nvPr>
            <p:ph idx="1"/>
          </p:nvPr>
        </p:nvSpPr>
        <p:spPr>
          <a:xfrm>
            <a:off x="838200" y="1825625"/>
            <a:ext cx="3437709" cy="4351338"/>
          </a:xfrm>
        </p:spPr>
        <p:txBody>
          <a:bodyPr/>
          <a:lstStyle/>
          <a:p>
            <a:r>
              <a:rPr lang="it-IT" dirty="0" smtClean="0">
                <a:hlinkClick r:id="rId2"/>
              </a:rPr>
              <a:t>https://www.ncbi.nlm.nih.gov/books/NBK279684/#_appendices_Outline_of_the_BLAST_process_</a:t>
            </a:r>
            <a:endParaRPr lang="it-IT"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06" y="686098"/>
            <a:ext cx="7163421" cy="5677392"/>
          </a:xfrm>
          <a:prstGeom prst="rect">
            <a:avLst/>
          </a:prstGeom>
        </p:spPr>
      </p:pic>
      <p:sp>
        <p:nvSpPr>
          <p:cNvPr id="5" name="Slide Number Placeholder 4"/>
          <p:cNvSpPr>
            <a:spLocks noGrp="1"/>
          </p:cNvSpPr>
          <p:nvPr>
            <p:ph type="sldNum" sz="quarter" idx="12"/>
          </p:nvPr>
        </p:nvSpPr>
        <p:spPr/>
        <p:txBody>
          <a:bodyPr/>
          <a:lstStyle/>
          <a:p>
            <a:fld id="{36D60AEC-07F6-426B-83CC-E8FAB2CEA0A6}" type="slidenum">
              <a:rPr lang="it-IT" smtClean="0"/>
              <a:t>29</a:t>
            </a:fld>
            <a:endParaRPr lang="it-IT"/>
          </a:p>
        </p:txBody>
      </p:sp>
    </p:spTree>
    <p:extLst>
      <p:ext uri="{BB962C8B-B14F-4D97-AF65-F5344CB8AC3E}">
        <p14:creationId xmlns:p14="http://schemas.microsoft.com/office/powerpoint/2010/main" val="3333065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and its versions</a:t>
            </a:r>
            <a:endParaRPr lang="it-IT" dirty="0"/>
          </a:p>
        </p:txBody>
      </p:sp>
      <p:sp>
        <p:nvSpPr>
          <p:cNvPr id="3" name="Content Placeholder 2"/>
          <p:cNvSpPr>
            <a:spLocks noGrp="1"/>
          </p:cNvSpPr>
          <p:nvPr>
            <p:ph idx="1"/>
          </p:nvPr>
        </p:nvSpPr>
        <p:spPr/>
        <p:txBody>
          <a:bodyPr/>
          <a:lstStyle/>
          <a:p>
            <a:r>
              <a:rPr lang="en-US" dirty="0" smtClean="0"/>
              <a:t>BLAST has grown over time</a:t>
            </a:r>
          </a:p>
          <a:p>
            <a:r>
              <a:rPr lang="en-US" dirty="0" smtClean="0"/>
              <a:t>BLAST is now implemented with a two-hit method, which provides that the extension of the HSPs can only take place if two independent hits occur within a number of A residues, with no gaps in between. </a:t>
            </a:r>
          </a:p>
          <a:p>
            <a:r>
              <a:rPr lang="en-US" dirty="0" smtClean="0"/>
              <a:t>BLAST now triggers gapped extensions</a:t>
            </a:r>
          </a:p>
          <a:p>
            <a:r>
              <a:rPr lang="en-US" dirty="0" smtClean="0"/>
              <a:t>Various specialized versions were also born:</a:t>
            </a:r>
            <a:endParaRPr lang="it-IT" dirty="0"/>
          </a:p>
        </p:txBody>
      </p:sp>
      <p:pic>
        <p:nvPicPr>
          <p:cNvPr id="5" name="Content Placeholder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98" y="4642042"/>
            <a:ext cx="7713616" cy="1730942"/>
          </a:xfrm>
          <a:prstGeom prst="rect">
            <a:avLst/>
          </a:prstGeom>
        </p:spPr>
      </p:pic>
      <p:sp>
        <p:nvSpPr>
          <p:cNvPr id="6" name="Slide Number Placeholder 5"/>
          <p:cNvSpPr>
            <a:spLocks noGrp="1"/>
          </p:cNvSpPr>
          <p:nvPr>
            <p:ph type="sldNum" sz="quarter" idx="12"/>
          </p:nvPr>
        </p:nvSpPr>
        <p:spPr/>
        <p:txBody>
          <a:bodyPr/>
          <a:lstStyle/>
          <a:p>
            <a:fld id="{36D60AEC-07F6-426B-83CC-E8FAB2CEA0A6}" type="slidenum">
              <a:rPr lang="it-IT" smtClean="0"/>
              <a:t>3</a:t>
            </a:fld>
            <a:endParaRPr lang="it-IT"/>
          </a:p>
        </p:txBody>
      </p:sp>
    </p:spTree>
    <p:extLst>
      <p:ext uri="{BB962C8B-B14F-4D97-AF65-F5344CB8AC3E}">
        <p14:creationId xmlns:p14="http://schemas.microsoft.com/office/powerpoint/2010/main" val="2310101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PSI-BLAST: the procedure</a:t>
            </a:r>
            <a:endParaRPr lang="it-IT" dirty="0"/>
          </a:p>
        </p:txBody>
      </p:sp>
      <p:sp>
        <p:nvSpPr>
          <p:cNvPr id="3" name="Content Placeholder 2"/>
          <p:cNvSpPr>
            <a:spLocks noGrp="1"/>
          </p:cNvSpPr>
          <p:nvPr>
            <p:ph idx="1"/>
          </p:nvPr>
        </p:nvSpPr>
        <p:spPr/>
        <p:txBody>
          <a:bodyPr>
            <a:normAutofit lnSpcReduction="10000"/>
          </a:bodyPr>
          <a:lstStyle/>
          <a:p>
            <a:r>
              <a:rPr lang="it-IT" dirty="0" smtClean="0"/>
              <a:t>Score Matrix architecture</a:t>
            </a:r>
          </a:p>
          <a:p>
            <a:pPr lvl="1"/>
            <a:r>
              <a:rPr lang="it-IT" dirty="0" smtClean="0"/>
              <a:t>Instead of a substitution matrix a specific matrix can be used. The matrix is computed within the procedure. The procedure is iterated.</a:t>
            </a:r>
          </a:p>
          <a:p>
            <a:pPr marL="0" indent="0">
              <a:buNone/>
            </a:pPr>
            <a:r>
              <a:rPr lang="it-IT" dirty="0" smtClean="0"/>
              <a:t>The procedure:</a:t>
            </a:r>
          </a:p>
          <a:p>
            <a:pPr lvl="1"/>
            <a:r>
              <a:rPr lang="it-IT" dirty="0" smtClean="0"/>
              <a:t>Multiple alignment construction</a:t>
            </a:r>
          </a:p>
          <a:p>
            <a:pPr lvl="2"/>
            <a:r>
              <a:rPr lang="it-IT" dirty="0" smtClean="0"/>
              <a:t>Several aligned sequences are needed </a:t>
            </a:r>
          </a:p>
          <a:p>
            <a:pPr lvl="1"/>
            <a:r>
              <a:rPr lang="it-IT" dirty="0" smtClean="0"/>
              <a:t>Sequence Weights</a:t>
            </a:r>
          </a:p>
          <a:p>
            <a:pPr lvl="2"/>
            <a:r>
              <a:rPr lang="it-IT" dirty="0" smtClean="0"/>
              <a:t>Not all the sequences are born equal</a:t>
            </a:r>
          </a:p>
          <a:p>
            <a:pPr lvl="1"/>
            <a:r>
              <a:rPr lang="it-IT" dirty="0" smtClean="0"/>
              <a:t>Target Frequency Estimation</a:t>
            </a:r>
          </a:p>
          <a:p>
            <a:pPr lvl="2"/>
            <a:r>
              <a:rPr lang="it-IT" dirty="0" smtClean="0"/>
              <a:t>Computing a Position Specific Score Matrix</a:t>
            </a:r>
          </a:p>
          <a:p>
            <a:pPr lvl="1"/>
            <a:r>
              <a:rPr lang="it-IT" dirty="0" smtClean="0"/>
              <a:t>Run BLAST with the Position Specific Score Matrix</a:t>
            </a:r>
          </a:p>
          <a:p>
            <a:pPr lvl="1"/>
            <a:r>
              <a:rPr lang="it-IT" dirty="0" smtClean="0"/>
              <a:t>Iterate</a:t>
            </a:r>
          </a:p>
          <a:p>
            <a:pPr lvl="2"/>
            <a:endParaRPr lang="it-IT" dirty="0" smtClean="0"/>
          </a:p>
          <a:p>
            <a:pPr lvl="1"/>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30</a:t>
            </a:fld>
            <a:endParaRPr lang="it-IT"/>
          </a:p>
        </p:txBody>
      </p:sp>
    </p:spTree>
    <p:extLst>
      <p:ext uri="{BB962C8B-B14F-4D97-AF65-F5344CB8AC3E}">
        <p14:creationId xmlns:p14="http://schemas.microsoft.com/office/powerpoint/2010/main" val="4069031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and its versions</a:t>
            </a:r>
            <a:endParaRPr lang="it-IT" dirty="0"/>
          </a:p>
        </p:txBody>
      </p:sp>
      <p:sp>
        <p:nvSpPr>
          <p:cNvPr id="3" name="Content Placeholder 2"/>
          <p:cNvSpPr>
            <a:spLocks noGrp="1"/>
          </p:cNvSpPr>
          <p:nvPr>
            <p:ph idx="1"/>
          </p:nvPr>
        </p:nvSpPr>
        <p:spPr/>
        <p:txBody>
          <a:bodyPr>
            <a:normAutofit fontScale="77500" lnSpcReduction="20000"/>
          </a:bodyPr>
          <a:lstStyle/>
          <a:p>
            <a:r>
              <a:rPr lang="en-US" dirty="0" smtClean="0"/>
              <a:t>gapped-blast</a:t>
            </a:r>
            <a:r>
              <a:rPr lang="en-US" dirty="0"/>
              <a:t>: continues the HSP extension phase considering the possibility of inserting the gaps. </a:t>
            </a:r>
            <a:endParaRPr lang="en-US" dirty="0" smtClean="0"/>
          </a:p>
          <a:p>
            <a:r>
              <a:rPr lang="en-US" dirty="0" err="1" smtClean="0"/>
              <a:t>MegaBLAST</a:t>
            </a:r>
            <a:r>
              <a:rPr lang="en-US" dirty="0"/>
              <a:t>: it can concatenate many queries together to minimize the execution time in a sequential way too long queries (it is suitable for nucleotide sequences very similar to each other</a:t>
            </a:r>
            <a:r>
              <a:rPr lang="en-US" dirty="0" smtClean="0"/>
              <a:t>)</a:t>
            </a:r>
          </a:p>
          <a:p>
            <a:r>
              <a:rPr lang="it-IT" dirty="0" smtClean="0"/>
              <a:t>Discontiguous Mega BLAST: like MegaBlast (</a:t>
            </a:r>
            <a:r>
              <a:rPr lang="en-US" dirty="0" smtClean="0"/>
              <a:t>it is suitable for more dissimilar nucleotide sequences)</a:t>
            </a:r>
          </a:p>
          <a:p>
            <a:r>
              <a:rPr lang="en-US" dirty="0" smtClean="0"/>
              <a:t>QUICK-BLAST: accelerated protein-protein search</a:t>
            </a:r>
          </a:p>
          <a:p>
            <a:r>
              <a:rPr lang="en-US" dirty="0" smtClean="0"/>
              <a:t>PSI-BLAST</a:t>
            </a:r>
            <a:r>
              <a:rPr lang="en-US" dirty="0"/>
              <a:t>: used an iterative search uses the HSP to generate the characteristic profiles of the query. </a:t>
            </a:r>
            <a:endParaRPr lang="en-US" dirty="0" smtClean="0"/>
          </a:p>
          <a:p>
            <a:r>
              <a:rPr lang="en-US" dirty="0" smtClean="0"/>
              <a:t>PHI-BLAST</a:t>
            </a:r>
            <a:r>
              <a:rPr lang="en-US" dirty="0"/>
              <a:t>: extension of PSI-BLAST for the search in the database of protein patterns rather than exact queries</a:t>
            </a:r>
            <a:r>
              <a:rPr lang="en-US" dirty="0" smtClean="0"/>
              <a:t>.</a:t>
            </a:r>
          </a:p>
          <a:p>
            <a:r>
              <a:rPr lang="it-IT" dirty="0" smtClean="0"/>
              <a:t>DELTA-BLAST: </a:t>
            </a:r>
            <a:r>
              <a:rPr lang="en-US" dirty="0" smtClean="0"/>
              <a:t>searches a protein sequence database using a PSSM (</a:t>
            </a:r>
            <a:r>
              <a:rPr lang="it-IT" dirty="0" smtClean="0"/>
              <a:t>Position-Specific Scoring Matrix</a:t>
            </a:r>
            <a:r>
              <a:rPr lang="en-US" dirty="0" smtClean="0"/>
              <a:t>)constructed from conserved domains matching a query.</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31</a:t>
            </a:fld>
            <a:endParaRPr lang="it-IT"/>
          </a:p>
        </p:txBody>
      </p:sp>
    </p:spTree>
    <p:extLst>
      <p:ext uri="{BB962C8B-B14F-4D97-AF65-F5344CB8AC3E}">
        <p14:creationId xmlns:p14="http://schemas.microsoft.com/office/powerpoint/2010/main" val="1614981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PHI-BLAST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627" y="642819"/>
            <a:ext cx="6129390" cy="5551561"/>
          </a:xfrm>
        </p:spPr>
      </p:pic>
      <p:sp>
        <p:nvSpPr>
          <p:cNvPr id="5" name="Slide Number Placeholder 4"/>
          <p:cNvSpPr>
            <a:spLocks noGrp="1"/>
          </p:cNvSpPr>
          <p:nvPr>
            <p:ph type="sldNum" sz="quarter" idx="12"/>
          </p:nvPr>
        </p:nvSpPr>
        <p:spPr/>
        <p:txBody>
          <a:bodyPr/>
          <a:lstStyle/>
          <a:p>
            <a:fld id="{36D60AEC-07F6-426B-83CC-E8FAB2CEA0A6}" type="slidenum">
              <a:rPr lang="it-IT" smtClean="0"/>
              <a:t>32</a:t>
            </a:fld>
            <a:endParaRPr lang="it-IT"/>
          </a:p>
        </p:txBody>
      </p:sp>
    </p:spTree>
    <p:extLst>
      <p:ext uri="{BB962C8B-B14F-4D97-AF65-F5344CB8AC3E}">
        <p14:creationId xmlns:p14="http://schemas.microsoft.com/office/powerpoint/2010/main" val="666042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DELTA BLAST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8496" y="786221"/>
            <a:ext cx="7058807" cy="5416867"/>
          </a:xfrm>
        </p:spPr>
      </p:pic>
      <p:sp>
        <p:nvSpPr>
          <p:cNvPr id="5" name="Slide Number Placeholder 4"/>
          <p:cNvSpPr>
            <a:spLocks noGrp="1"/>
          </p:cNvSpPr>
          <p:nvPr>
            <p:ph type="sldNum" sz="quarter" idx="12"/>
          </p:nvPr>
        </p:nvSpPr>
        <p:spPr/>
        <p:txBody>
          <a:bodyPr/>
          <a:lstStyle/>
          <a:p>
            <a:fld id="{36D60AEC-07F6-426B-83CC-E8FAB2CEA0A6}" type="slidenum">
              <a:rPr lang="it-IT" smtClean="0"/>
              <a:t>33</a:t>
            </a:fld>
            <a:endParaRPr lang="it-IT"/>
          </a:p>
        </p:txBody>
      </p:sp>
    </p:spTree>
    <p:extLst>
      <p:ext uri="{BB962C8B-B14F-4D97-AF65-F5344CB8AC3E}">
        <p14:creationId xmlns:p14="http://schemas.microsoft.com/office/powerpoint/2010/main" val="2015501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specialized searches</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667" y="1459673"/>
            <a:ext cx="8783075" cy="4795667"/>
          </a:xfrm>
        </p:spPr>
      </p:pic>
      <p:sp>
        <p:nvSpPr>
          <p:cNvPr id="5" name="Slide Number Placeholder 4"/>
          <p:cNvSpPr>
            <a:spLocks noGrp="1"/>
          </p:cNvSpPr>
          <p:nvPr>
            <p:ph type="sldNum" sz="quarter" idx="12"/>
          </p:nvPr>
        </p:nvSpPr>
        <p:spPr/>
        <p:txBody>
          <a:bodyPr/>
          <a:lstStyle/>
          <a:p>
            <a:fld id="{36D60AEC-07F6-426B-83CC-E8FAB2CEA0A6}" type="slidenum">
              <a:rPr lang="it-IT" smtClean="0"/>
              <a:t>34</a:t>
            </a:fld>
            <a:endParaRPr lang="it-IT"/>
          </a:p>
        </p:txBody>
      </p:sp>
    </p:spTree>
    <p:extLst>
      <p:ext uri="{BB962C8B-B14F-4D97-AF65-F5344CB8AC3E}">
        <p14:creationId xmlns:p14="http://schemas.microsoft.com/office/powerpoint/2010/main" val="3210199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9  part 3</a:t>
            </a:r>
            <a:endParaRPr lang="it-IT" dirty="0"/>
          </a:p>
        </p:txBody>
      </p:sp>
      <p:sp>
        <p:nvSpPr>
          <p:cNvPr id="3" name="Content Placeholder 2"/>
          <p:cNvSpPr>
            <a:spLocks noGrp="1"/>
          </p:cNvSpPr>
          <p:nvPr>
            <p:ph idx="1"/>
          </p:nvPr>
        </p:nvSpPr>
        <p:spPr/>
        <p:txBody>
          <a:bodyPr/>
          <a:lstStyle/>
          <a:p>
            <a:endParaRPr lang="it-IT"/>
          </a:p>
        </p:txBody>
      </p:sp>
      <p:sp>
        <p:nvSpPr>
          <p:cNvPr id="4" name="Slide Number Placeholder 3"/>
          <p:cNvSpPr>
            <a:spLocks noGrp="1"/>
          </p:cNvSpPr>
          <p:nvPr>
            <p:ph type="sldNum" sz="quarter" idx="12"/>
          </p:nvPr>
        </p:nvSpPr>
        <p:spPr/>
        <p:txBody>
          <a:bodyPr/>
          <a:lstStyle/>
          <a:p>
            <a:fld id="{36D60AEC-07F6-426B-83CC-E8FAB2CEA0A6}" type="slidenum">
              <a:rPr lang="it-IT" smtClean="0"/>
              <a:t>35</a:t>
            </a:fld>
            <a:endParaRPr lang="it-IT"/>
          </a:p>
        </p:txBody>
      </p:sp>
    </p:spTree>
    <p:extLst>
      <p:ext uri="{BB962C8B-B14F-4D97-AF65-F5344CB8AC3E}">
        <p14:creationId xmlns:p14="http://schemas.microsoft.com/office/powerpoint/2010/main" val="1964918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23 2020 Lecture 9</a:t>
            </a:r>
            <a:endParaRPr lang="it-IT" dirty="0"/>
          </a:p>
          <a:p>
            <a:r>
              <a:rPr lang="it-IT" dirty="0" smtClean="0"/>
              <a:t>Part </a:t>
            </a:r>
            <a:r>
              <a:rPr lang="it-IT" dirty="0"/>
              <a:t>3</a:t>
            </a:r>
          </a:p>
        </p:txBody>
      </p:sp>
      <p:sp>
        <p:nvSpPr>
          <p:cNvPr id="4" name="Slide Number Placeholder 3"/>
          <p:cNvSpPr>
            <a:spLocks noGrp="1"/>
          </p:cNvSpPr>
          <p:nvPr>
            <p:ph type="sldNum" sz="quarter" idx="12"/>
          </p:nvPr>
        </p:nvSpPr>
        <p:spPr/>
        <p:txBody>
          <a:bodyPr/>
          <a:lstStyle/>
          <a:p>
            <a:fld id="{B701A1F7-7D48-427C-B5B4-7C0B21D3C469}" type="slidenum">
              <a:rPr lang="it-IT" smtClean="0"/>
              <a:t>36</a:t>
            </a:fld>
            <a:endParaRPr lang="it-IT"/>
          </a:p>
        </p:txBody>
      </p:sp>
    </p:spTree>
    <p:extLst>
      <p:ext uri="{BB962C8B-B14F-4D97-AF65-F5344CB8AC3E}">
        <p14:creationId xmlns:p14="http://schemas.microsoft.com/office/powerpoint/2010/main" val="1898549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 and PSI-BLAST</a:t>
            </a:r>
            <a:endParaRPr lang="it-IT"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541" y="1575709"/>
            <a:ext cx="7268746" cy="4601254"/>
          </a:xfrm>
          <a:prstGeom prst="rect">
            <a:avLst/>
          </a:prstGeom>
        </p:spPr>
      </p:pic>
      <p:sp>
        <p:nvSpPr>
          <p:cNvPr id="5" name="Slide Number Placeholder 4"/>
          <p:cNvSpPr>
            <a:spLocks noGrp="1"/>
          </p:cNvSpPr>
          <p:nvPr>
            <p:ph type="sldNum" sz="quarter" idx="12"/>
          </p:nvPr>
        </p:nvSpPr>
        <p:spPr/>
        <p:txBody>
          <a:bodyPr/>
          <a:lstStyle/>
          <a:p>
            <a:fld id="{36D60AEC-07F6-426B-83CC-E8FAB2CEA0A6}" type="slidenum">
              <a:rPr lang="it-IT" smtClean="0"/>
              <a:t>37</a:t>
            </a:fld>
            <a:endParaRPr lang="it-IT"/>
          </a:p>
        </p:txBody>
      </p:sp>
    </p:spTree>
    <p:extLst>
      <p:ext uri="{BB962C8B-B14F-4D97-AF65-F5344CB8AC3E}">
        <p14:creationId xmlns:p14="http://schemas.microsoft.com/office/powerpoint/2010/main" val="2184873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Two-hit method</a:t>
            </a:r>
            <a:endParaRPr lang="it-IT" dirty="0"/>
          </a:p>
        </p:txBody>
      </p:sp>
      <p:sp>
        <p:nvSpPr>
          <p:cNvPr id="3" name="Content Placeholder 2"/>
          <p:cNvSpPr>
            <a:spLocks noGrp="1"/>
          </p:cNvSpPr>
          <p:nvPr>
            <p:ph idx="1"/>
          </p:nvPr>
        </p:nvSpPr>
        <p:spPr/>
        <p:txBody>
          <a:bodyPr>
            <a:normAutofit fontScale="92500" lnSpcReduction="10000"/>
          </a:bodyPr>
          <a:lstStyle/>
          <a:p>
            <a:r>
              <a:rPr lang="en-US" dirty="0" smtClean="0"/>
              <a:t>For increased speed, the criterion for extending word pairs has been modified.</a:t>
            </a:r>
          </a:p>
          <a:p>
            <a:r>
              <a:rPr lang="en-US" dirty="0" smtClean="0"/>
              <a:t>The original BLAST program seeks short word pairs whose aligned score is at least T. Each such ‘hit’ is then extended, to test whether it is contained within a high-scoring alignment. For the default T value, this extension step consumes most of the processing time.</a:t>
            </a:r>
          </a:p>
          <a:p>
            <a:r>
              <a:rPr lang="en-US" dirty="0" smtClean="0"/>
              <a:t>The new ‘two-hit’ method requires the existence of two non-overlapping word pairs on the same diagonal, and within a distance A of one another, before an extension is invoked. To achieve comparable sensitivity, the threshold parameter T must be lowered, yielding more hits than previously.</a:t>
            </a:r>
          </a:p>
          <a:p>
            <a:r>
              <a:rPr lang="en-US" dirty="0" smtClean="0"/>
              <a:t>However, because only a small fraction of these hits are extended, the average amount of computation required decreases.</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38</a:t>
            </a:fld>
            <a:endParaRPr lang="it-IT"/>
          </a:p>
        </p:txBody>
      </p:sp>
    </p:spTree>
    <p:extLst>
      <p:ext uri="{BB962C8B-B14F-4D97-AF65-F5344CB8AC3E}">
        <p14:creationId xmlns:p14="http://schemas.microsoft.com/office/powerpoint/2010/main" val="2763761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Gapped BLAST</a:t>
            </a:r>
            <a:endParaRPr lang="it-IT" dirty="0"/>
          </a:p>
        </p:txBody>
      </p:sp>
      <p:sp>
        <p:nvSpPr>
          <p:cNvPr id="3" name="Content Placeholder 2"/>
          <p:cNvSpPr>
            <a:spLocks noGrp="1"/>
          </p:cNvSpPr>
          <p:nvPr>
            <p:ph idx="1"/>
          </p:nvPr>
        </p:nvSpPr>
        <p:spPr/>
        <p:txBody>
          <a:bodyPr>
            <a:normAutofit fontScale="85000" lnSpcReduction="20000"/>
          </a:bodyPr>
          <a:lstStyle/>
          <a:p>
            <a:r>
              <a:rPr lang="en-US" dirty="0"/>
              <a:t>The ability to generate gapped alignments has been added.</a:t>
            </a:r>
          </a:p>
          <a:p>
            <a:r>
              <a:rPr lang="en-US" dirty="0"/>
              <a:t>The original BLAST program often finds several </a:t>
            </a:r>
            <a:r>
              <a:rPr lang="en-US" dirty="0" smtClean="0"/>
              <a:t>alignments involving </a:t>
            </a:r>
            <a:r>
              <a:rPr lang="en-US" dirty="0"/>
              <a:t>a single database sequence which, when </a:t>
            </a:r>
            <a:r>
              <a:rPr lang="en-US" dirty="0" smtClean="0"/>
              <a:t>considered together</a:t>
            </a:r>
            <a:r>
              <a:rPr lang="en-US" dirty="0"/>
              <a:t>, </a:t>
            </a:r>
            <a:r>
              <a:rPr lang="en-US" dirty="0" smtClean="0"/>
              <a:t>are statistically significant. Overlooking any one of these alignments can compromise the combined result. By</a:t>
            </a:r>
            <a:r>
              <a:rPr lang="en-US" dirty="0"/>
              <a:t> </a:t>
            </a:r>
            <a:r>
              <a:rPr lang="en-US" dirty="0" smtClean="0"/>
              <a:t>introducing </a:t>
            </a:r>
            <a:r>
              <a:rPr lang="en-US" dirty="0"/>
              <a:t>an algorithm for generating gapped alignments, </a:t>
            </a:r>
            <a:r>
              <a:rPr lang="en-US" dirty="0" smtClean="0"/>
              <a:t>it becomes </a:t>
            </a:r>
            <a:r>
              <a:rPr lang="en-US" dirty="0"/>
              <a:t>necessary to find only one rather than all the </a:t>
            </a:r>
            <a:r>
              <a:rPr lang="en-US" dirty="0" err="1" smtClean="0"/>
              <a:t>ungapped</a:t>
            </a:r>
            <a:r>
              <a:rPr lang="en-US" dirty="0"/>
              <a:t> </a:t>
            </a:r>
            <a:r>
              <a:rPr lang="en-US" dirty="0" smtClean="0"/>
              <a:t>alignments </a:t>
            </a:r>
            <a:r>
              <a:rPr lang="en-US" dirty="0"/>
              <a:t>subsumed in a significant result. This allows the </a:t>
            </a:r>
            <a:r>
              <a:rPr lang="en-US" i="1" dirty="0" smtClean="0"/>
              <a:t>T </a:t>
            </a:r>
            <a:r>
              <a:rPr lang="en-US" dirty="0" smtClean="0"/>
              <a:t>parameter </a:t>
            </a:r>
            <a:r>
              <a:rPr lang="en-US" dirty="0"/>
              <a:t>to be raised, increasing the speed of the initial </a:t>
            </a:r>
            <a:r>
              <a:rPr lang="en-US" dirty="0" smtClean="0"/>
              <a:t>database scan</a:t>
            </a:r>
            <a:r>
              <a:rPr lang="en-US" dirty="0"/>
              <a:t>. </a:t>
            </a:r>
            <a:endParaRPr lang="en-US" dirty="0" smtClean="0"/>
          </a:p>
          <a:p>
            <a:r>
              <a:rPr lang="en-US" dirty="0" smtClean="0"/>
              <a:t>The </a:t>
            </a:r>
            <a:r>
              <a:rPr lang="en-US" dirty="0"/>
              <a:t>new gapped alignment algorithm uses </a:t>
            </a:r>
            <a:r>
              <a:rPr lang="en-US" dirty="0" smtClean="0"/>
              <a:t>dynamic programming </a:t>
            </a:r>
            <a:r>
              <a:rPr lang="en-US" dirty="0"/>
              <a:t>to extend a central pair of aligned residues in </a:t>
            </a:r>
            <a:r>
              <a:rPr lang="en-US" dirty="0" smtClean="0"/>
              <a:t>both directions</a:t>
            </a:r>
            <a:r>
              <a:rPr lang="en-US" dirty="0"/>
              <a:t>. For speed, earlier heuristic methods (2,3) confined </a:t>
            </a:r>
            <a:r>
              <a:rPr lang="en-US" dirty="0" smtClean="0"/>
              <a:t>the alignments </a:t>
            </a:r>
            <a:r>
              <a:rPr lang="en-US" dirty="0"/>
              <a:t>produced to a predefined strip of the </a:t>
            </a:r>
            <a:r>
              <a:rPr lang="en-US" dirty="0" smtClean="0"/>
              <a:t>dynamic programming </a:t>
            </a:r>
            <a:r>
              <a:rPr lang="en-US" dirty="0"/>
              <a:t>path graph (4). Our approach considers </a:t>
            </a:r>
            <a:r>
              <a:rPr lang="en-US" dirty="0" smtClean="0"/>
              <a:t>only alignments </a:t>
            </a:r>
            <a:r>
              <a:rPr lang="en-US" dirty="0"/>
              <a:t>that drop in score no more than </a:t>
            </a:r>
            <a:r>
              <a:rPr lang="en-US" i="1" dirty="0" err="1"/>
              <a:t>X</a:t>
            </a:r>
            <a:r>
              <a:rPr lang="en-US" dirty="0" err="1"/>
              <a:t>g</a:t>
            </a:r>
            <a:r>
              <a:rPr lang="en-US" dirty="0"/>
              <a:t> below the </a:t>
            </a:r>
            <a:r>
              <a:rPr lang="en-US" dirty="0" smtClean="0"/>
              <a:t>best score </a:t>
            </a:r>
            <a:r>
              <a:rPr lang="en-US" dirty="0"/>
              <a:t>yet seen. The algorithm is able thereby to adapt the </a:t>
            </a:r>
            <a:r>
              <a:rPr lang="en-US" dirty="0" smtClean="0"/>
              <a:t>region of </a:t>
            </a:r>
            <a:r>
              <a:rPr lang="en-US" dirty="0"/>
              <a:t>the path graph it explores to the data.</a:t>
            </a: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39</a:t>
            </a:fld>
            <a:endParaRPr lang="it-IT"/>
          </a:p>
        </p:txBody>
      </p:sp>
    </p:spTree>
    <p:extLst>
      <p:ext uri="{BB962C8B-B14F-4D97-AF65-F5344CB8AC3E}">
        <p14:creationId xmlns:p14="http://schemas.microsoft.com/office/powerpoint/2010/main" val="3422612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 and its versions</a:t>
            </a:r>
            <a:endParaRPr lang="it-IT" dirty="0"/>
          </a:p>
        </p:txBody>
      </p:sp>
      <p:pic>
        <p:nvPicPr>
          <p:cNvPr id="10" name="Content Placeholder 9"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8178"/>
            <a:ext cx="10493649" cy="2354784"/>
          </a:xfrm>
        </p:spPr>
      </p:pic>
      <p:sp>
        <p:nvSpPr>
          <p:cNvPr id="11" name="Content Placeholder 2"/>
          <p:cNvSpPr txBox="1">
            <a:spLocks/>
          </p:cNvSpPr>
          <p:nvPr/>
        </p:nvSpPr>
        <p:spPr>
          <a:xfrm>
            <a:off x="816249" y="1822416"/>
            <a:ext cx="105156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b="1" dirty="0" smtClean="0"/>
          </a:p>
          <a:p>
            <a:endParaRPr lang="it-IT" b="1" dirty="0"/>
          </a:p>
          <a:p>
            <a:endParaRPr lang="it-IT" b="1" dirty="0" smtClean="0"/>
          </a:p>
          <a:p>
            <a:endParaRPr lang="it-IT" b="1" dirty="0"/>
          </a:p>
          <a:p>
            <a:endParaRPr lang="it-IT" b="1" dirty="0" smtClean="0"/>
          </a:p>
          <a:p>
            <a:endParaRPr lang="it-IT" b="1" dirty="0"/>
          </a:p>
          <a:p>
            <a:endParaRPr lang="it-IT" b="1" dirty="0" smtClean="0"/>
          </a:p>
          <a:p>
            <a:pPr marL="0" indent="0">
              <a:buNone/>
            </a:pPr>
            <a:endParaRPr lang="it-IT" b="1" dirty="0" smtClean="0"/>
          </a:p>
          <a:p>
            <a:r>
              <a:rPr lang="it-IT" dirty="0" smtClean="0"/>
              <a:t>blastn: look for similarities in nucleotide databases from a nucleotide query.</a:t>
            </a:r>
          </a:p>
          <a:p>
            <a:r>
              <a:rPr lang="it-IT" dirty="0" smtClean="0"/>
              <a:t>blastp: look for similarities in protein databases starting from an amino acid query.</a:t>
            </a:r>
          </a:p>
          <a:p>
            <a:r>
              <a:rPr lang="it-IT" dirty="0" smtClean="0"/>
              <a:t>blastx: look for similarities in protein databases starting from a nucleotide query that is translated into all frames.</a:t>
            </a:r>
          </a:p>
          <a:p>
            <a:r>
              <a:rPr lang="it-IT" dirty="0" smtClean="0"/>
              <a:t>tblastn: looks for similarities in nucleotide databases starting from an amino acid query,  all subjects in the database are translated into amino acids, in all frames.</a:t>
            </a:r>
          </a:p>
          <a:p>
            <a:r>
              <a:rPr lang="it-IT" dirty="0" smtClean="0"/>
              <a:t>tblastx: look for similarities in nucleotide databases starting from a nucleotide query, all subjects in the database are translated into amino acids</a:t>
            </a:r>
            <a:endParaRPr lang="it-IT" dirty="0"/>
          </a:p>
        </p:txBody>
      </p:sp>
      <p:sp>
        <p:nvSpPr>
          <p:cNvPr id="13" name="Slide Number Placeholder 12"/>
          <p:cNvSpPr>
            <a:spLocks noGrp="1"/>
          </p:cNvSpPr>
          <p:nvPr>
            <p:ph type="sldNum" sz="quarter" idx="12"/>
          </p:nvPr>
        </p:nvSpPr>
        <p:spPr/>
        <p:txBody>
          <a:bodyPr/>
          <a:lstStyle/>
          <a:p>
            <a:fld id="{36D60AEC-07F6-426B-83CC-E8FAB2CEA0A6}" type="slidenum">
              <a:rPr lang="it-IT" smtClean="0"/>
              <a:t>4</a:t>
            </a:fld>
            <a:endParaRPr lang="it-IT"/>
          </a:p>
        </p:txBody>
      </p:sp>
    </p:spTree>
    <p:extLst>
      <p:ext uri="{BB962C8B-B14F-4D97-AF65-F5344CB8AC3E}">
        <p14:creationId xmlns:p14="http://schemas.microsoft.com/office/powerpoint/2010/main" val="3968407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PSI-BLAST</a:t>
            </a:r>
            <a:endParaRPr lang="it-IT" dirty="0"/>
          </a:p>
        </p:txBody>
      </p:sp>
      <p:sp>
        <p:nvSpPr>
          <p:cNvPr id="3" name="Content Placeholder 2"/>
          <p:cNvSpPr>
            <a:spLocks noGrp="1"/>
          </p:cNvSpPr>
          <p:nvPr>
            <p:ph idx="1"/>
          </p:nvPr>
        </p:nvSpPr>
        <p:spPr/>
        <p:txBody>
          <a:bodyPr>
            <a:noAutofit/>
          </a:bodyPr>
          <a:lstStyle/>
          <a:p>
            <a:r>
              <a:rPr lang="en-US" sz="2000" dirty="0"/>
              <a:t>BLAST searches may be iterated, with a </a:t>
            </a:r>
            <a:r>
              <a:rPr lang="en-US" sz="2000" dirty="0" smtClean="0"/>
              <a:t>position-specific  score </a:t>
            </a:r>
            <a:r>
              <a:rPr lang="en-US" sz="2000" dirty="0"/>
              <a:t>matrix generated from significant alignments found </a:t>
            </a:r>
            <a:r>
              <a:rPr lang="en-US" sz="2000" dirty="0" smtClean="0"/>
              <a:t>in round </a:t>
            </a:r>
            <a:r>
              <a:rPr lang="en-US" sz="2000" i="1" dirty="0" err="1"/>
              <a:t>i</a:t>
            </a:r>
            <a:r>
              <a:rPr lang="en-US" sz="2000" i="1" dirty="0"/>
              <a:t> </a:t>
            </a:r>
            <a:r>
              <a:rPr lang="en-US" sz="2000" dirty="0"/>
              <a:t>used for round </a:t>
            </a:r>
            <a:r>
              <a:rPr lang="en-US" sz="2000" i="1" dirty="0" err="1"/>
              <a:t>i</a:t>
            </a:r>
            <a:r>
              <a:rPr lang="en-US" sz="2000" i="1" dirty="0"/>
              <a:t> </a:t>
            </a:r>
            <a:r>
              <a:rPr lang="en-US" sz="2000" dirty="0"/>
              <a:t>+ 1</a:t>
            </a:r>
            <a:r>
              <a:rPr lang="en-US" sz="2000" dirty="0" smtClean="0"/>
              <a:t>.</a:t>
            </a:r>
          </a:p>
          <a:p>
            <a:r>
              <a:rPr lang="en-US" sz="2000" dirty="0" smtClean="0"/>
              <a:t>Motif </a:t>
            </a:r>
            <a:r>
              <a:rPr lang="en-US" sz="2000" dirty="0"/>
              <a:t>or profile search </a:t>
            </a:r>
            <a:r>
              <a:rPr lang="en-US" sz="2000" dirty="0" smtClean="0"/>
              <a:t>methods frequently </a:t>
            </a:r>
            <a:r>
              <a:rPr lang="en-US" sz="2000" dirty="0"/>
              <a:t>are much more sensitive than pairwise </a:t>
            </a:r>
            <a:r>
              <a:rPr lang="en-US" sz="2000" dirty="0" smtClean="0"/>
              <a:t>comparison methods </a:t>
            </a:r>
            <a:r>
              <a:rPr lang="en-US" sz="2000" dirty="0"/>
              <a:t>at detecting distant relationships. However, creating </a:t>
            </a:r>
            <a:r>
              <a:rPr lang="en-US" sz="2000" dirty="0" smtClean="0"/>
              <a:t>a set </a:t>
            </a:r>
            <a:r>
              <a:rPr lang="en-US" sz="2000" dirty="0"/>
              <a:t>of motifs or a profile that describes a protein family, </a:t>
            </a:r>
            <a:r>
              <a:rPr lang="en-US" sz="2000" dirty="0" smtClean="0"/>
              <a:t>and searching </a:t>
            </a:r>
            <a:r>
              <a:rPr lang="en-US" sz="2000" dirty="0"/>
              <a:t>a database with them, typically has involved </a:t>
            </a:r>
            <a:r>
              <a:rPr lang="en-US" sz="2000" dirty="0" smtClean="0"/>
              <a:t>running several </a:t>
            </a:r>
            <a:r>
              <a:rPr lang="en-US" sz="2000" dirty="0"/>
              <a:t>different programs, with substantial user intervention </a:t>
            </a:r>
            <a:r>
              <a:rPr lang="en-US" sz="2000" dirty="0" smtClean="0"/>
              <a:t>at various stages.</a:t>
            </a:r>
          </a:p>
          <a:p>
            <a:r>
              <a:rPr lang="en-US" sz="2000" dirty="0" smtClean="0"/>
              <a:t>The </a:t>
            </a:r>
            <a:r>
              <a:rPr lang="en-US" sz="2000" dirty="0"/>
              <a:t>BLAST algorithm is easily generalized to </a:t>
            </a:r>
            <a:r>
              <a:rPr lang="en-US" sz="2000" dirty="0" smtClean="0"/>
              <a:t>use an </a:t>
            </a:r>
            <a:r>
              <a:rPr lang="en-US" sz="2000" dirty="0"/>
              <a:t>arbitrary position-specific score matrix in place of a </a:t>
            </a:r>
            <a:r>
              <a:rPr lang="en-US" sz="2000" dirty="0" smtClean="0"/>
              <a:t>query sequence </a:t>
            </a:r>
            <a:r>
              <a:rPr lang="en-US" sz="2000" dirty="0"/>
              <a:t>and associated substitution matrix. Accordingly, </a:t>
            </a:r>
            <a:r>
              <a:rPr lang="en-US" sz="2000" dirty="0" smtClean="0"/>
              <a:t>we have </a:t>
            </a:r>
            <a:r>
              <a:rPr lang="en-US" sz="2000" dirty="0"/>
              <a:t>automated the procedure of generating such a matrix </a:t>
            </a:r>
            <a:r>
              <a:rPr lang="en-US" sz="2000" dirty="0" smtClean="0"/>
              <a:t>from the </a:t>
            </a:r>
            <a:r>
              <a:rPr lang="en-US" sz="2000" dirty="0"/>
              <a:t>output produced by a BLAST search, and adapted the </a:t>
            </a:r>
            <a:r>
              <a:rPr lang="en-US" sz="2000" dirty="0" smtClean="0"/>
              <a:t>BLAST algorithm </a:t>
            </a:r>
            <a:r>
              <a:rPr lang="en-US" sz="2000" dirty="0"/>
              <a:t>to take this matrix as input. </a:t>
            </a:r>
            <a:endParaRPr lang="en-US" sz="2000" dirty="0" smtClean="0"/>
          </a:p>
          <a:p>
            <a:r>
              <a:rPr lang="en-US" sz="2000" dirty="0" smtClean="0"/>
              <a:t>The </a:t>
            </a:r>
            <a:r>
              <a:rPr lang="en-US" sz="2000" dirty="0"/>
              <a:t>resulting </a:t>
            </a:r>
            <a:r>
              <a:rPr lang="en-US" sz="2000" dirty="0" smtClean="0"/>
              <a:t>Position- Specific </a:t>
            </a:r>
            <a:r>
              <a:rPr lang="en-US" sz="2000" dirty="0"/>
              <a:t>Iterated BLAST, or PSI-BLAST, program may not be </a:t>
            </a:r>
            <a:r>
              <a:rPr lang="en-US" sz="2000" dirty="0" smtClean="0"/>
              <a:t>as sensitive </a:t>
            </a:r>
            <a:r>
              <a:rPr lang="en-US" sz="2000" dirty="0"/>
              <a:t>as the best available motif search programs, but its </a:t>
            </a:r>
            <a:r>
              <a:rPr lang="en-US" sz="2000" dirty="0" smtClean="0"/>
              <a:t>speed and </a:t>
            </a:r>
            <a:r>
              <a:rPr lang="en-US" sz="2000" dirty="0"/>
              <a:t>ease of operation can bring the power of these methods </a:t>
            </a:r>
            <a:r>
              <a:rPr lang="en-US" sz="2000" dirty="0" smtClean="0"/>
              <a:t>into </a:t>
            </a:r>
            <a:r>
              <a:rPr lang="it-IT" sz="2000" dirty="0" smtClean="0"/>
              <a:t>more </a:t>
            </a:r>
            <a:r>
              <a:rPr lang="it-IT" sz="2000" dirty="0"/>
              <a:t>common use.</a:t>
            </a:r>
          </a:p>
        </p:txBody>
      </p:sp>
      <p:sp>
        <p:nvSpPr>
          <p:cNvPr id="4" name="Slide Number Placeholder 3"/>
          <p:cNvSpPr>
            <a:spLocks noGrp="1"/>
          </p:cNvSpPr>
          <p:nvPr>
            <p:ph type="sldNum" sz="quarter" idx="12"/>
          </p:nvPr>
        </p:nvSpPr>
        <p:spPr/>
        <p:txBody>
          <a:bodyPr/>
          <a:lstStyle/>
          <a:p>
            <a:fld id="{36D60AEC-07F6-426B-83CC-E8FAB2CEA0A6}" type="slidenum">
              <a:rPr lang="it-IT" smtClean="0"/>
              <a:t>40</a:t>
            </a:fld>
            <a:endParaRPr lang="it-IT"/>
          </a:p>
        </p:txBody>
      </p:sp>
    </p:spTree>
    <p:extLst>
      <p:ext uri="{BB962C8B-B14F-4D97-AF65-F5344CB8AC3E}">
        <p14:creationId xmlns:p14="http://schemas.microsoft.com/office/powerpoint/2010/main" val="2208540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Nucleotides to amino acids</a:t>
            </a:r>
            <a:r>
              <a:rPr lang="it-IT" dirty="0"/>
              <a:t> </a:t>
            </a:r>
            <a:r>
              <a:rPr lang="it-IT" dirty="0" smtClean="0"/>
              <a:t>in all the frames</a:t>
            </a:r>
            <a:endParaRPr lang="it-IT" dirty="0"/>
          </a:p>
        </p:txBody>
      </p:sp>
      <p:sp>
        <p:nvSpPr>
          <p:cNvPr id="3" name="Content Placeholder 2"/>
          <p:cNvSpPr>
            <a:spLocks noGrp="1"/>
          </p:cNvSpPr>
          <p:nvPr>
            <p:ph idx="1"/>
          </p:nvPr>
        </p:nvSpPr>
        <p:spPr/>
        <p:txBody>
          <a:bodyPr>
            <a:normAutofit fontScale="85000" lnSpcReduction="20000"/>
          </a:bodyPr>
          <a:lstStyle/>
          <a:p>
            <a:r>
              <a:rPr lang="it-IT" dirty="0" smtClean="0"/>
              <a:t>Given a generic sequence of nucleotides GATCGATCGAATCGATGCTTGAGCT there is more than one way to translate it depending on the frame</a:t>
            </a:r>
          </a:p>
          <a:p>
            <a:pPr lvl="1"/>
            <a:r>
              <a:rPr lang="it-IT" dirty="0" smtClean="0"/>
              <a:t>GATCGATCGAATCGATGCTTGAGCT </a:t>
            </a:r>
            <a:endParaRPr lang="it-IT" dirty="0"/>
          </a:p>
          <a:p>
            <a:pPr marL="0" indent="0">
              <a:buNone/>
            </a:pPr>
            <a:r>
              <a:rPr lang="pt-BR" dirty="0"/>
              <a:t># DNA_sequence </a:t>
            </a:r>
            <a:r>
              <a:rPr lang="pt-BR" dirty="0" smtClean="0"/>
              <a:t>gatcgatcgaatcgatgcttgagct</a:t>
            </a:r>
          </a:p>
          <a:p>
            <a:pPr marL="0" indent="0">
              <a:buNone/>
            </a:pPr>
            <a:r>
              <a:rPr lang="pt-BR" dirty="0" smtClean="0"/>
              <a:t># 5'3</a:t>
            </a:r>
            <a:r>
              <a:rPr lang="pt-BR" dirty="0"/>
              <a:t>' Frame </a:t>
            </a:r>
            <a:r>
              <a:rPr lang="pt-BR" dirty="0" smtClean="0"/>
              <a:t>1 D </a:t>
            </a:r>
            <a:r>
              <a:rPr lang="pt-BR" dirty="0"/>
              <a:t>R S N R C L S </a:t>
            </a:r>
            <a:endParaRPr lang="pt-BR" dirty="0" smtClean="0"/>
          </a:p>
          <a:p>
            <a:pPr marL="0" indent="0">
              <a:buNone/>
            </a:pPr>
            <a:r>
              <a:rPr lang="pt-BR" dirty="0" smtClean="0"/>
              <a:t># </a:t>
            </a:r>
            <a:r>
              <a:rPr lang="pt-BR" dirty="0"/>
              <a:t>5'3' Frame </a:t>
            </a:r>
            <a:r>
              <a:rPr lang="pt-BR" dirty="0" smtClean="0"/>
              <a:t>2 I </a:t>
            </a:r>
            <a:r>
              <a:rPr lang="pt-BR" dirty="0"/>
              <a:t>D R I D A Stop </a:t>
            </a:r>
            <a:r>
              <a:rPr lang="pt-BR" dirty="0" smtClean="0"/>
              <a:t>A</a:t>
            </a:r>
          </a:p>
          <a:p>
            <a:pPr marL="0" indent="0">
              <a:buNone/>
            </a:pPr>
            <a:r>
              <a:rPr lang="pt-BR" dirty="0" smtClean="0"/>
              <a:t># 5'3</a:t>
            </a:r>
            <a:r>
              <a:rPr lang="pt-BR" dirty="0"/>
              <a:t>' Frame </a:t>
            </a:r>
            <a:r>
              <a:rPr lang="pt-BR" dirty="0" smtClean="0"/>
              <a:t>3 S </a:t>
            </a:r>
            <a:r>
              <a:rPr lang="pt-BR" dirty="0"/>
              <a:t>I E S Met L E </a:t>
            </a:r>
            <a:endParaRPr lang="pt-BR" dirty="0" smtClean="0"/>
          </a:p>
          <a:p>
            <a:pPr marL="0" indent="0">
              <a:buNone/>
            </a:pPr>
            <a:r>
              <a:rPr lang="pt-BR" dirty="0" smtClean="0"/>
              <a:t># </a:t>
            </a:r>
            <a:r>
              <a:rPr lang="pt-BR" dirty="0"/>
              <a:t>3'5' Frame </a:t>
            </a:r>
            <a:r>
              <a:rPr lang="pt-BR" dirty="0" smtClean="0"/>
              <a:t>1 S </a:t>
            </a:r>
            <a:r>
              <a:rPr lang="pt-BR" dirty="0"/>
              <a:t>S S I D S I </a:t>
            </a:r>
            <a:r>
              <a:rPr lang="pt-BR" dirty="0" smtClean="0"/>
              <a:t>D</a:t>
            </a:r>
          </a:p>
          <a:p>
            <a:pPr marL="0" indent="0">
              <a:buNone/>
            </a:pPr>
            <a:r>
              <a:rPr lang="pt-BR" dirty="0" smtClean="0"/>
              <a:t># </a:t>
            </a:r>
            <a:r>
              <a:rPr lang="pt-BR" dirty="0"/>
              <a:t>3'5' Frame </a:t>
            </a:r>
            <a:r>
              <a:rPr lang="pt-BR" dirty="0" smtClean="0"/>
              <a:t>2 A </a:t>
            </a:r>
            <a:r>
              <a:rPr lang="pt-BR" dirty="0"/>
              <a:t>Q A S I R S I </a:t>
            </a:r>
            <a:endParaRPr lang="pt-BR" dirty="0" smtClean="0"/>
          </a:p>
          <a:p>
            <a:pPr marL="0" indent="0">
              <a:buNone/>
            </a:pPr>
            <a:r>
              <a:rPr lang="pt-BR" dirty="0" smtClean="0"/>
              <a:t># </a:t>
            </a:r>
            <a:r>
              <a:rPr lang="pt-BR" dirty="0"/>
              <a:t>3'5' Frame </a:t>
            </a:r>
            <a:r>
              <a:rPr lang="pt-BR" dirty="0" smtClean="0"/>
              <a:t>3 L </a:t>
            </a:r>
            <a:r>
              <a:rPr lang="pt-BR" dirty="0"/>
              <a:t>K H R F D R </a:t>
            </a:r>
            <a:endParaRPr lang="pt-BR" dirty="0" smtClean="0"/>
          </a:p>
          <a:p>
            <a:r>
              <a:rPr lang="pt-BR" dirty="0"/>
              <a:t>A</a:t>
            </a:r>
            <a:r>
              <a:rPr lang="pt-BR" dirty="0" smtClean="0"/>
              <a:t> tool for doing it explictly:</a:t>
            </a:r>
          </a:p>
          <a:p>
            <a:pPr marL="0" indent="0">
              <a:buNone/>
            </a:pPr>
            <a:r>
              <a:rPr lang="it-IT" dirty="0" smtClean="0">
                <a:hlinkClick r:id="rId2"/>
              </a:rPr>
              <a:t>https</a:t>
            </a:r>
            <a:r>
              <a:rPr lang="it-IT" dirty="0">
                <a:hlinkClick r:id="rId2"/>
              </a:rPr>
              <a:t>://web.expasy.org/translate/</a:t>
            </a:r>
            <a:endParaRPr lang="it-IT" dirty="0" smtClean="0"/>
          </a:p>
          <a:p>
            <a:pPr marL="0" indent="0">
              <a:buNone/>
            </a:pPr>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5</a:t>
            </a:fld>
            <a:endParaRPr lang="it-IT"/>
          </a:p>
        </p:txBody>
      </p:sp>
      <p:graphicFrame>
        <p:nvGraphicFramePr>
          <p:cNvPr id="5" name="Table 4"/>
          <p:cNvGraphicFramePr>
            <a:graphicFrameLocks noGrp="1"/>
          </p:cNvGraphicFramePr>
          <p:nvPr>
            <p:extLst>
              <p:ext uri="{D42A27DB-BD31-4B8C-83A1-F6EECF244321}">
                <p14:modId xmlns:p14="http://schemas.microsoft.com/office/powerpoint/2010/main" val="2663062049"/>
              </p:ext>
            </p:extLst>
          </p:nvPr>
        </p:nvGraphicFramePr>
        <p:xfrm>
          <a:off x="5401489" y="3680580"/>
          <a:ext cx="5952311" cy="1112520"/>
        </p:xfrm>
        <a:graphic>
          <a:graphicData uri="http://schemas.openxmlformats.org/drawingml/2006/table">
            <a:tbl>
              <a:tblPr>
                <a:tableStyleId>{5C22544A-7EE6-4342-B048-85BDC9FD1C3A}</a:tableStyleId>
              </a:tblPr>
              <a:tblGrid>
                <a:gridCol w="606988">
                  <a:extLst>
                    <a:ext uri="{9D8B030D-6E8A-4147-A177-3AD203B41FA5}">
                      <a16:colId xmlns:a16="http://schemas.microsoft.com/office/drawing/2014/main" val="3758279542"/>
                    </a:ext>
                  </a:extLst>
                </a:gridCol>
                <a:gridCol w="606988">
                  <a:extLst>
                    <a:ext uri="{9D8B030D-6E8A-4147-A177-3AD203B41FA5}">
                      <a16:colId xmlns:a16="http://schemas.microsoft.com/office/drawing/2014/main" val="2380573023"/>
                    </a:ext>
                  </a:extLst>
                </a:gridCol>
                <a:gridCol w="606988">
                  <a:extLst>
                    <a:ext uri="{9D8B030D-6E8A-4147-A177-3AD203B41FA5}">
                      <a16:colId xmlns:a16="http://schemas.microsoft.com/office/drawing/2014/main" val="4241030511"/>
                    </a:ext>
                  </a:extLst>
                </a:gridCol>
                <a:gridCol w="606988">
                  <a:extLst>
                    <a:ext uri="{9D8B030D-6E8A-4147-A177-3AD203B41FA5}">
                      <a16:colId xmlns:a16="http://schemas.microsoft.com/office/drawing/2014/main" val="402599032"/>
                    </a:ext>
                  </a:extLst>
                </a:gridCol>
                <a:gridCol w="606988">
                  <a:extLst>
                    <a:ext uri="{9D8B030D-6E8A-4147-A177-3AD203B41FA5}">
                      <a16:colId xmlns:a16="http://schemas.microsoft.com/office/drawing/2014/main" val="1214693413"/>
                    </a:ext>
                  </a:extLst>
                </a:gridCol>
                <a:gridCol w="606988">
                  <a:extLst>
                    <a:ext uri="{9D8B030D-6E8A-4147-A177-3AD203B41FA5}">
                      <a16:colId xmlns:a16="http://schemas.microsoft.com/office/drawing/2014/main" val="3541319538"/>
                    </a:ext>
                  </a:extLst>
                </a:gridCol>
                <a:gridCol w="606988">
                  <a:extLst>
                    <a:ext uri="{9D8B030D-6E8A-4147-A177-3AD203B41FA5}">
                      <a16:colId xmlns:a16="http://schemas.microsoft.com/office/drawing/2014/main" val="2378143769"/>
                    </a:ext>
                  </a:extLst>
                </a:gridCol>
                <a:gridCol w="606988">
                  <a:extLst>
                    <a:ext uri="{9D8B030D-6E8A-4147-A177-3AD203B41FA5}">
                      <a16:colId xmlns:a16="http://schemas.microsoft.com/office/drawing/2014/main" val="2660780565"/>
                    </a:ext>
                  </a:extLst>
                </a:gridCol>
                <a:gridCol w="606988">
                  <a:extLst>
                    <a:ext uri="{9D8B030D-6E8A-4147-A177-3AD203B41FA5}">
                      <a16:colId xmlns:a16="http://schemas.microsoft.com/office/drawing/2014/main" val="1463069152"/>
                    </a:ext>
                  </a:extLst>
                </a:gridCol>
                <a:gridCol w="489419">
                  <a:extLst>
                    <a:ext uri="{9D8B030D-6E8A-4147-A177-3AD203B41FA5}">
                      <a16:colId xmlns:a16="http://schemas.microsoft.com/office/drawing/2014/main" val="2481301637"/>
                    </a:ext>
                  </a:extLst>
                </a:gridCol>
              </a:tblGrid>
              <a:tr h="370840">
                <a:tc>
                  <a:txBody>
                    <a:bodyPr/>
                    <a:lstStyle/>
                    <a:p>
                      <a:endParaRPr lang="it-IT" dirty="0"/>
                    </a:p>
                  </a:txBody>
                  <a:tcPr/>
                </a:tc>
                <a:tc>
                  <a:txBody>
                    <a:bodyPr/>
                    <a:lstStyle/>
                    <a:p>
                      <a:r>
                        <a:rPr lang="it-IT" dirty="0" smtClean="0"/>
                        <a:t>GAT</a:t>
                      </a:r>
                      <a:endParaRPr lang="it-IT" dirty="0"/>
                    </a:p>
                  </a:txBody>
                  <a:tcPr/>
                </a:tc>
                <a:tc>
                  <a:txBody>
                    <a:bodyPr/>
                    <a:lstStyle/>
                    <a:p>
                      <a:r>
                        <a:rPr lang="it-IT" dirty="0" smtClean="0"/>
                        <a:t>CGA</a:t>
                      </a:r>
                      <a:endParaRPr lang="it-IT" dirty="0"/>
                    </a:p>
                  </a:txBody>
                  <a:tcPr/>
                </a:tc>
                <a:tc>
                  <a:txBody>
                    <a:bodyPr/>
                    <a:lstStyle/>
                    <a:p>
                      <a:r>
                        <a:rPr lang="it-IT" dirty="0" smtClean="0"/>
                        <a:t>TCG</a:t>
                      </a:r>
                      <a:endParaRPr lang="it-IT" dirty="0"/>
                    </a:p>
                  </a:txBody>
                  <a:tcPr/>
                </a:tc>
                <a:tc>
                  <a:txBody>
                    <a:bodyPr/>
                    <a:lstStyle/>
                    <a:p>
                      <a:r>
                        <a:rPr lang="it-IT" dirty="0" smtClean="0"/>
                        <a:t>AAT</a:t>
                      </a:r>
                      <a:endParaRPr lang="it-IT" dirty="0"/>
                    </a:p>
                  </a:txBody>
                  <a:tcPr/>
                </a:tc>
                <a:tc>
                  <a:txBody>
                    <a:bodyPr/>
                    <a:lstStyle/>
                    <a:p>
                      <a:r>
                        <a:rPr lang="it-IT" dirty="0" smtClean="0"/>
                        <a:t>CGA</a:t>
                      </a:r>
                      <a:endParaRPr lang="it-IT" dirty="0"/>
                    </a:p>
                  </a:txBody>
                  <a:tcPr/>
                </a:tc>
                <a:tc>
                  <a:txBody>
                    <a:bodyPr/>
                    <a:lstStyle/>
                    <a:p>
                      <a:r>
                        <a:rPr lang="it-IT" dirty="0" smtClean="0"/>
                        <a:t>TGC</a:t>
                      </a:r>
                      <a:endParaRPr lang="it-IT" dirty="0"/>
                    </a:p>
                  </a:txBody>
                  <a:tcPr/>
                </a:tc>
                <a:tc>
                  <a:txBody>
                    <a:bodyPr/>
                    <a:lstStyle/>
                    <a:p>
                      <a:r>
                        <a:rPr lang="it-IT" dirty="0" smtClean="0"/>
                        <a:t>TTG</a:t>
                      </a:r>
                      <a:endParaRPr lang="it-IT" dirty="0"/>
                    </a:p>
                  </a:txBody>
                  <a:tcPr/>
                </a:tc>
                <a:tc>
                  <a:txBody>
                    <a:bodyPr/>
                    <a:lstStyle/>
                    <a:p>
                      <a:r>
                        <a:rPr lang="it-IT" dirty="0" smtClean="0"/>
                        <a:t>AGC</a:t>
                      </a:r>
                      <a:endParaRPr lang="it-IT" dirty="0"/>
                    </a:p>
                  </a:txBody>
                  <a:tcPr/>
                </a:tc>
                <a:tc>
                  <a:txBody>
                    <a:bodyPr/>
                    <a:lstStyle/>
                    <a:p>
                      <a:r>
                        <a:rPr lang="it-IT" dirty="0" smtClean="0"/>
                        <a:t>T</a:t>
                      </a:r>
                      <a:endParaRPr lang="it-IT" dirty="0"/>
                    </a:p>
                  </a:txBody>
                  <a:tcPr/>
                </a:tc>
                <a:extLst>
                  <a:ext uri="{0D108BD9-81ED-4DB2-BD59-A6C34878D82A}">
                    <a16:rowId xmlns:a16="http://schemas.microsoft.com/office/drawing/2014/main" val="2396439067"/>
                  </a:ext>
                </a:extLst>
              </a:tr>
              <a:tr h="370840">
                <a:tc>
                  <a:txBody>
                    <a:bodyPr/>
                    <a:lstStyle/>
                    <a:p>
                      <a:r>
                        <a:rPr lang="it-IT" dirty="0" smtClean="0"/>
                        <a:t>G</a:t>
                      </a:r>
                      <a:endParaRPr lang="it-IT" dirty="0"/>
                    </a:p>
                  </a:txBody>
                  <a:tcPr/>
                </a:tc>
                <a:tc>
                  <a:txBody>
                    <a:bodyPr/>
                    <a:lstStyle/>
                    <a:p>
                      <a:r>
                        <a:rPr lang="it-IT" dirty="0" smtClean="0"/>
                        <a:t>ATC</a:t>
                      </a:r>
                      <a:endParaRPr lang="it-IT" dirty="0"/>
                    </a:p>
                  </a:txBody>
                  <a:tcPr/>
                </a:tc>
                <a:tc>
                  <a:txBody>
                    <a:bodyPr/>
                    <a:lstStyle/>
                    <a:p>
                      <a:r>
                        <a:rPr lang="it-IT" dirty="0" smtClean="0"/>
                        <a:t>GAT</a:t>
                      </a:r>
                      <a:endParaRPr lang="it-IT" dirty="0"/>
                    </a:p>
                  </a:txBody>
                  <a:tcPr/>
                </a:tc>
                <a:tc>
                  <a:txBody>
                    <a:bodyPr/>
                    <a:lstStyle/>
                    <a:p>
                      <a:r>
                        <a:rPr lang="it-IT" dirty="0" smtClean="0"/>
                        <a:t>CGA</a:t>
                      </a:r>
                      <a:endParaRPr lang="it-IT" dirty="0"/>
                    </a:p>
                  </a:txBody>
                  <a:tcPr/>
                </a:tc>
                <a:tc>
                  <a:txBody>
                    <a:bodyPr/>
                    <a:lstStyle/>
                    <a:p>
                      <a:r>
                        <a:rPr lang="it-IT" dirty="0" smtClean="0"/>
                        <a:t>ATC</a:t>
                      </a:r>
                      <a:endParaRPr lang="it-IT" dirty="0"/>
                    </a:p>
                  </a:txBody>
                  <a:tcPr/>
                </a:tc>
                <a:tc>
                  <a:txBody>
                    <a:bodyPr/>
                    <a:lstStyle/>
                    <a:p>
                      <a:r>
                        <a:rPr lang="it-IT" dirty="0" smtClean="0"/>
                        <a:t>GAT</a:t>
                      </a:r>
                      <a:endParaRPr lang="it-IT" dirty="0"/>
                    </a:p>
                  </a:txBody>
                  <a:tcPr/>
                </a:tc>
                <a:tc>
                  <a:txBody>
                    <a:bodyPr/>
                    <a:lstStyle/>
                    <a:p>
                      <a:r>
                        <a:rPr lang="it-IT" dirty="0" smtClean="0"/>
                        <a:t>GCT</a:t>
                      </a:r>
                      <a:endParaRPr lang="it-IT" dirty="0"/>
                    </a:p>
                  </a:txBody>
                  <a:tcPr/>
                </a:tc>
                <a:tc>
                  <a:txBody>
                    <a:bodyPr/>
                    <a:lstStyle/>
                    <a:p>
                      <a:r>
                        <a:rPr lang="it-IT" dirty="0" smtClean="0"/>
                        <a:t>TGA</a:t>
                      </a:r>
                      <a:endParaRPr lang="it-IT" dirty="0"/>
                    </a:p>
                  </a:txBody>
                  <a:tcPr/>
                </a:tc>
                <a:tc>
                  <a:txBody>
                    <a:bodyPr/>
                    <a:lstStyle/>
                    <a:p>
                      <a:r>
                        <a:rPr lang="it-IT" dirty="0" smtClean="0"/>
                        <a:t>GCT</a:t>
                      </a:r>
                      <a:endParaRPr lang="it-IT" dirty="0"/>
                    </a:p>
                  </a:txBody>
                  <a:tcPr/>
                </a:tc>
                <a:tc>
                  <a:txBody>
                    <a:bodyPr/>
                    <a:lstStyle/>
                    <a:p>
                      <a:endParaRPr lang="it-IT" dirty="0"/>
                    </a:p>
                  </a:txBody>
                  <a:tcPr/>
                </a:tc>
                <a:extLst>
                  <a:ext uri="{0D108BD9-81ED-4DB2-BD59-A6C34878D82A}">
                    <a16:rowId xmlns:a16="http://schemas.microsoft.com/office/drawing/2014/main" val="3476435812"/>
                  </a:ext>
                </a:extLst>
              </a:tr>
              <a:tr h="370840">
                <a:tc>
                  <a:txBody>
                    <a:bodyPr/>
                    <a:lstStyle/>
                    <a:p>
                      <a:r>
                        <a:rPr lang="it-IT" dirty="0" smtClean="0"/>
                        <a:t>GA</a:t>
                      </a:r>
                      <a:endParaRPr lang="it-IT" dirty="0"/>
                    </a:p>
                  </a:txBody>
                  <a:tcPr/>
                </a:tc>
                <a:tc>
                  <a:txBody>
                    <a:bodyPr/>
                    <a:lstStyle/>
                    <a:p>
                      <a:r>
                        <a:rPr lang="it-IT" dirty="0" smtClean="0"/>
                        <a:t>TCG</a:t>
                      </a:r>
                      <a:endParaRPr lang="it-IT" dirty="0"/>
                    </a:p>
                  </a:txBody>
                  <a:tcPr/>
                </a:tc>
                <a:tc>
                  <a:txBody>
                    <a:bodyPr/>
                    <a:lstStyle/>
                    <a:p>
                      <a:r>
                        <a:rPr lang="it-IT" dirty="0" smtClean="0"/>
                        <a:t>ATC</a:t>
                      </a:r>
                      <a:endParaRPr lang="it-IT" dirty="0"/>
                    </a:p>
                  </a:txBody>
                  <a:tcPr/>
                </a:tc>
                <a:tc>
                  <a:txBody>
                    <a:bodyPr/>
                    <a:lstStyle/>
                    <a:p>
                      <a:r>
                        <a:rPr lang="it-IT" dirty="0" smtClean="0"/>
                        <a:t>GAA</a:t>
                      </a:r>
                      <a:endParaRPr lang="it-IT" dirty="0"/>
                    </a:p>
                  </a:txBody>
                  <a:tcPr/>
                </a:tc>
                <a:tc>
                  <a:txBody>
                    <a:bodyPr/>
                    <a:lstStyle/>
                    <a:p>
                      <a:r>
                        <a:rPr lang="it-IT" dirty="0" smtClean="0"/>
                        <a:t>TCG</a:t>
                      </a:r>
                      <a:endParaRPr lang="it-IT" dirty="0"/>
                    </a:p>
                  </a:txBody>
                  <a:tcPr/>
                </a:tc>
                <a:tc>
                  <a:txBody>
                    <a:bodyPr/>
                    <a:lstStyle/>
                    <a:p>
                      <a:r>
                        <a:rPr lang="it-IT" dirty="0" smtClean="0"/>
                        <a:t>ATG</a:t>
                      </a:r>
                      <a:endParaRPr lang="it-IT" dirty="0"/>
                    </a:p>
                  </a:txBody>
                  <a:tcPr/>
                </a:tc>
                <a:tc>
                  <a:txBody>
                    <a:bodyPr/>
                    <a:lstStyle/>
                    <a:p>
                      <a:r>
                        <a:rPr lang="it-IT" dirty="0" smtClean="0"/>
                        <a:t>CTT</a:t>
                      </a:r>
                      <a:endParaRPr lang="it-IT" dirty="0"/>
                    </a:p>
                  </a:txBody>
                  <a:tcPr/>
                </a:tc>
                <a:tc>
                  <a:txBody>
                    <a:bodyPr/>
                    <a:lstStyle/>
                    <a:p>
                      <a:r>
                        <a:rPr lang="it-IT" dirty="0" smtClean="0"/>
                        <a:t>GAG</a:t>
                      </a:r>
                      <a:endParaRPr lang="it-IT" dirty="0"/>
                    </a:p>
                  </a:txBody>
                  <a:tcPr/>
                </a:tc>
                <a:tc>
                  <a:txBody>
                    <a:bodyPr/>
                    <a:lstStyle/>
                    <a:p>
                      <a:r>
                        <a:rPr lang="it-IT" dirty="0" smtClean="0"/>
                        <a:t>CT</a:t>
                      </a:r>
                      <a:endParaRPr lang="it-IT" dirty="0"/>
                    </a:p>
                  </a:txBody>
                  <a:tcPr/>
                </a:tc>
                <a:tc>
                  <a:txBody>
                    <a:bodyPr/>
                    <a:lstStyle/>
                    <a:p>
                      <a:endParaRPr lang="it-IT" dirty="0"/>
                    </a:p>
                  </a:txBody>
                  <a:tcPr/>
                </a:tc>
                <a:extLst>
                  <a:ext uri="{0D108BD9-81ED-4DB2-BD59-A6C34878D82A}">
                    <a16:rowId xmlns:a16="http://schemas.microsoft.com/office/drawing/2014/main" val="2733189622"/>
                  </a:ext>
                </a:extLst>
              </a:tr>
            </a:tbl>
          </a:graphicData>
        </a:graphic>
      </p:graphicFrame>
    </p:spTree>
    <p:extLst>
      <p:ext uri="{BB962C8B-B14F-4D97-AF65-F5344CB8AC3E}">
        <p14:creationId xmlns:p14="http://schemas.microsoft.com/office/powerpoint/2010/main" val="2190806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Nucleotides to amino acids in all the frames</a:t>
            </a:r>
          </a:p>
        </p:txBody>
      </p:sp>
      <p:sp>
        <p:nvSpPr>
          <p:cNvPr id="3" name="Content Placeholder 2"/>
          <p:cNvSpPr>
            <a:spLocks noGrp="1"/>
          </p:cNvSpPr>
          <p:nvPr>
            <p:ph idx="1"/>
          </p:nvPr>
        </p:nvSpPr>
        <p:spPr>
          <a:xfrm>
            <a:off x="838200" y="1451156"/>
            <a:ext cx="10515600" cy="4351338"/>
          </a:xfrm>
        </p:spPr>
        <p:txBody>
          <a:bodyPr/>
          <a:lstStyle/>
          <a:p>
            <a:pPr marL="457200" lvl="1" indent="0">
              <a:buNone/>
            </a:pPr>
            <a:r>
              <a:rPr lang="it-IT" dirty="0"/>
              <a:t>GATCGATCGAATCGATGCTTGAGCT </a:t>
            </a:r>
          </a:p>
          <a:p>
            <a:endParaRPr lang="it-IT" dirty="0"/>
          </a:p>
        </p:txBody>
      </p:sp>
      <p:sp>
        <p:nvSpPr>
          <p:cNvPr id="4" name="Slide Number Placeholder 3"/>
          <p:cNvSpPr>
            <a:spLocks noGrp="1"/>
          </p:cNvSpPr>
          <p:nvPr>
            <p:ph type="sldNum" sz="quarter" idx="12"/>
          </p:nvPr>
        </p:nvSpPr>
        <p:spPr/>
        <p:txBody>
          <a:bodyPr/>
          <a:lstStyle/>
          <a:p>
            <a:fld id="{36D60AEC-07F6-426B-83CC-E8FAB2CEA0A6}" type="slidenum">
              <a:rPr lang="it-IT" smtClean="0"/>
              <a:t>6</a:t>
            </a:fld>
            <a:endParaRPr lang="it-IT"/>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58" y="2004619"/>
            <a:ext cx="7369179" cy="4534293"/>
          </a:xfrm>
          <a:prstGeom prst="rect">
            <a:avLst/>
          </a:prstGeom>
        </p:spPr>
      </p:pic>
    </p:spTree>
    <p:extLst>
      <p:ext uri="{BB962C8B-B14F-4D97-AF65-F5344CB8AC3E}">
        <p14:creationId xmlns:p14="http://schemas.microsoft.com/office/powerpoint/2010/main" val="2862829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Versions of BLAST from NIH</a:t>
            </a:r>
            <a:endParaRPr lang="it-IT"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3584"/>
            <a:ext cx="9152413" cy="746825"/>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63305"/>
            <a:ext cx="9015241" cy="76206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74588"/>
            <a:ext cx="9228620" cy="754445"/>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097" y="4734309"/>
            <a:ext cx="9266723" cy="746825"/>
          </a:xfrm>
          <a:prstGeom prst="rect">
            <a:avLst/>
          </a:prstGeom>
        </p:spPr>
      </p:pic>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097" y="5709271"/>
            <a:ext cx="9533446" cy="685859"/>
          </a:xfrm>
          <a:prstGeom prst="rect">
            <a:avLst/>
          </a:prstGeom>
        </p:spPr>
      </p:pic>
      <p:sp>
        <p:nvSpPr>
          <p:cNvPr id="11" name="Slide Number Placeholder 10"/>
          <p:cNvSpPr>
            <a:spLocks noGrp="1"/>
          </p:cNvSpPr>
          <p:nvPr>
            <p:ph type="sldNum" sz="quarter" idx="12"/>
          </p:nvPr>
        </p:nvSpPr>
        <p:spPr/>
        <p:txBody>
          <a:bodyPr/>
          <a:lstStyle/>
          <a:p>
            <a:fld id="{36D60AEC-07F6-426B-83CC-E8FAB2CEA0A6}" type="slidenum">
              <a:rPr lang="it-IT" smtClean="0"/>
              <a:t>7</a:t>
            </a:fld>
            <a:endParaRPr lang="it-IT"/>
          </a:p>
        </p:txBody>
      </p:sp>
    </p:spTree>
    <p:extLst>
      <p:ext uri="{BB962C8B-B14F-4D97-AF65-F5344CB8AC3E}">
        <p14:creationId xmlns:p14="http://schemas.microsoft.com/office/powerpoint/2010/main" val="290888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BLASTn program choices</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821" y="1690688"/>
            <a:ext cx="9259102" cy="2209992"/>
          </a:xfrm>
        </p:spPr>
      </p:pic>
      <p:sp>
        <p:nvSpPr>
          <p:cNvPr id="3" name="Slide Number Placeholder 2"/>
          <p:cNvSpPr>
            <a:spLocks noGrp="1"/>
          </p:cNvSpPr>
          <p:nvPr>
            <p:ph type="sldNum" sz="quarter" idx="12"/>
          </p:nvPr>
        </p:nvSpPr>
        <p:spPr/>
        <p:txBody>
          <a:bodyPr/>
          <a:lstStyle/>
          <a:p>
            <a:fld id="{36D60AEC-07F6-426B-83CC-E8FAB2CEA0A6}" type="slidenum">
              <a:rPr lang="it-IT" smtClean="0"/>
              <a:t>8</a:t>
            </a:fld>
            <a:endParaRPr lang="it-IT"/>
          </a:p>
        </p:txBody>
      </p:sp>
    </p:spTree>
    <p:extLst>
      <p:ext uri="{BB962C8B-B14F-4D97-AF65-F5344CB8AC3E}">
        <p14:creationId xmlns:p14="http://schemas.microsoft.com/office/powerpoint/2010/main" val="2704072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BLASTp program choices</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480" y="1377179"/>
            <a:ext cx="8519898" cy="2812024"/>
          </a:xfrm>
        </p:spPr>
      </p:pic>
      <p:pic>
        <p:nvPicPr>
          <p:cNvPr id="5"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739" y="4175528"/>
            <a:ext cx="6477561" cy="2682472"/>
          </a:xfrm>
          <a:prstGeom prst="rect">
            <a:avLst/>
          </a:prstGeom>
        </p:spPr>
      </p:pic>
      <p:sp>
        <p:nvSpPr>
          <p:cNvPr id="6" name="TextBox 5"/>
          <p:cNvSpPr txBox="1"/>
          <p:nvPr/>
        </p:nvSpPr>
        <p:spPr>
          <a:xfrm>
            <a:off x="1933303" y="5320937"/>
            <a:ext cx="1676549" cy="369332"/>
          </a:xfrm>
          <a:prstGeom prst="rect">
            <a:avLst/>
          </a:prstGeom>
          <a:noFill/>
        </p:spPr>
        <p:txBody>
          <a:bodyPr wrap="none" rtlCol="0">
            <a:spAutoFit/>
          </a:bodyPr>
          <a:lstStyle/>
          <a:p>
            <a:r>
              <a:rPr lang="it-IT" dirty="0" smtClean="0"/>
              <a:t>From the guide:</a:t>
            </a:r>
            <a:endParaRPr lang="it-IT" dirty="0"/>
          </a:p>
        </p:txBody>
      </p:sp>
      <p:sp>
        <p:nvSpPr>
          <p:cNvPr id="7" name="Slide Number Placeholder 6"/>
          <p:cNvSpPr>
            <a:spLocks noGrp="1"/>
          </p:cNvSpPr>
          <p:nvPr>
            <p:ph type="sldNum" sz="quarter" idx="12"/>
          </p:nvPr>
        </p:nvSpPr>
        <p:spPr/>
        <p:txBody>
          <a:bodyPr/>
          <a:lstStyle/>
          <a:p>
            <a:fld id="{36D60AEC-07F6-426B-83CC-E8FAB2CEA0A6}" type="slidenum">
              <a:rPr lang="it-IT" smtClean="0"/>
              <a:t>9</a:t>
            </a:fld>
            <a:endParaRPr lang="it-IT"/>
          </a:p>
        </p:txBody>
      </p:sp>
    </p:spTree>
    <p:extLst>
      <p:ext uri="{BB962C8B-B14F-4D97-AF65-F5344CB8AC3E}">
        <p14:creationId xmlns:p14="http://schemas.microsoft.com/office/powerpoint/2010/main" val="3874049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2494</Words>
  <Application>Microsoft Office PowerPoint</Application>
  <PresentationFormat>Widescreen</PresentationFormat>
  <Paragraphs>242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Merriweather</vt:lpstr>
      <vt:lpstr>Arial</vt:lpstr>
      <vt:lpstr>Calibri</vt:lpstr>
      <vt:lpstr>Calibri Light</vt:lpstr>
      <vt:lpstr>Office Theme</vt:lpstr>
      <vt:lpstr>Algorithms for Bioinformatics</vt:lpstr>
      <vt:lpstr> In the previous lectures</vt:lpstr>
      <vt:lpstr>BLAST and its versions</vt:lpstr>
      <vt:lpstr>BLAST and its versions</vt:lpstr>
      <vt:lpstr>Nucleotides to amino acids in all the frames</vt:lpstr>
      <vt:lpstr>Nucleotides to amino acids in all the frames</vt:lpstr>
      <vt:lpstr>Versions of BLAST from NIH</vt:lpstr>
      <vt:lpstr>BLASTn program choices</vt:lpstr>
      <vt:lpstr>BLASTp program choices</vt:lpstr>
      <vt:lpstr>BLAST and its versions</vt:lpstr>
      <vt:lpstr>Gapped BLAST</vt:lpstr>
      <vt:lpstr>Mega BLAST (elective)</vt:lpstr>
      <vt:lpstr>Mega BLAST (reference)</vt:lpstr>
      <vt:lpstr>Quick BLAST</vt:lpstr>
      <vt:lpstr>PSI-BLAST</vt:lpstr>
      <vt:lpstr>PSI-BLAST</vt:lpstr>
      <vt:lpstr>PSI-BLAST Composition-Based Statistics (CBS) (elective)</vt:lpstr>
      <vt:lpstr>Next: Lecture 9  part 2</vt:lpstr>
      <vt:lpstr>Algorithms for Bioinformatics</vt:lpstr>
      <vt:lpstr>BLAST and its versions</vt:lpstr>
      <vt:lpstr>BLAST fatigue? You are not the only one</vt:lpstr>
      <vt:lpstr>Gapped BLAST outline</vt:lpstr>
      <vt:lpstr>BLAST process</vt:lpstr>
      <vt:lpstr> gapped BLAST outline: A and B steps 1-2</vt:lpstr>
      <vt:lpstr>gapped BLAST outline: C step 1</vt:lpstr>
      <vt:lpstr>gapped BLAST outline: C steps 2-4</vt:lpstr>
      <vt:lpstr>gapped BLAST outline: D steps 1-2</vt:lpstr>
      <vt:lpstr>gapped BLAST outline: E steps 1-2</vt:lpstr>
      <vt:lpstr>BLAST process</vt:lpstr>
      <vt:lpstr>PSI-BLAST: the procedure</vt:lpstr>
      <vt:lpstr>BLAST and its versions</vt:lpstr>
      <vt:lpstr>PHI-BLAST</vt:lpstr>
      <vt:lpstr>DELTA BLAST</vt:lpstr>
      <vt:lpstr>BLAST specialized searches</vt:lpstr>
      <vt:lpstr>Next: Lecture 9  part 3</vt:lpstr>
      <vt:lpstr>Algorithms for Bioinformatics</vt:lpstr>
      <vt:lpstr>Gapped BLAST and PSI-BLAST</vt:lpstr>
      <vt:lpstr>Two-hit method</vt:lpstr>
      <vt:lpstr>Gapped BLAST</vt:lpstr>
      <vt:lpstr>PSI-BLAST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Bioinformatics</dc:title>
  <dc:creator>blanz</dc:creator>
  <cp:lastModifiedBy>blanz</cp:lastModifiedBy>
  <cp:revision>49</cp:revision>
  <dcterms:created xsi:type="dcterms:W3CDTF">2020-03-21T06:35:09Z</dcterms:created>
  <dcterms:modified xsi:type="dcterms:W3CDTF">2020-03-22T20:19:16Z</dcterms:modified>
</cp:coreProperties>
</file>