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64" r:id="rId4"/>
    <p:sldId id="267" r:id="rId5"/>
    <p:sldId id="266" r:id="rId6"/>
    <p:sldId id="269" r:id="rId7"/>
    <p:sldId id="265" r:id="rId8"/>
    <p:sldId id="261" r:id="rId9"/>
    <p:sldId id="263" r:id="rId10"/>
    <p:sldId id="260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E9E1C-1B4B-43DB-9A91-AFD644CD8808}" type="datetimeFigureOut">
              <a:rPr lang="it-IT" smtClean="0"/>
              <a:t>12/03/2020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7E79C-96A4-4C6D-991A-279681B7B94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937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8608-E700-470B-BA48-4461A0A2B17D}" type="datetime1">
              <a:rPr lang="it-IT" smtClean="0"/>
              <a:t>12/03/2020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5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42F-853B-4AEC-BCFF-CFF7747DBA6B}" type="datetime1">
              <a:rPr lang="it-IT" smtClean="0"/>
              <a:t>12/03/2020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01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688F-1811-465A-A49A-A3DF611A6D2A}" type="datetime1">
              <a:rPr lang="it-IT" smtClean="0"/>
              <a:t>12/03/2020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53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1D15-C8AF-4830-8D7F-0D076522F9E3}" type="datetime1">
              <a:rPr lang="it-IT" smtClean="0"/>
              <a:t>12/03/2020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55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A29-7808-4A30-A268-2F76719E4DE5}" type="datetime1">
              <a:rPr lang="it-IT" smtClean="0"/>
              <a:t>12/03/2020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75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0F1B-B926-496C-8558-A2BE71D36982}" type="datetime1">
              <a:rPr lang="it-IT" smtClean="0"/>
              <a:t>12/03/2020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7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76AF-7519-4FD6-BBD1-13A74B7B1E9A}" type="datetime1">
              <a:rPr lang="it-IT" smtClean="0"/>
              <a:t>12/03/2020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38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1812-617F-4B57-A0F1-88A93211F17D}" type="datetime1">
              <a:rPr lang="it-IT" smtClean="0"/>
              <a:t>12/03/2020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14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143-B42F-4921-88FA-C2CD9F413898}" type="datetime1">
              <a:rPr lang="it-IT" smtClean="0"/>
              <a:t>12/03/2020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50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63BD-B0F0-400A-99F6-3024C3B7F10B}" type="datetime1">
              <a:rPr lang="it-IT" smtClean="0"/>
              <a:t>12/03/2020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63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3C51-ECC6-4596-B182-2D9F132E0478}" type="datetime1">
              <a:rPr lang="it-IT" smtClean="0"/>
              <a:t>12/03/2020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60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C75C5-1C81-40A3-AD92-94F75E2036E3}" type="datetime1">
              <a:rPr lang="it-IT" smtClean="0"/>
              <a:t>12/03/2020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1A1F7-7D48-427C-B5B4-7C0B21D3C4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5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Algorithms for Bioinformatics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Enrico Blanzieri</a:t>
            </a:r>
            <a:endParaRPr lang="it-IT" dirty="0"/>
          </a:p>
          <a:p>
            <a:r>
              <a:rPr lang="it-IT" dirty="0" smtClean="0"/>
              <a:t>March </a:t>
            </a:r>
            <a:r>
              <a:rPr lang="it-IT" dirty="0" smtClean="0"/>
              <a:t>11</a:t>
            </a:r>
            <a:r>
              <a:rPr lang="it-IT" dirty="0" smtClean="0"/>
              <a:t> </a:t>
            </a:r>
            <a:r>
              <a:rPr lang="it-IT" dirty="0" smtClean="0"/>
              <a:t>2020 Lecture </a:t>
            </a:r>
            <a:r>
              <a:rPr lang="it-IT" dirty="0" smtClean="0"/>
              <a:t>6</a:t>
            </a:r>
            <a:endParaRPr lang="it-IT" dirty="0"/>
          </a:p>
          <a:p>
            <a:r>
              <a:rPr lang="it-IT" dirty="0" smtClean="0"/>
              <a:t>Part 1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Local alignments in O(mn)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Optimal sequence alignment using affine gap costs</a:t>
            </a:r>
          </a:p>
          <a:p>
            <a:pPr marL="0" indent="0">
              <a:buNone/>
            </a:pPr>
            <a:r>
              <a:rPr lang="en-US" dirty="0" smtClean="0"/>
              <a:t>Stephen F. </a:t>
            </a:r>
            <a:r>
              <a:rPr lang="en-US" dirty="0" err="1" smtClean="0"/>
              <a:t>Altschul</a:t>
            </a:r>
            <a:r>
              <a:rPr lang="en-US" dirty="0" smtClean="0"/>
              <a:t> &amp; Bruce W. Erickson </a:t>
            </a:r>
          </a:p>
          <a:p>
            <a:pPr marL="0" indent="0">
              <a:buNone/>
            </a:pPr>
            <a:r>
              <a:rPr lang="en-US" dirty="0" smtClean="0"/>
              <a:t>Bulletin of Mathematical Biology volume 48, pages 603–616(1986)</a:t>
            </a:r>
          </a:p>
          <a:p>
            <a:endParaRPr lang="en-US" dirty="0" smtClean="0"/>
          </a:p>
          <a:p>
            <a:r>
              <a:rPr lang="en-US" dirty="0" smtClean="0"/>
              <a:t>Abstract</a:t>
            </a:r>
          </a:p>
          <a:p>
            <a:pPr marL="0" indent="0">
              <a:buNone/>
            </a:pPr>
            <a:r>
              <a:rPr lang="en-US" dirty="0" smtClean="0"/>
              <a:t>When comparing two biological sequences, it is often desirable for a gap to be assigned a cost not directly proportional to its length. If affine gap costs are employed, in other words if opening a gap </a:t>
            </a:r>
            <a:r>
              <a:rPr lang="en-US" dirty="0" err="1" smtClean="0"/>
              <a:t>costsv</a:t>
            </a:r>
            <a:r>
              <a:rPr lang="en-US" dirty="0" smtClean="0"/>
              <a:t> and each null in the gap </a:t>
            </a:r>
            <a:r>
              <a:rPr lang="en-US" dirty="0" err="1" smtClean="0"/>
              <a:t>costsu</a:t>
            </a:r>
            <a:r>
              <a:rPr lang="en-US" dirty="0" smtClean="0"/>
              <a:t>, the algorithm of </a:t>
            </a:r>
            <a:r>
              <a:rPr lang="en-US" dirty="0" err="1" smtClean="0"/>
              <a:t>Gotoh</a:t>
            </a:r>
            <a:r>
              <a:rPr lang="en-US" dirty="0" smtClean="0"/>
              <a:t> (1982,J. </a:t>
            </a:r>
            <a:r>
              <a:rPr lang="en-US" dirty="0" err="1" smtClean="0"/>
              <a:t>molec</a:t>
            </a:r>
            <a:r>
              <a:rPr lang="en-US" dirty="0" smtClean="0"/>
              <a:t>. Biol. 162, 705) finds the minimum cost of aligning two sequences in </a:t>
            </a:r>
            <a:r>
              <a:rPr lang="en-US" dirty="0" err="1" smtClean="0"/>
              <a:t>orderMN</a:t>
            </a:r>
            <a:r>
              <a:rPr lang="en-US" dirty="0" smtClean="0"/>
              <a:t> steps. </a:t>
            </a:r>
            <a:r>
              <a:rPr lang="en-US" dirty="0" err="1" smtClean="0"/>
              <a:t>Gotoh's</a:t>
            </a:r>
            <a:r>
              <a:rPr lang="en-US" dirty="0" smtClean="0"/>
              <a:t> algorithm attempts to find only one from among possibly many optimal (minimum-cost) alignments, but does not always succeed. This paper provides an example for which this part of </a:t>
            </a:r>
            <a:r>
              <a:rPr lang="en-US" dirty="0" err="1" smtClean="0"/>
              <a:t>Gotoh's</a:t>
            </a:r>
            <a:r>
              <a:rPr lang="en-US" dirty="0" smtClean="0"/>
              <a:t> algorithm fails and describes an algorithm that finds all and only the optimal alignments. This modification of </a:t>
            </a:r>
            <a:r>
              <a:rPr lang="en-US" dirty="0" err="1" smtClean="0"/>
              <a:t>Gotoh's</a:t>
            </a:r>
            <a:r>
              <a:rPr lang="en-US" dirty="0" smtClean="0"/>
              <a:t> algorithm still requires </a:t>
            </a:r>
            <a:r>
              <a:rPr lang="en-US" dirty="0" err="1" smtClean="0"/>
              <a:t>orderMN</a:t>
            </a:r>
            <a:r>
              <a:rPr lang="en-US" dirty="0" smtClean="0"/>
              <a:t> steps. A more precise form of path graph than previously used is needed to represent accurately all optimal alignments for affine gap costs.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2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Exact alignments are in the order of mn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Is the complexity low enough for practical uses?</a:t>
            </a:r>
          </a:p>
          <a:p>
            <a:pPr marL="0" indent="0">
              <a:buNone/>
            </a:pPr>
            <a:r>
              <a:rPr lang="it-IT" dirty="0" smtClean="0"/>
              <a:t>Consider the following tasks: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Sequence assembly (for example a whole genome)</a:t>
            </a:r>
          </a:p>
          <a:p>
            <a:pPr marL="0" indent="0">
              <a:buNone/>
            </a:pPr>
            <a:r>
              <a:rPr lang="it-IT" dirty="0" smtClean="0"/>
              <a:t>Search of a sequence over a data bank of sequences</a:t>
            </a:r>
          </a:p>
          <a:p>
            <a:pPr marL="0" indent="0">
              <a:buNone/>
            </a:pPr>
            <a:r>
              <a:rPr lang="it-IT" dirty="0" smtClean="0"/>
              <a:t>The plain answer is no.</a:t>
            </a:r>
          </a:p>
          <a:p>
            <a:r>
              <a:rPr lang="it-IT" dirty="0" smtClean="0"/>
              <a:t>Heuristics methods</a:t>
            </a:r>
          </a:p>
          <a:p>
            <a:pPr lvl="1"/>
            <a:r>
              <a:rPr lang="it-IT" dirty="0" smtClean="0"/>
              <a:t>They renounce to find exact solutions in order to gain in terms of complexity</a:t>
            </a:r>
          </a:p>
          <a:p>
            <a:pPr marL="457200" lvl="1" indent="0">
              <a:buNone/>
            </a:pPr>
            <a:endParaRPr lang="it-IT" dirty="0" smtClean="0"/>
          </a:p>
          <a:p>
            <a:r>
              <a:rPr lang="it-IT" dirty="0" smtClean="0"/>
              <a:t>FASTA</a:t>
            </a:r>
          </a:p>
          <a:p>
            <a:r>
              <a:rPr lang="it-IT" dirty="0" smtClean="0"/>
              <a:t>Blast and its variations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6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</a:t>
            </a:r>
            <a:r>
              <a:rPr lang="it-IT" dirty="0" smtClean="0"/>
              <a:t>In the previous lectures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Global sequence alignment (Needleman-Wunsch algorithm)</a:t>
            </a:r>
          </a:p>
          <a:p>
            <a:r>
              <a:rPr lang="it-IT" dirty="0" smtClean="0"/>
              <a:t>Local sequence alignment (Smith-Waterman algorithm)</a:t>
            </a:r>
          </a:p>
          <a:p>
            <a:r>
              <a:rPr lang="it-IT" dirty="0" smtClean="0"/>
              <a:t>Substitution matrices (PAM and BLOSUM series)</a:t>
            </a:r>
          </a:p>
          <a:p>
            <a:endParaRPr lang="it-IT" dirty="0"/>
          </a:p>
          <a:p>
            <a:r>
              <a:rPr lang="it-IT" dirty="0" smtClean="0"/>
              <a:t>PAM</a:t>
            </a:r>
            <a:r>
              <a:rPr lang="it-IT" i="1" dirty="0" smtClean="0"/>
              <a:t>n</a:t>
            </a:r>
            <a:r>
              <a:rPr lang="it-IT" dirty="0" smtClean="0"/>
              <a:t> and BLOSUM</a:t>
            </a:r>
            <a:r>
              <a:rPr lang="it-IT" i="1" dirty="0" smtClean="0"/>
              <a:t>n</a:t>
            </a:r>
            <a:r>
              <a:rPr lang="it-IT" dirty="0" smtClean="0"/>
              <a:t> matrices model the substitution between amino acids from data with an evolutionary distance that is controlled by the parameter </a:t>
            </a:r>
            <a:r>
              <a:rPr lang="it-IT" i="1" dirty="0" smtClean="0"/>
              <a:t>n</a:t>
            </a:r>
            <a:r>
              <a:rPr lang="it-IT" dirty="0" smtClean="0"/>
              <a:t>. They permit to have the scores for aligning amino acids sequences (coding for proteins)</a:t>
            </a:r>
          </a:p>
          <a:p>
            <a:r>
              <a:rPr lang="it-IT" dirty="0" smtClean="0"/>
              <a:t>Both the alignment algorithms are exact (or correct) namely they compute the optimal solution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93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Needleman-Wunsch complexity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3</a:t>
            </a:fld>
            <a:endParaRPr lang="it-IT"/>
          </a:p>
        </p:txBody>
      </p:sp>
      <p:pic>
        <p:nvPicPr>
          <p:cNvPr id="1026" name="Picture 2" descr="Risultato immagini per Needleman wunsch pi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03" y="1856581"/>
            <a:ext cx="66770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572" y="1580735"/>
            <a:ext cx="2424249" cy="24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Needleman-Wunsch complexity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4</a:t>
            </a:fld>
            <a:endParaRPr lang="it-IT"/>
          </a:p>
        </p:txBody>
      </p:sp>
      <p:pic>
        <p:nvPicPr>
          <p:cNvPr id="1026" name="Picture 2" descr="Risultato immagini per Needleman wunsch pi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03" y="1856581"/>
            <a:ext cx="66770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572" y="1580735"/>
            <a:ext cx="2424249" cy="24242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65966" y="4467497"/>
            <a:ext cx="5216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Needleman-Wusch </a:t>
            </a:r>
            <a:r>
              <a:rPr lang="it-IT" sz="2400" dirty="0" smtClean="0"/>
              <a:t>complexity is O(mn</a:t>
            </a:r>
            <a:r>
              <a:rPr lang="it-IT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754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653"/>
            <a:ext cx="10515600" cy="1325563"/>
          </a:xfrm>
        </p:spPr>
        <p:txBody>
          <a:bodyPr/>
          <a:lstStyle/>
          <a:p>
            <a:r>
              <a:rPr lang="it-IT" dirty="0" smtClean="0"/>
              <a:t>Smith-Waterman complexity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5</a:t>
            </a:fld>
            <a:endParaRPr lang="it-IT"/>
          </a:p>
        </p:txBody>
      </p:sp>
      <p:pic>
        <p:nvPicPr>
          <p:cNvPr id="2052" name="Picture 4" descr="Risultato immagini per smith waterma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77" y="2695876"/>
            <a:ext cx="3654689" cy="290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76" y="2824315"/>
            <a:ext cx="2702924" cy="27029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6563" y="1831428"/>
            <a:ext cx="816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Needleman-Wusch is O(mn) and the only relevant difference is: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8310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653"/>
            <a:ext cx="10515600" cy="1325563"/>
          </a:xfrm>
        </p:spPr>
        <p:txBody>
          <a:bodyPr/>
          <a:lstStyle/>
          <a:p>
            <a:r>
              <a:rPr lang="it-IT" dirty="0" smtClean="0"/>
              <a:t>Smith-Waterman complexity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6</a:t>
            </a:fld>
            <a:endParaRPr lang="it-IT"/>
          </a:p>
        </p:txBody>
      </p:sp>
      <p:pic>
        <p:nvPicPr>
          <p:cNvPr id="2052" name="Picture 4" descr="Risultato immagini per smith waterma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77" y="2695876"/>
            <a:ext cx="3654689" cy="290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76" y="2824315"/>
            <a:ext cx="2702924" cy="27029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6563" y="1831428"/>
            <a:ext cx="816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Needleman-Wusch is O(mn) and the only relevant difference is:</a:t>
            </a:r>
            <a:endParaRPr lang="it-IT" sz="2400" dirty="0"/>
          </a:p>
        </p:txBody>
      </p:sp>
      <p:sp>
        <p:nvSpPr>
          <p:cNvPr id="7" name="Rectangle 6"/>
          <p:cNvSpPr/>
          <p:nvPr/>
        </p:nvSpPr>
        <p:spPr>
          <a:xfrm>
            <a:off x="5428866" y="5590174"/>
            <a:ext cx="5693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Smith Waterman the complexity is O(mn^2)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960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Complexity</a:t>
            </a:r>
            <a:br>
              <a:rPr lang="it-IT" dirty="0" smtClean="0"/>
            </a:br>
            <a:r>
              <a:rPr lang="it-IT" dirty="0" smtClean="0"/>
              <a:t>of the exact sequence alignment algorithms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Needleman Wunsch 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The complexity is O(mn) where m and n, </a:t>
            </a:r>
            <a:r>
              <a:rPr lang="en-US" dirty="0" smtClean="0"/>
              <a:t>n ⪖ m </a:t>
            </a:r>
            <a:r>
              <a:rPr lang="it-IT" dirty="0" smtClean="0"/>
              <a:t>are the length of the two sequences to be aligned. The time to compute the matrix dominates because the traceback is O(max(m,n))</a:t>
            </a:r>
          </a:p>
          <a:p>
            <a:pPr marL="0" indent="0">
              <a:buNone/>
            </a:pPr>
            <a:r>
              <a:rPr lang="it-IT" dirty="0" smtClean="0"/>
              <a:t>(it is possible to have O(mn/logn), and it is possilbe to have O(n) space)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Smith Waterman </a:t>
            </a:r>
          </a:p>
          <a:p>
            <a:r>
              <a:rPr lang="it-IT" dirty="0" smtClean="0"/>
              <a:t>The complexity is O(mn^2) because gaps of variable lenght are considered during the computation of each element of the matrix*.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(matrix construction, keeping trace of the maximum scores, traceback)</a:t>
            </a:r>
          </a:p>
          <a:p>
            <a:pPr marL="0" indent="0">
              <a:buNone/>
            </a:pPr>
            <a:r>
              <a:rPr lang="it-IT" dirty="0" smtClean="0"/>
              <a:t>(it is possible to have O(mn))</a:t>
            </a:r>
          </a:p>
          <a:p>
            <a:pPr marL="0" indent="0">
              <a:buNone/>
            </a:pPr>
            <a:r>
              <a:rPr lang="it-IT" dirty="0" smtClean="0"/>
              <a:t>(*) Needleman Wunsch considers at each step only one additional gap</a:t>
            </a:r>
          </a:p>
          <a:p>
            <a:endParaRPr lang="it-IT" dirty="0" smtClean="0"/>
          </a:p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7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ea typeface="+mn-ea"/>
                <a:cs typeface="+mn-cs"/>
              </a:rPr>
              <a:t>Global alignment in </a:t>
            </a:r>
            <a:r>
              <a:rPr lang="it-IT" dirty="0" smtClean="0"/>
              <a:t>O(mn/logn)</a:t>
            </a:r>
            <a:r>
              <a:rPr lang="it-IT" sz="3200" dirty="0" smtClean="0">
                <a:latin typeface="+mn-lt"/>
              </a:rPr>
              <a:t/>
            </a:r>
            <a:br>
              <a:rPr lang="it-IT" sz="3200" dirty="0" smtClean="0">
                <a:latin typeface="+mn-lt"/>
              </a:rPr>
            </a:br>
            <a:r>
              <a:rPr lang="it-IT" sz="3200" dirty="0" smtClean="0">
                <a:latin typeface="+mn-lt"/>
                <a:ea typeface="+mn-ea"/>
                <a:cs typeface="+mn-cs"/>
              </a:rPr>
              <a:t> </a:t>
            </a:r>
            <a:endParaRPr lang="it-IT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Applying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 smtClean="0"/>
              <a:t>A faster algorithm computing string edit distances</a:t>
            </a:r>
          </a:p>
          <a:p>
            <a:pPr marL="0" indent="0">
              <a:buNone/>
            </a:pPr>
            <a:r>
              <a:rPr lang="en-US" dirty="0" smtClean="0"/>
              <a:t>William </a:t>
            </a:r>
            <a:r>
              <a:rPr lang="en-US" dirty="0" err="1" smtClean="0"/>
              <a:t>J.Masek</a:t>
            </a:r>
            <a:r>
              <a:rPr lang="en-US" dirty="0" smtClean="0"/>
              <a:t> Michael </a:t>
            </a:r>
            <a:r>
              <a:rPr lang="en-US" dirty="0" err="1" smtClean="0"/>
              <a:t>S.Paterson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Journal of Computer and System Sciences</a:t>
            </a:r>
          </a:p>
          <a:p>
            <a:pPr marL="0" indent="0">
              <a:buNone/>
            </a:pPr>
            <a:r>
              <a:rPr lang="en-US" dirty="0" smtClean="0"/>
              <a:t>Volume 20, Issue 1, February 1980, Pages 18-31</a:t>
            </a:r>
          </a:p>
          <a:p>
            <a:endParaRPr lang="en-US" dirty="0"/>
          </a:p>
          <a:p>
            <a:r>
              <a:rPr lang="en-US" dirty="0" smtClean="0"/>
              <a:t>Abstract</a:t>
            </a:r>
          </a:p>
          <a:p>
            <a:pPr marL="0" indent="0">
              <a:buNone/>
            </a:pPr>
            <a:r>
              <a:rPr lang="en-US" dirty="0" smtClean="0"/>
              <a:t>The edit distance between two character strings can be defined as the minimum cost of a sequence of editing operations which transforms one string into the other. The operations we admit are deleting, inserting and replacing one symbol at a time, with possibly different costs for each of these operations. The problem of finding the longest common subsequence of two strings is a special case of the problem of computing edit distances. We describe an algorithm for computing the edit distance between two strings of length n and m, n ⪖ m, which requires </a:t>
            </a:r>
          </a:p>
          <a:p>
            <a:pPr marL="0" indent="0">
              <a:buNone/>
            </a:pPr>
            <a:r>
              <a:rPr lang="en-US" dirty="0" smtClean="0"/>
              <a:t>O(n max(1,m/</a:t>
            </a:r>
            <a:r>
              <a:rPr lang="en-US" dirty="0" err="1" smtClean="0"/>
              <a:t>logn</a:t>
            </a:r>
            <a:r>
              <a:rPr lang="en-US" dirty="0" smtClean="0"/>
              <a:t>) steps whenever the costs of edit operations are integral multiples of a single positive real number and the alphabet for the strings is finite. These conditions are necessary for the algorithm to achieve the time bound.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09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Global alignment in </a:t>
            </a:r>
            <a:r>
              <a:rPr lang="it-IT" dirty="0" smtClean="0"/>
              <a:t>O(n) space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Optimal alignments in linear space</a:t>
            </a:r>
          </a:p>
          <a:p>
            <a:pPr marL="0" indent="0">
              <a:buNone/>
            </a:pPr>
            <a:r>
              <a:rPr lang="en-US" dirty="0" smtClean="0"/>
              <a:t>Eugene W. Myers, Webb Miller</a:t>
            </a:r>
          </a:p>
          <a:p>
            <a:pPr marL="0" indent="0">
              <a:buNone/>
            </a:pPr>
            <a:r>
              <a:rPr lang="en-US" dirty="0" smtClean="0"/>
              <a:t>Bioinformatics, Volume 4, Issue 1, March 1988, Pages 11–17,</a:t>
            </a:r>
          </a:p>
          <a:p>
            <a:r>
              <a:rPr lang="en-US" dirty="0" smtClean="0"/>
              <a:t>Abstract</a:t>
            </a:r>
          </a:p>
          <a:p>
            <a:pPr marL="0" indent="0">
              <a:buNone/>
            </a:pPr>
            <a:r>
              <a:rPr lang="en-US" dirty="0" smtClean="0"/>
              <a:t>Space, not time, is often the limiting factor when computing optimal sequence alignments, and a number of recent papers in the biology literature have proposed space-saving strategies. However, a 1975 computer science paper by Hirschberg presented a method that is superior to the new proposals, both in theory and in practice. The goal of this paper is to give Hirschberg's idea the visibility it deserves by developing a linear-space version of </a:t>
            </a:r>
            <a:r>
              <a:rPr lang="en-US" dirty="0" err="1" smtClean="0"/>
              <a:t>Gotoh's</a:t>
            </a:r>
            <a:r>
              <a:rPr lang="en-US" dirty="0" smtClean="0"/>
              <a:t> algorithm, which accommodates affine gap penalties. A portable C-software package implementing this algorithm is available on the BIONET free of charge.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1F7-7D48-427C-B5B4-7C0B21D3C4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3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844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Algorithms for Bioinformatics</vt:lpstr>
      <vt:lpstr> In the previous lectures</vt:lpstr>
      <vt:lpstr>Needleman-Wunsch complexity</vt:lpstr>
      <vt:lpstr>Needleman-Wunsch complexity</vt:lpstr>
      <vt:lpstr>Smith-Waterman complexity</vt:lpstr>
      <vt:lpstr>Smith-Waterman complexity</vt:lpstr>
      <vt:lpstr>Complexity of the exact sequence alignment algorithms </vt:lpstr>
      <vt:lpstr>Global alignment in O(mn/logn)  </vt:lpstr>
      <vt:lpstr>Global alignment in O(n) space</vt:lpstr>
      <vt:lpstr>Local alignments in O(mn)</vt:lpstr>
      <vt:lpstr>Exact alignments are in the order of mn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for Bioinformatics</dc:title>
  <dc:creator>blanz</dc:creator>
  <cp:lastModifiedBy>blanz</cp:lastModifiedBy>
  <cp:revision>16</cp:revision>
  <dcterms:created xsi:type="dcterms:W3CDTF">2020-03-12T20:07:28Z</dcterms:created>
  <dcterms:modified xsi:type="dcterms:W3CDTF">2020-03-12T23:29:50Z</dcterms:modified>
</cp:coreProperties>
</file>