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70" r:id="rId5"/>
    <p:sldId id="274" r:id="rId6"/>
    <p:sldId id="275" r:id="rId7"/>
    <p:sldId id="277" r:id="rId8"/>
    <p:sldId id="260" r:id="rId9"/>
    <p:sldId id="271" r:id="rId10"/>
    <p:sldId id="276" r:id="rId11"/>
    <p:sldId id="267" r:id="rId12"/>
    <p:sldId id="268" r:id="rId13"/>
    <p:sldId id="269" r:id="rId14"/>
    <p:sldId id="273" r:id="rId15"/>
    <p:sldId id="272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6130B-E4B0-4A9D-8A65-1067C1ACB194}" type="datetimeFigureOut">
              <a:rPr lang="it-IT" smtClean="0"/>
              <a:t>13/03/2020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D8856-38E2-4977-97D7-70E293EBC3F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234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0FDF-FD25-4BE1-8238-53F81EC26041}" type="datetime1">
              <a:rPr lang="it-IT" smtClean="0"/>
              <a:t>13/03/2020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E088-D65D-4977-B081-13C06168CB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84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6695-D350-4450-BEFF-A92996806273}" type="datetime1">
              <a:rPr lang="it-IT" smtClean="0"/>
              <a:t>13/03/2020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E088-D65D-4977-B081-13C06168CB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23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5075-0169-4B86-A392-61FE38E7ABCB}" type="datetime1">
              <a:rPr lang="it-IT" smtClean="0"/>
              <a:t>13/03/2020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E088-D65D-4977-B081-13C06168CB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65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BC0F-20B7-4230-8FCF-CB99FFF6928C}" type="datetime1">
              <a:rPr lang="it-IT" smtClean="0"/>
              <a:t>13/03/2020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E088-D65D-4977-B081-13C06168CB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98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0F00-E06F-4385-8DAD-9702B02F8102}" type="datetime1">
              <a:rPr lang="it-IT" smtClean="0"/>
              <a:t>13/03/2020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E088-D65D-4977-B081-13C06168CB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25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4FE9-7EA5-46C9-807E-D115A108C674}" type="datetime1">
              <a:rPr lang="it-IT" smtClean="0"/>
              <a:t>13/03/2020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E088-D65D-4977-B081-13C06168CB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21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CEB9-9603-41AD-A4E0-4F5B7654AC62}" type="datetime1">
              <a:rPr lang="it-IT" smtClean="0"/>
              <a:t>13/03/2020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E088-D65D-4977-B081-13C06168CB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723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A73D-F8FD-47A6-8E9E-60017455E10E}" type="datetime1">
              <a:rPr lang="it-IT" smtClean="0"/>
              <a:t>13/03/2020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E088-D65D-4977-B081-13C06168CB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373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C5D2-1E29-4BD3-8029-2EA2300E083D}" type="datetime1">
              <a:rPr lang="it-IT" smtClean="0"/>
              <a:t>13/03/2020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E088-D65D-4977-B081-13C06168CB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255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DCC2-EA4B-4CF1-801A-02EA6A9A1A27}" type="datetime1">
              <a:rPr lang="it-IT" smtClean="0"/>
              <a:t>13/03/2020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E088-D65D-4977-B081-13C06168CB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613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3EA0-0568-4DA5-9331-DEB9A279CA44}" type="datetime1">
              <a:rPr lang="it-IT" smtClean="0"/>
              <a:t>13/03/2020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E088-D65D-4977-B081-13C06168CB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390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7939E-3102-425E-8D6D-94268DC9017E}" type="datetime1">
              <a:rPr lang="it-IT" smtClean="0"/>
              <a:t>13/03/2020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BE088-D65D-4977-B081-13C06168CB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91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bi.ac.uk/Tools/sss/fasta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genetics.bwh.harvard.edu/pph/FASTA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Algorithms for Bioinformatics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Enrico Blanzieri</a:t>
            </a:r>
            <a:endParaRPr lang="it-IT" dirty="0"/>
          </a:p>
          <a:p>
            <a:r>
              <a:rPr lang="it-IT" dirty="0" smtClean="0"/>
              <a:t>March </a:t>
            </a:r>
            <a:r>
              <a:rPr lang="it-IT" dirty="0" smtClean="0"/>
              <a:t>11</a:t>
            </a:r>
            <a:r>
              <a:rPr lang="it-IT" dirty="0" smtClean="0"/>
              <a:t> </a:t>
            </a:r>
            <a:r>
              <a:rPr lang="it-IT" dirty="0" smtClean="0"/>
              <a:t>2020 Lecture </a:t>
            </a:r>
            <a:r>
              <a:rPr lang="it-IT" dirty="0" smtClean="0"/>
              <a:t>6</a:t>
            </a:r>
            <a:endParaRPr lang="it-IT" dirty="0"/>
          </a:p>
          <a:p>
            <a:r>
              <a:rPr lang="it-IT" dirty="0" smtClean="0"/>
              <a:t>Part </a:t>
            </a:r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1F7-7D48-427C-B5B4-7C0B21D3C4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5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Best Initial Regions</a:t>
            </a:r>
            <a:endParaRPr lang="it-IT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76" y="2695975"/>
            <a:ext cx="7232007" cy="2819644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E088-D65D-4977-B081-13C06168CB4D}" type="slidenum">
              <a:rPr lang="it-IT" smtClean="0"/>
              <a:t>10</a:t>
            </a:fld>
            <a:endParaRPr lang="it-IT"/>
          </a:p>
        </p:txBody>
      </p:sp>
      <p:sp>
        <p:nvSpPr>
          <p:cNvPr id="3" name="TextBox 2"/>
          <p:cNvSpPr txBox="1"/>
          <p:nvPr/>
        </p:nvSpPr>
        <p:spPr>
          <a:xfrm>
            <a:off x="1271452" y="1439745"/>
            <a:ext cx="812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Compute the scores of the diagonals using a substitution matrix</a:t>
            </a:r>
          </a:p>
          <a:p>
            <a:r>
              <a:rPr lang="it-IT" sz="2400" dirty="0"/>
              <a:t>f</a:t>
            </a:r>
            <a:r>
              <a:rPr lang="it-IT" sz="2400" dirty="0" smtClean="0"/>
              <a:t>or instance PAM250.</a:t>
            </a:r>
          </a:p>
          <a:p>
            <a:r>
              <a:rPr lang="it-IT" sz="2400" dirty="0" smtClean="0"/>
              <a:t>The worst subjects are discarded </a:t>
            </a:r>
            <a:endParaRPr lang="it-IT" sz="2400" dirty="0" smtClean="0"/>
          </a:p>
        </p:txBody>
      </p:sp>
    </p:spTree>
    <p:extLst>
      <p:ext uri="{BB962C8B-B14F-4D97-AF65-F5344CB8AC3E}">
        <p14:creationId xmlns:p14="http://schemas.microsoft.com/office/powerpoint/2010/main" val="28487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Connect the best initial regions with a series of heuristics</a:t>
            </a:r>
            <a:endParaRPr lang="it-IT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14" y="2595282"/>
            <a:ext cx="7513971" cy="281202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E088-D65D-4977-B081-13C06168CB4D}" type="slidenum">
              <a:rPr lang="it-IT" smtClean="0"/>
              <a:t>11</a:t>
            </a:fld>
            <a:endParaRPr lang="it-IT"/>
          </a:p>
        </p:txBody>
      </p:sp>
      <p:sp>
        <p:nvSpPr>
          <p:cNvPr id="6" name="Rectangle 5"/>
          <p:cNvSpPr/>
          <p:nvPr/>
        </p:nvSpPr>
        <p:spPr>
          <a:xfrm>
            <a:off x="1057464" y="5578230"/>
            <a:ext cx="3354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The worst subjects are </a:t>
            </a:r>
            <a:r>
              <a:rPr lang="it-IT" dirty="0" smtClean="0"/>
              <a:t>discarded 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80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Exact Pairwise alignment with contraint</a:t>
            </a:r>
            <a:endParaRPr lang="it-IT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07" y="2503834"/>
            <a:ext cx="7445385" cy="299492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E088-D65D-4977-B081-13C06168CB4D}" type="slidenum">
              <a:rPr lang="it-IT" smtClean="0"/>
              <a:t>12</a:t>
            </a:fld>
            <a:endParaRPr lang="it-IT"/>
          </a:p>
        </p:txBody>
      </p:sp>
      <p:sp>
        <p:nvSpPr>
          <p:cNvPr id="6" name="TextBox 5"/>
          <p:cNvSpPr txBox="1"/>
          <p:nvPr/>
        </p:nvSpPr>
        <p:spPr>
          <a:xfrm>
            <a:off x="2090057" y="1613371"/>
            <a:ext cx="8143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Smith Watermann  limited around the area found (20 elements)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362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4812"/>
            <a:ext cx="10515600" cy="967053"/>
          </a:xfrm>
        </p:spPr>
        <p:txBody>
          <a:bodyPr/>
          <a:lstStyle/>
          <a:p>
            <a:r>
              <a:rPr lang="it-IT" dirty="0" smtClean="0"/>
              <a:t>Fasta</a:t>
            </a:r>
            <a:endParaRPr lang="it-IT" dirty="0"/>
          </a:p>
        </p:txBody>
      </p:sp>
      <p:pic>
        <p:nvPicPr>
          <p:cNvPr id="4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6" y="1088428"/>
            <a:ext cx="7232007" cy="2819644"/>
          </a:xfrm>
        </p:spPr>
      </p:pic>
      <p:pic>
        <p:nvPicPr>
          <p:cNvPr id="5" name="Content Placeholder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6" y="3726555"/>
            <a:ext cx="7445385" cy="29949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E088-D65D-4977-B081-13C06168CB4D}" type="slidenum">
              <a:rPr lang="it-IT" smtClean="0"/>
              <a:t>13</a:t>
            </a:fld>
            <a:endParaRPr lang="it-IT"/>
          </a:p>
        </p:txBody>
      </p:sp>
      <p:sp>
        <p:nvSpPr>
          <p:cNvPr id="7" name="Rounded Rectangle 6"/>
          <p:cNvSpPr/>
          <p:nvPr/>
        </p:nvSpPr>
        <p:spPr>
          <a:xfrm>
            <a:off x="3651059" y="2284573"/>
            <a:ext cx="792480" cy="4273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Compute the scores of the longest diagonals</a:t>
            </a:r>
            <a:endParaRPr lang="it-IT"/>
          </a:p>
        </p:txBody>
      </p:sp>
      <p:sp>
        <p:nvSpPr>
          <p:cNvPr id="8" name="Rounded Rectangle 7"/>
          <p:cNvSpPr/>
          <p:nvPr/>
        </p:nvSpPr>
        <p:spPr>
          <a:xfrm>
            <a:off x="3651059" y="5224015"/>
            <a:ext cx="792480" cy="4273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Compute the scores of the longest diagonals</a:t>
            </a:r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7850657" y="2147018"/>
            <a:ext cx="34377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Look-up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Best initial regions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Connect the best intial regions heuristically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Computing an exact alignment limiting the search to a promising area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9610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FASTA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FASTA  works better for comparing  sequences with high evolutionary distance (for example PAM250)</a:t>
            </a:r>
            <a:endParaRPr lang="it-IT" dirty="0" smtClean="0"/>
          </a:p>
          <a:p>
            <a:r>
              <a:rPr lang="it-IT" dirty="0" smtClean="0"/>
              <a:t>FASTA online at EBI</a:t>
            </a:r>
          </a:p>
          <a:p>
            <a:pPr marL="0" indent="0">
              <a:buNone/>
            </a:pPr>
            <a:r>
              <a:rPr lang="it-IT" dirty="0" smtClean="0">
                <a:hlinkClick r:id="rId2"/>
              </a:rPr>
              <a:t>https://www.ebi.ac.uk/Tools/sss/fasta/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E088-D65D-4977-B081-13C06168CB4D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52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FASTA Format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400" dirty="0" smtClean="0"/>
              <a:t>A sequence in FASTA format begins with a single-line description, followed by lines of sequence data.</a:t>
            </a:r>
          </a:p>
          <a:p>
            <a:r>
              <a:rPr lang="en-US" sz="4400" dirty="0" smtClean="0"/>
              <a:t> The definition line (</a:t>
            </a:r>
            <a:r>
              <a:rPr lang="en-US" sz="4400" dirty="0" err="1" smtClean="0"/>
              <a:t>defline</a:t>
            </a:r>
            <a:r>
              <a:rPr lang="en-US" sz="4400" dirty="0" smtClean="0"/>
              <a:t>) is distinguished from the sequence data by a greater-than (&gt;) symbol at the beginning. The word following the "&gt;" symbol is the identifier of the sequence, and the rest of the line is the description (optional).</a:t>
            </a:r>
          </a:p>
          <a:p>
            <a:r>
              <a:rPr lang="en-US" sz="4400" dirty="0" smtClean="0"/>
              <a:t>There should be no space between the "&gt;" and the first letter of the identifier. It is recommended that all lines of text be shorter than 80 characters in length. An example sequence in FASTA format is: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&gt;gi|129295|sp|P01013|OVAX_CHICK GENE X PROTEIN (OVALBUMIN-RELATED)</a:t>
            </a:r>
            <a:fld id="{4FDC2639-B68C-4AF3-AAAA-23E8B9A3309D}" type="slidenum"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fld>
            <a:fld id="{1365C26E-8BE2-4AEE-A1A4-C7BFB33706EC}" type="slidenum"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fld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QIKDLLVSSSTDLDTTLVLVNAIYFKGMWKTAFNAEDTREMPFHVTKQESKPVQMMCMNNSFNVATLPAE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KMKILELPFASGDLSMLVLLPDEVSDLERIEKTINFEKLTEWTNPNTMEKRRVKVYLPQMKIEEKYNLTS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VLMALGMTDLFIPSANLTGISSAESLKISQAVHGAFMELSEDGIEMAGSTGVIEDIKHSPESEQFRADHP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FLFLIKHNPTNTIVYFGRYWSP</a:t>
            </a:r>
          </a:p>
          <a:p>
            <a:pPr marL="0" indent="0">
              <a:buNone/>
            </a:pPr>
            <a:endParaRPr lang="en-US" sz="5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100" dirty="0" smtClean="0"/>
              <a:t>Blank lines are not allowed in the middle of FASTA input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E088-D65D-4977-B081-13C06168CB4D}" type="slidenum">
              <a:rPr lang="it-IT" smtClean="0"/>
              <a:t>15</a:t>
            </a:fld>
            <a:endParaRPr lang="it-IT"/>
          </a:p>
        </p:txBody>
      </p:sp>
      <p:sp>
        <p:nvSpPr>
          <p:cNvPr id="6" name="TextBox 5"/>
          <p:cNvSpPr txBox="1"/>
          <p:nvPr/>
        </p:nvSpPr>
        <p:spPr>
          <a:xfrm>
            <a:off x="838200" y="6193155"/>
            <a:ext cx="554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Source </a:t>
            </a:r>
            <a:r>
              <a:rPr lang="it-IT" dirty="0" smtClean="0">
                <a:hlinkClick r:id="rId2"/>
              </a:rPr>
              <a:t>http://genetics.bwh.harvard.edu/pph/FASTA.html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0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FASTA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FASTA is an heuristic method for global/local sequence alignment </a:t>
            </a:r>
          </a:p>
          <a:p>
            <a:r>
              <a:rPr lang="en-US" dirty="0" smtClean="0"/>
              <a:t>Pearson, W. R., </a:t>
            </a:r>
            <a:r>
              <a:rPr lang="en-US" dirty="0" err="1" smtClean="0"/>
              <a:t>Lipman</a:t>
            </a:r>
            <a:r>
              <a:rPr lang="en-US" dirty="0" smtClean="0"/>
              <a:t>, D. J., PNAS (1988) 85:2444-2448</a:t>
            </a:r>
          </a:p>
          <a:p>
            <a:r>
              <a:rPr lang="en-US" dirty="0" smtClean="0"/>
              <a:t>A query sequence against a data base of subject sequences</a:t>
            </a:r>
            <a:endParaRPr lang="it-IT" dirty="0" smtClean="0"/>
          </a:p>
          <a:p>
            <a:r>
              <a:rPr lang="it-IT" dirty="0" smtClean="0"/>
              <a:t>It is based on four main ideas</a:t>
            </a:r>
          </a:p>
          <a:p>
            <a:pPr lvl="1"/>
            <a:r>
              <a:rPr lang="it-IT" dirty="0" smtClean="0"/>
              <a:t>Look-up table</a:t>
            </a:r>
          </a:p>
          <a:p>
            <a:pPr lvl="1"/>
            <a:r>
              <a:rPr lang="it-IT" dirty="0" smtClean="0"/>
              <a:t>Best initial regions</a:t>
            </a:r>
          </a:p>
          <a:p>
            <a:pPr lvl="1"/>
            <a:r>
              <a:rPr lang="it-IT" dirty="0" smtClean="0"/>
              <a:t>Connect the best intial regions heuristically</a:t>
            </a:r>
          </a:p>
          <a:p>
            <a:pPr lvl="1"/>
            <a:r>
              <a:rPr lang="it-IT" dirty="0" smtClean="0"/>
              <a:t>Computing an exact alignment limiting the search to a promising area</a:t>
            </a:r>
          </a:p>
          <a:p>
            <a:r>
              <a:rPr lang="it-IT" dirty="0" smtClean="0"/>
              <a:t>The subject sequences are filtered in stages</a:t>
            </a:r>
          </a:p>
          <a:p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E088-D65D-4977-B081-13C06168CB4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29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Look-up table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i="1" dirty="0" smtClean="0"/>
              <a:t>subject</a:t>
            </a:r>
            <a:r>
              <a:rPr lang="en-US" dirty="0" smtClean="0"/>
              <a:t> sequence is </a:t>
            </a:r>
            <a:r>
              <a:rPr lang="en-US" dirty="0"/>
              <a:t>represented in a </a:t>
            </a:r>
            <a:r>
              <a:rPr lang="en-US" b="1" dirty="0" smtClean="0"/>
              <a:t>'look-up </a:t>
            </a:r>
            <a:r>
              <a:rPr lang="en-US" b="1" dirty="0"/>
              <a:t>table'</a:t>
            </a:r>
            <a:r>
              <a:rPr lang="en-US" dirty="0"/>
              <a:t>. This table has all the amino acids in columns in the same order as they are found in the PAM250 scoring matrix.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query</a:t>
            </a:r>
            <a:r>
              <a:rPr lang="en-US" dirty="0" smtClean="0"/>
              <a:t> sequence  is compared with the positions in the look-up table of each subject sequence</a:t>
            </a:r>
          </a:p>
          <a:p>
            <a:r>
              <a:rPr lang="en-US" dirty="0" smtClean="0"/>
              <a:t>The difference of the position for each amino acid gives the offset</a:t>
            </a:r>
          </a:p>
          <a:p>
            <a:r>
              <a:rPr lang="en-US" dirty="0" smtClean="0"/>
              <a:t>When the same offset value appears  it corresponds to an </a:t>
            </a:r>
            <a:r>
              <a:rPr lang="en-US" dirty="0" err="1" smtClean="0"/>
              <a:t>ungapped</a:t>
            </a:r>
            <a:r>
              <a:rPr lang="en-US" dirty="0" smtClean="0"/>
              <a:t> match of the query and subject sequences.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E088-D65D-4977-B081-13C06168CB4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360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Look-up tables: amino acids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562400"/>
              </p:ext>
            </p:extLst>
          </p:nvPr>
        </p:nvGraphicFramePr>
        <p:xfrm>
          <a:off x="2171336" y="1825625"/>
          <a:ext cx="72426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329">
                  <a:extLst>
                    <a:ext uri="{9D8B030D-6E8A-4147-A177-3AD203B41FA5}">
                      <a16:colId xmlns:a16="http://schemas.microsoft.com/office/drawing/2014/main" val="3544099360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1309364776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363719452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2819485175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37199701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3869610038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4124403898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398003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7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3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Subject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9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Query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3664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5691" y="2215158"/>
            <a:ext cx="85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Ktup=1</a:t>
            </a:r>
            <a:endParaRPr lang="it-I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445120"/>
              </p:ext>
            </p:extLst>
          </p:nvPr>
        </p:nvGraphicFramePr>
        <p:xfrm>
          <a:off x="2171336" y="3478292"/>
          <a:ext cx="632177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227838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743468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773217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44248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8383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161637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388491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4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Subject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Query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KT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607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05691" y="3847346"/>
            <a:ext cx="85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Ktup=2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E088-D65D-4977-B081-13C06168CB4D}" type="slidenum">
              <a:rPr lang="it-IT" smtClean="0"/>
              <a:t>4</a:t>
            </a:fld>
            <a:endParaRPr lang="it-IT"/>
          </a:p>
        </p:txBody>
      </p:sp>
      <p:sp>
        <p:nvSpPr>
          <p:cNvPr id="10" name="TextBox 9"/>
          <p:cNvSpPr txBox="1"/>
          <p:nvPr/>
        </p:nvSpPr>
        <p:spPr>
          <a:xfrm>
            <a:off x="1759323" y="4946468"/>
            <a:ext cx="8412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For each element (ktup=1) or pair of elements (ktup=2) memorize its position in the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This can be organized efficiently for example with an hash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 case of Ktup=2 the table contains no more of 20x20=400 namely the pairs of amino acids</a:t>
            </a:r>
          </a:p>
        </p:txBody>
      </p:sp>
    </p:spTree>
    <p:extLst>
      <p:ext uri="{BB962C8B-B14F-4D97-AF65-F5344CB8AC3E}">
        <p14:creationId xmlns:p14="http://schemas.microsoft.com/office/powerpoint/2010/main" val="35517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Look-up tables: amino acids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725643"/>
              </p:ext>
            </p:extLst>
          </p:nvPr>
        </p:nvGraphicFramePr>
        <p:xfrm>
          <a:off x="2171336" y="1825625"/>
          <a:ext cx="72426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329">
                  <a:extLst>
                    <a:ext uri="{9D8B030D-6E8A-4147-A177-3AD203B41FA5}">
                      <a16:colId xmlns:a16="http://schemas.microsoft.com/office/drawing/2014/main" val="3544099360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1309364776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363719452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2819485175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37199701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3869610038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4124403898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398003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7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3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Subject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9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Query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3664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5691" y="2215158"/>
            <a:ext cx="85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Ktup=1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E088-D65D-4977-B081-13C06168CB4D}" type="slidenum">
              <a:rPr lang="it-IT" smtClean="0"/>
              <a:t>5</a:t>
            </a:fld>
            <a:endParaRPr lang="it-IT"/>
          </a:p>
        </p:txBody>
      </p:sp>
      <p:sp>
        <p:nvSpPr>
          <p:cNvPr id="3" name="TextBox 2"/>
          <p:cNvSpPr txBox="1"/>
          <p:nvPr/>
        </p:nvSpPr>
        <p:spPr>
          <a:xfrm>
            <a:off x="1628503" y="4277618"/>
            <a:ext cx="802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For each element of sequence 2 look up its position in sequence 1 then compute its</a:t>
            </a:r>
          </a:p>
          <a:p>
            <a:r>
              <a:rPr lang="it-IT" dirty="0" smtClean="0"/>
              <a:t>Offset=lookup-position. For example 7-1=6 for S in position 1 and look-up 7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02009"/>
              </p:ext>
            </p:extLst>
          </p:nvPr>
        </p:nvGraphicFramePr>
        <p:xfrm>
          <a:off x="2171336" y="3158679"/>
          <a:ext cx="7241264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5158">
                  <a:extLst>
                    <a:ext uri="{9D8B030D-6E8A-4147-A177-3AD203B41FA5}">
                      <a16:colId xmlns:a16="http://schemas.microsoft.com/office/drawing/2014/main" val="705497976"/>
                    </a:ext>
                  </a:extLst>
                </a:gridCol>
                <a:gridCol w="905158">
                  <a:extLst>
                    <a:ext uri="{9D8B030D-6E8A-4147-A177-3AD203B41FA5}">
                      <a16:colId xmlns:a16="http://schemas.microsoft.com/office/drawing/2014/main" val="898576054"/>
                    </a:ext>
                  </a:extLst>
                </a:gridCol>
                <a:gridCol w="905158">
                  <a:extLst>
                    <a:ext uri="{9D8B030D-6E8A-4147-A177-3AD203B41FA5}">
                      <a16:colId xmlns:a16="http://schemas.microsoft.com/office/drawing/2014/main" val="2187687789"/>
                    </a:ext>
                  </a:extLst>
                </a:gridCol>
                <a:gridCol w="905158">
                  <a:extLst>
                    <a:ext uri="{9D8B030D-6E8A-4147-A177-3AD203B41FA5}">
                      <a16:colId xmlns:a16="http://schemas.microsoft.com/office/drawing/2014/main" val="3001186197"/>
                    </a:ext>
                  </a:extLst>
                </a:gridCol>
                <a:gridCol w="905158">
                  <a:extLst>
                    <a:ext uri="{9D8B030D-6E8A-4147-A177-3AD203B41FA5}">
                      <a16:colId xmlns:a16="http://schemas.microsoft.com/office/drawing/2014/main" val="3913293713"/>
                    </a:ext>
                  </a:extLst>
                </a:gridCol>
                <a:gridCol w="905158">
                  <a:extLst>
                    <a:ext uri="{9D8B030D-6E8A-4147-A177-3AD203B41FA5}">
                      <a16:colId xmlns:a16="http://schemas.microsoft.com/office/drawing/2014/main" val="657527956"/>
                    </a:ext>
                  </a:extLst>
                </a:gridCol>
                <a:gridCol w="905158">
                  <a:extLst>
                    <a:ext uri="{9D8B030D-6E8A-4147-A177-3AD203B41FA5}">
                      <a16:colId xmlns:a16="http://schemas.microsoft.com/office/drawing/2014/main" val="2859171511"/>
                    </a:ext>
                  </a:extLst>
                </a:gridCol>
                <a:gridCol w="905158">
                  <a:extLst>
                    <a:ext uri="{9D8B030D-6E8A-4147-A177-3AD203B41FA5}">
                      <a16:colId xmlns:a16="http://schemas.microsoft.com/office/drawing/2014/main" val="2773696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73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Subject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3,6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0236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32506" y="6263422"/>
            <a:ext cx="913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The offset that appears more frequently (offset 1, 2 times) gives indication of a good alignment</a:t>
            </a:r>
            <a:endParaRPr lang="it-IT" dirty="0"/>
          </a:p>
        </p:txBody>
      </p:sp>
      <p:sp>
        <p:nvSpPr>
          <p:cNvPr id="12" name="TextBox 11"/>
          <p:cNvSpPr txBox="1"/>
          <p:nvPr/>
        </p:nvSpPr>
        <p:spPr>
          <a:xfrm>
            <a:off x="447936" y="3158679"/>
            <a:ext cx="1769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Look-up table</a:t>
            </a:r>
          </a:p>
          <a:p>
            <a:r>
              <a:rPr lang="it-IT" dirty="0" smtClean="0"/>
              <a:t>In PAM250 order</a:t>
            </a:r>
            <a:endParaRPr lang="it-IT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564386"/>
              </p:ext>
            </p:extLst>
          </p:nvPr>
        </p:nvGraphicFramePr>
        <p:xfrm>
          <a:off x="2171336" y="5084302"/>
          <a:ext cx="724126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5158">
                  <a:extLst>
                    <a:ext uri="{9D8B030D-6E8A-4147-A177-3AD203B41FA5}">
                      <a16:colId xmlns:a16="http://schemas.microsoft.com/office/drawing/2014/main" val="4103891584"/>
                    </a:ext>
                  </a:extLst>
                </a:gridCol>
                <a:gridCol w="905158">
                  <a:extLst>
                    <a:ext uri="{9D8B030D-6E8A-4147-A177-3AD203B41FA5}">
                      <a16:colId xmlns:a16="http://schemas.microsoft.com/office/drawing/2014/main" val="4218147072"/>
                    </a:ext>
                  </a:extLst>
                </a:gridCol>
                <a:gridCol w="905158">
                  <a:extLst>
                    <a:ext uri="{9D8B030D-6E8A-4147-A177-3AD203B41FA5}">
                      <a16:colId xmlns:a16="http://schemas.microsoft.com/office/drawing/2014/main" val="3728131587"/>
                    </a:ext>
                  </a:extLst>
                </a:gridCol>
                <a:gridCol w="905158">
                  <a:extLst>
                    <a:ext uri="{9D8B030D-6E8A-4147-A177-3AD203B41FA5}">
                      <a16:colId xmlns:a16="http://schemas.microsoft.com/office/drawing/2014/main" val="3264561154"/>
                    </a:ext>
                  </a:extLst>
                </a:gridCol>
                <a:gridCol w="905158">
                  <a:extLst>
                    <a:ext uri="{9D8B030D-6E8A-4147-A177-3AD203B41FA5}">
                      <a16:colId xmlns:a16="http://schemas.microsoft.com/office/drawing/2014/main" val="1454470549"/>
                    </a:ext>
                  </a:extLst>
                </a:gridCol>
                <a:gridCol w="905158">
                  <a:extLst>
                    <a:ext uri="{9D8B030D-6E8A-4147-A177-3AD203B41FA5}">
                      <a16:colId xmlns:a16="http://schemas.microsoft.com/office/drawing/2014/main" val="244507719"/>
                    </a:ext>
                  </a:extLst>
                </a:gridCol>
                <a:gridCol w="905158">
                  <a:extLst>
                    <a:ext uri="{9D8B030D-6E8A-4147-A177-3AD203B41FA5}">
                      <a16:colId xmlns:a16="http://schemas.microsoft.com/office/drawing/2014/main" val="1174416738"/>
                    </a:ext>
                  </a:extLst>
                </a:gridCol>
                <a:gridCol w="905158">
                  <a:extLst>
                    <a:ext uri="{9D8B030D-6E8A-4147-A177-3AD203B41FA5}">
                      <a16:colId xmlns:a16="http://schemas.microsoft.com/office/drawing/2014/main" val="544118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Query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89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look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smtClean="0"/>
                        <a:t>up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3,6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3,6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82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offset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1, 4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-2, 1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396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9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Look-up tables: amino acids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300986"/>
              </p:ext>
            </p:extLst>
          </p:nvPr>
        </p:nvGraphicFramePr>
        <p:xfrm>
          <a:off x="2171336" y="1825625"/>
          <a:ext cx="72426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329">
                  <a:extLst>
                    <a:ext uri="{9D8B030D-6E8A-4147-A177-3AD203B41FA5}">
                      <a16:colId xmlns:a16="http://schemas.microsoft.com/office/drawing/2014/main" val="3544099360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1309364776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363719452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2819485175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37199701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3869610038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4124403898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398003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7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3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Subject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9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Query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3664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5691" y="2215158"/>
            <a:ext cx="85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Ktup=1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E088-D65D-4977-B081-13C06168CB4D}" type="slidenum">
              <a:rPr lang="it-IT" smtClean="0"/>
              <a:t>6</a:t>
            </a:fld>
            <a:endParaRPr lang="it-IT"/>
          </a:p>
        </p:txBody>
      </p:sp>
      <p:sp>
        <p:nvSpPr>
          <p:cNvPr id="3" name="TextBox 2"/>
          <p:cNvSpPr txBox="1"/>
          <p:nvPr/>
        </p:nvSpPr>
        <p:spPr>
          <a:xfrm>
            <a:off x="1558834" y="3544389"/>
            <a:ext cx="9094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In fact, with an offset of 1 the two</a:t>
            </a:r>
            <a:r>
              <a:rPr lang="it-IT" sz="2400" dirty="0" smtClean="0"/>
              <a:t> s</a:t>
            </a:r>
            <a:r>
              <a:rPr lang="it-IT" sz="2400" dirty="0" smtClean="0"/>
              <a:t>equences align with three matches  </a:t>
            </a:r>
            <a:endParaRPr lang="it-IT" sz="2400" dirty="0"/>
          </a:p>
        </p:txBody>
      </p:sp>
      <p:sp>
        <p:nvSpPr>
          <p:cNvPr id="13" name="Rectangle 12"/>
          <p:cNvSpPr/>
          <p:nvPr/>
        </p:nvSpPr>
        <p:spPr>
          <a:xfrm>
            <a:off x="4911635" y="2148393"/>
            <a:ext cx="400595" cy="1254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ctangle 13"/>
          <p:cNvSpPr/>
          <p:nvPr/>
        </p:nvSpPr>
        <p:spPr>
          <a:xfrm>
            <a:off x="7649392" y="2157261"/>
            <a:ext cx="400595" cy="1254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/>
          <p:cNvSpPr/>
          <p:nvPr/>
        </p:nvSpPr>
        <p:spPr>
          <a:xfrm>
            <a:off x="6686006" y="2157261"/>
            <a:ext cx="400595" cy="1254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1881051" y="4324082"/>
            <a:ext cx="7410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Once the look-up table is built the comparison is linear with the lenght of the second sequence assuming constant the access to the look-up table.</a:t>
            </a:r>
          </a:p>
        </p:txBody>
      </p:sp>
    </p:spTree>
    <p:extLst>
      <p:ext uri="{BB962C8B-B14F-4D97-AF65-F5344CB8AC3E}">
        <p14:creationId xmlns:p14="http://schemas.microsoft.com/office/powerpoint/2010/main" val="5350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Look-up tables: amino acids</a:t>
            </a:r>
            <a:endParaRPr lang="it-I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285698"/>
              </p:ext>
            </p:extLst>
          </p:nvPr>
        </p:nvGraphicFramePr>
        <p:xfrm>
          <a:off x="2493553" y="1993130"/>
          <a:ext cx="632177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227838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743468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773217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44248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8383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161637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388491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4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Subject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Query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KT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607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27908" y="2362184"/>
            <a:ext cx="85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Ktup=2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E088-D65D-4977-B081-13C06168CB4D}" type="slidenum">
              <a:rPr lang="it-IT" smtClean="0"/>
              <a:t>7</a:t>
            </a:fld>
            <a:endParaRPr lang="it-IT"/>
          </a:p>
        </p:txBody>
      </p:sp>
      <p:sp>
        <p:nvSpPr>
          <p:cNvPr id="7" name="TextBox 6"/>
          <p:cNvSpPr txBox="1"/>
          <p:nvPr/>
        </p:nvSpPr>
        <p:spPr>
          <a:xfrm>
            <a:off x="1915885" y="3656135"/>
            <a:ext cx="7280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Build the table as an exercise as done before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In this case the only common is pair TW  with offset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With ktup=3 no triplets would be common</a:t>
            </a:r>
          </a:p>
        </p:txBody>
      </p:sp>
    </p:spTree>
    <p:extLst>
      <p:ext uri="{BB962C8B-B14F-4D97-AF65-F5344CB8AC3E}">
        <p14:creationId xmlns:p14="http://schemas.microsoft.com/office/powerpoint/2010/main" val="9491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FASTA parameter ktup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 </a:t>
            </a:r>
            <a:r>
              <a:rPr lang="en-US" b="1" dirty="0" err="1"/>
              <a:t>ktup</a:t>
            </a:r>
            <a:r>
              <a:rPr lang="en-US" dirty="0"/>
              <a:t> parameter is specified by the user and can have an integer value from 1-6 inclusive (default = 2</a:t>
            </a:r>
            <a:r>
              <a:rPr lang="en-US" dirty="0" smtClean="0"/>
              <a:t>). </a:t>
            </a:r>
            <a:r>
              <a:rPr lang="en-US" dirty="0"/>
              <a:t>This determines how many consecutive identical residues are required for a match. This has implications for the sensitivity and selectivity of the </a:t>
            </a:r>
            <a:r>
              <a:rPr lang="en-US" dirty="0" smtClean="0"/>
              <a:t>search.</a:t>
            </a:r>
          </a:p>
          <a:p>
            <a:pPr lvl="0"/>
            <a:r>
              <a:rPr lang="en-US" dirty="0" smtClean="0"/>
              <a:t>A </a:t>
            </a:r>
            <a:r>
              <a:rPr lang="en-US" dirty="0" err="1"/>
              <a:t>ktup</a:t>
            </a:r>
            <a:r>
              <a:rPr lang="en-US" dirty="0"/>
              <a:t> value of 1 will be the most sensitive (i.e. will be the best at detecting evolutionarily distant relationships) but will sacrifice some selectivity (i.e. there may be some false positives</a:t>
            </a:r>
            <a:r>
              <a:rPr lang="en-US" dirty="0" smtClean="0"/>
              <a:t>).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ktup</a:t>
            </a:r>
            <a:r>
              <a:rPr lang="en-US" dirty="0"/>
              <a:t> value of 2 is usual for protein comparisons and a value between 4 and 6 is recommended for DNA comparisons.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E088-D65D-4977-B081-13C06168CB4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9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795189"/>
              </p:ext>
            </p:extLst>
          </p:nvPr>
        </p:nvGraphicFramePr>
        <p:xfrm>
          <a:off x="2101667" y="493214"/>
          <a:ext cx="72426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329">
                  <a:extLst>
                    <a:ext uri="{9D8B030D-6E8A-4147-A177-3AD203B41FA5}">
                      <a16:colId xmlns:a16="http://schemas.microsoft.com/office/drawing/2014/main" val="3544099360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1309364776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363719452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2819485175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37199701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3869610038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4124403898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398003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7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3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Subject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9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Query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3664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6022" y="882747"/>
            <a:ext cx="85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Ktup=1</a:t>
            </a:r>
            <a:endParaRPr lang="it-I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318807"/>
              </p:ext>
            </p:extLst>
          </p:nvPr>
        </p:nvGraphicFramePr>
        <p:xfrm>
          <a:off x="2101667" y="2145881"/>
          <a:ext cx="632177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227838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743468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773217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44248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8383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161637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388491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4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Subject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CC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Query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607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6022" y="2514935"/>
            <a:ext cx="85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Ktup=2</a:t>
            </a:r>
            <a:endParaRPr lang="it-IT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68659"/>
              </p:ext>
            </p:extLst>
          </p:nvPr>
        </p:nvGraphicFramePr>
        <p:xfrm>
          <a:off x="2101667" y="3823062"/>
          <a:ext cx="541866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227838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743468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773217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44248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8383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16163721"/>
                    </a:ext>
                  </a:extLst>
                </a:gridCol>
              </a:tblGrid>
              <a:tr h="33616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4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Subject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ATC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TCG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CGA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GAC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ACC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Query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TCG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CGA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GAG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AGC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6075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62339" y="4208026"/>
            <a:ext cx="85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Ktup=3</a:t>
            </a:r>
            <a:endParaRPr lang="it-I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E088-D65D-4977-B081-13C06168CB4D}" type="slidenum">
              <a:rPr lang="it-IT" smtClean="0"/>
              <a:t>9</a:t>
            </a:fld>
            <a:endParaRPr lang="it-IT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386572"/>
              </p:ext>
            </p:extLst>
          </p:nvPr>
        </p:nvGraphicFramePr>
        <p:xfrm>
          <a:off x="2101667" y="5286494"/>
          <a:ext cx="451555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227838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743468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773217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44248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838340"/>
                    </a:ext>
                  </a:extLst>
                </a:gridCol>
              </a:tblGrid>
              <a:tr h="33616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4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Subject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ATCG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TCGA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CGAC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GACC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Query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TCGA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CGAG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GAGC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6075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62339" y="5655548"/>
            <a:ext cx="85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Ktup=4</a:t>
            </a:r>
            <a:endParaRPr lang="it-IT" dirty="0"/>
          </a:p>
        </p:txBody>
      </p:sp>
      <p:sp>
        <p:nvSpPr>
          <p:cNvPr id="16" name="TextBox 15"/>
          <p:cNvSpPr txBox="1"/>
          <p:nvPr/>
        </p:nvSpPr>
        <p:spPr>
          <a:xfrm>
            <a:off x="7906029" y="4148852"/>
            <a:ext cx="40605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Look-up tables Nucleotides</a:t>
            </a:r>
          </a:p>
          <a:p>
            <a:endParaRPr lang="it-IT" sz="2400" dirty="0" smtClean="0"/>
          </a:p>
          <a:p>
            <a:r>
              <a:rPr lang="it-IT" sz="2400" dirty="0" smtClean="0"/>
              <a:t>Build the look-up tables and </a:t>
            </a:r>
          </a:p>
          <a:p>
            <a:r>
              <a:rPr lang="it-IT" sz="2400" dirty="0"/>
              <a:t>c</a:t>
            </a:r>
            <a:r>
              <a:rPr lang="it-IT" sz="2400" dirty="0" smtClean="0"/>
              <a:t>ompute the offsets for ktup=3</a:t>
            </a:r>
          </a:p>
        </p:txBody>
      </p:sp>
    </p:spTree>
    <p:extLst>
      <p:ext uri="{BB962C8B-B14F-4D97-AF65-F5344CB8AC3E}">
        <p14:creationId xmlns:p14="http://schemas.microsoft.com/office/powerpoint/2010/main" val="34475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982</Words>
  <Application>Microsoft Office PowerPoint</Application>
  <PresentationFormat>Widescreen</PresentationFormat>
  <Paragraphs>309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Algorithms for Bioinformatics</vt:lpstr>
      <vt:lpstr>FASTA</vt:lpstr>
      <vt:lpstr>Look-up table</vt:lpstr>
      <vt:lpstr>Look-up tables: amino acids</vt:lpstr>
      <vt:lpstr>Look-up tables: amino acids</vt:lpstr>
      <vt:lpstr>Look-up tables: amino acids</vt:lpstr>
      <vt:lpstr>Look-up tables: amino acids</vt:lpstr>
      <vt:lpstr>FASTA parameter ktup</vt:lpstr>
      <vt:lpstr>PowerPoint Presentation</vt:lpstr>
      <vt:lpstr>Best Initial Regions</vt:lpstr>
      <vt:lpstr>Connect the best initial regions with a series of heuristics</vt:lpstr>
      <vt:lpstr>Exact Pairwise alignment with contraint</vt:lpstr>
      <vt:lpstr>Fasta</vt:lpstr>
      <vt:lpstr>FASTA</vt:lpstr>
      <vt:lpstr>FASTA Format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for Bioinformatics</dc:title>
  <dc:creator>blanz</dc:creator>
  <cp:lastModifiedBy>blanz</cp:lastModifiedBy>
  <cp:revision>30</cp:revision>
  <dcterms:created xsi:type="dcterms:W3CDTF">2020-03-12T23:50:15Z</dcterms:created>
  <dcterms:modified xsi:type="dcterms:W3CDTF">2020-03-13T16:30:24Z</dcterms:modified>
</cp:coreProperties>
</file>