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72" r:id="rId5"/>
    <p:sldId id="273" r:id="rId6"/>
    <p:sldId id="260" r:id="rId7"/>
    <p:sldId id="275" r:id="rId8"/>
    <p:sldId id="274" r:id="rId9"/>
    <p:sldId id="276" r:id="rId10"/>
    <p:sldId id="277" r:id="rId11"/>
    <p:sldId id="278" r:id="rId12"/>
    <p:sldId id="28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66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93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24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08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57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07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4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9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53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6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0E11-3A38-461C-A0E8-1B5678927D5B}" type="datetimeFigureOut">
              <a:rPr lang="it-IT" smtClean="0"/>
              <a:t>16/03/2020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6A3C-05A2-448E-BB78-654B0F916D0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6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Algorithms for Bioinformatics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Enrico Blanzieri</a:t>
            </a:r>
            <a:endParaRPr lang="it-IT" dirty="0"/>
          </a:p>
          <a:p>
            <a:r>
              <a:rPr lang="it-IT" dirty="0" smtClean="0"/>
              <a:t>March 16 2020 Lecture 7</a:t>
            </a:r>
            <a:endParaRPr lang="it-IT" dirty="0"/>
          </a:p>
          <a:p>
            <a:r>
              <a:rPr lang="it-IT" dirty="0" smtClean="0"/>
              <a:t>Part 1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Ungapped extension and HSP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04" y="3975362"/>
            <a:ext cx="9745192" cy="2608415"/>
          </a:xfrm>
        </p:spPr>
      </p:pic>
      <p:sp>
        <p:nvSpPr>
          <p:cNvPr id="5" name="Rectangle 4"/>
          <p:cNvSpPr/>
          <p:nvPr/>
        </p:nvSpPr>
        <p:spPr>
          <a:xfrm>
            <a:off x="838200" y="1667038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" panose="020B0604020202020204" pitchFamily="34" charset="0"/>
              </a:rPr>
              <a:t>BLAST start to connect the hits </a:t>
            </a:r>
            <a:r>
              <a:rPr lang="it-IT" sz="2400" b="1" dirty="0" smtClean="0">
                <a:latin typeface="Arial" panose="020B0604020202020204" pitchFamily="34" charset="0"/>
              </a:rPr>
              <a:t>without gaps </a:t>
            </a:r>
            <a:r>
              <a:rPr lang="it-IT" sz="2400" strike="sngStrike" dirty="0" smtClean="0">
                <a:latin typeface="Arial" panose="020B0604020202020204" pitchFamily="34" charset="0"/>
              </a:rPr>
              <a:t>scanning</a:t>
            </a:r>
            <a:r>
              <a:rPr lang="it-IT" sz="2400" dirty="0" smtClean="0">
                <a:latin typeface="Arial" panose="020B0604020202020204" pitchFamily="34" charset="0"/>
              </a:rPr>
              <a:t> in </a:t>
            </a:r>
            <a:r>
              <a:rPr lang="it-IT" sz="2400" dirty="0" smtClean="0">
                <a:latin typeface="Arial" panose="020B0604020202020204" pitchFamily="34" charset="0"/>
              </a:rPr>
              <a:t>both directions and computing the scores</a:t>
            </a:r>
            <a:endParaRPr lang="it-IT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" panose="020B0604020202020204" pitchFamily="34" charset="0"/>
              </a:rPr>
              <a:t>If the score falls below a threshold S of more of X the operation stops, the higher the thresold the smaller the </a:t>
            </a:r>
            <a:r>
              <a:rPr lang="it-IT" sz="2400" strike="sngStrike" dirty="0" smtClean="0">
                <a:latin typeface="Arial" panose="020B0604020202020204" pitchFamily="34" charset="0"/>
              </a:rPr>
              <a:t>scan</a:t>
            </a:r>
            <a:endParaRPr lang="it-IT" sz="2400" strike="sngStrike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" panose="020B0604020202020204" pitchFamily="34" charset="0"/>
              </a:rPr>
              <a:t>The sequence found is a </a:t>
            </a:r>
            <a:r>
              <a:rPr lang="it-IT" sz="2400" b="1" dirty="0" smtClean="0">
                <a:latin typeface="Arial" panose="020B0604020202020204" pitchFamily="34" charset="0"/>
              </a:rPr>
              <a:t>HSP </a:t>
            </a:r>
            <a:r>
              <a:rPr lang="it-IT" sz="2400" dirty="0">
                <a:latin typeface="Arial" panose="020B0604020202020204" pitchFamily="34" charset="0"/>
              </a:rPr>
              <a:t>(High-scoring Segment Pair</a:t>
            </a:r>
            <a:r>
              <a:rPr lang="it-IT" sz="2400" dirty="0" smtClean="0"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" panose="020B0604020202020204" pitchFamily="34" charset="0"/>
              </a:rPr>
              <a:t>The parameters S and X regulates the </a:t>
            </a:r>
            <a:r>
              <a:rPr lang="it-IT" sz="2400" strike="sngStrike" dirty="0" smtClean="0">
                <a:latin typeface="Arial" panose="020B0604020202020204" pitchFamily="34" charset="0"/>
              </a:rPr>
              <a:t>scanning</a:t>
            </a:r>
            <a:r>
              <a:rPr lang="it-IT" sz="2400" dirty="0" smtClean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0246" y="148237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extending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6488457" y="2770408"/>
            <a:ext cx="10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extension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7723572" y="3513697"/>
            <a:ext cx="10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extension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57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BLAST parameters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W</a:t>
            </a:r>
            <a:r>
              <a:rPr lang="it-IT" dirty="0"/>
              <a:t>: word size, </a:t>
            </a:r>
            <a:r>
              <a:rPr lang="it-IT" dirty="0" smtClean="0"/>
              <a:t>the bigger W the smaller the number of generated words, faster the search, decrease of sensibility.</a:t>
            </a:r>
            <a:endParaRPr lang="it-IT" dirty="0"/>
          </a:p>
          <a:p>
            <a:r>
              <a:rPr lang="it-IT" b="1" dirty="0"/>
              <a:t>T</a:t>
            </a:r>
            <a:r>
              <a:rPr lang="it-IT" dirty="0" smtClean="0"/>
              <a:t>: The bigger T the smaller the number of included words, faster the search, decrease of sensibility.</a:t>
            </a:r>
            <a:endParaRPr lang="it-IT" dirty="0"/>
          </a:p>
          <a:p>
            <a:r>
              <a:rPr lang="it-IT" b="1" dirty="0" smtClean="0"/>
              <a:t>S</a:t>
            </a:r>
            <a:r>
              <a:rPr lang="it-IT" dirty="0" smtClean="0"/>
              <a:t>: the smaller S the longer the HSPs </a:t>
            </a:r>
            <a:endParaRPr lang="it-IT" dirty="0"/>
          </a:p>
          <a:p>
            <a:r>
              <a:rPr lang="it-IT" b="1" dirty="0" smtClean="0"/>
              <a:t>X</a:t>
            </a:r>
            <a:r>
              <a:rPr lang="it-IT" dirty="0" smtClean="0"/>
              <a:t>: The bigger X the longer the HSPs that BLAST searches for;</a:t>
            </a:r>
            <a:endParaRPr lang="it-IT" dirty="0"/>
          </a:p>
          <a:p>
            <a:r>
              <a:rPr lang="it-IT" dirty="0" smtClean="0"/>
              <a:t>In the current online version at NHI the only parameter to set is W, the other are set automatically or by default by the algorithm in the different versions.</a:t>
            </a:r>
          </a:p>
        </p:txBody>
      </p:sp>
    </p:spTree>
    <p:extLst>
      <p:ext uri="{BB962C8B-B14F-4D97-AF65-F5344CB8AC3E}">
        <p14:creationId xmlns:p14="http://schemas.microsoft.com/office/powerpoint/2010/main" val="34075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Next: Lecture 7 part2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11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dirty="0" smtClean="0"/>
              <a:t>In the previous lectures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Global sequence alignment (Needleman-Wunsch algorithm)</a:t>
            </a:r>
          </a:p>
          <a:p>
            <a:r>
              <a:rPr lang="it-IT" dirty="0" smtClean="0"/>
              <a:t>Local sequence alignment (Smith-Waterman algorithm)</a:t>
            </a:r>
          </a:p>
          <a:p>
            <a:r>
              <a:rPr lang="it-IT" dirty="0" smtClean="0"/>
              <a:t>Substitution matrices (PAM and BLOSUM series)</a:t>
            </a:r>
          </a:p>
          <a:p>
            <a:r>
              <a:rPr lang="it-IT" dirty="0" smtClean="0"/>
              <a:t>Complexity of exact alignments methods</a:t>
            </a:r>
          </a:p>
          <a:p>
            <a:r>
              <a:rPr lang="it-IT" dirty="0" smtClean="0"/>
              <a:t>Heuristic alignment methods: FASTA</a:t>
            </a:r>
          </a:p>
          <a:p>
            <a:endParaRPr lang="it-IT" dirty="0"/>
          </a:p>
          <a:p>
            <a:r>
              <a:rPr lang="it-IT" dirty="0" smtClean="0"/>
              <a:t>In this lecture: BLAST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3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BLAST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Basic Local Alignment Search Tool (BLAST) </a:t>
            </a:r>
          </a:p>
          <a:p>
            <a:r>
              <a:rPr lang="de-DE" dirty="0" smtClean="0"/>
              <a:t>Altschul SF, Gish W, Miller W, Myers EW, Lipman DJ. </a:t>
            </a:r>
            <a:r>
              <a:rPr lang="en-US" dirty="0" smtClean="0"/>
              <a:t>J </a:t>
            </a:r>
            <a:r>
              <a:rPr lang="en-US" dirty="0" err="1" smtClean="0"/>
              <a:t>Mol</a:t>
            </a:r>
            <a:r>
              <a:rPr lang="en-US" dirty="0" smtClean="0"/>
              <a:t> Biol. 1990 Oct 5;215(3):403-10. (original paper)</a:t>
            </a:r>
          </a:p>
          <a:p>
            <a:r>
              <a:rPr lang="en-US" dirty="0" smtClean="0"/>
              <a:t>It is one of the cornerstones of bioinformatics/computational biology and it is impossible to overstate its importance</a:t>
            </a:r>
          </a:p>
          <a:p>
            <a:r>
              <a:rPr lang="en-US" dirty="0" smtClean="0"/>
              <a:t>Initially presented in 1990 it evolved considerably and it has now several specialized versions (for example </a:t>
            </a:r>
            <a:r>
              <a:rPr lang="en-US" dirty="0" err="1" smtClean="0"/>
              <a:t>blastp</a:t>
            </a:r>
            <a:r>
              <a:rPr lang="en-US" dirty="0" smtClean="0"/>
              <a:t>, </a:t>
            </a:r>
            <a:r>
              <a:rPr lang="en-US" dirty="0" err="1" smtClean="0"/>
              <a:t>blastn</a:t>
            </a:r>
            <a:r>
              <a:rPr lang="en-US" dirty="0" smtClean="0"/>
              <a:t>, </a:t>
            </a:r>
            <a:r>
              <a:rPr lang="en-US" dirty="0" err="1" smtClean="0"/>
              <a:t>blastx</a:t>
            </a:r>
            <a:r>
              <a:rPr lang="en-US" dirty="0" smtClean="0"/>
              <a:t> etc.)</a:t>
            </a:r>
          </a:p>
          <a:p>
            <a:r>
              <a:rPr lang="en-US" dirty="0" smtClean="0"/>
              <a:t>Being an heuristics method it is more a program and a system than an algorithm (in fact it is a “tool”) however:</a:t>
            </a:r>
          </a:p>
          <a:p>
            <a:r>
              <a:rPr lang="en-US" dirty="0" smtClean="0"/>
              <a:t>Algorithmic aspects make it faster than FASTA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30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FASTA (brief summary)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580"/>
            <a:ext cx="10515600" cy="4351338"/>
          </a:xfrm>
        </p:spPr>
        <p:txBody>
          <a:bodyPr/>
          <a:lstStyle/>
          <a:p>
            <a:r>
              <a:rPr lang="it-IT" dirty="0" smtClean="0"/>
              <a:t>In FASTA the subject sequence FLWRTWS is represented in a look-up table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The query sequence  is scanned ad the offsets between the position in look-up table and the position in the query are computed</a:t>
            </a:r>
          </a:p>
          <a:p>
            <a:r>
              <a:rPr lang="it-IT" dirty="0" smtClean="0"/>
              <a:t>The offset values are used for defining the Best Initial Regions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42490" y="2557788"/>
          <a:ext cx="724126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5158">
                  <a:extLst>
                    <a:ext uri="{9D8B030D-6E8A-4147-A177-3AD203B41FA5}">
                      <a16:colId xmlns:a16="http://schemas.microsoft.com/office/drawing/2014/main" val="705497976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898576054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2187687789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3001186197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3913293713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657527956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2859171511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2773696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3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3,6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0236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4323" y="2568096"/>
            <a:ext cx="176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Look-up table</a:t>
            </a:r>
          </a:p>
          <a:p>
            <a:r>
              <a:rPr lang="it-IT" dirty="0" smtClean="0"/>
              <a:t>In PAM250 order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302144" y="2605462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Ktup=1</a:t>
            </a:r>
            <a:endParaRPr lang="it-IT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242490" y="3630775"/>
          <a:ext cx="6321777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22783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743468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7321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4424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8383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61637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38849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3396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2144" y="3952249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59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" y="1088428"/>
            <a:ext cx="7232007" cy="2819644"/>
          </a:xfrm>
        </p:spPr>
      </p:pic>
      <p:pic>
        <p:nvPicPr>
          <p:cNvPr id="5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" y="3726555"/>
            <a:ext cx="7445385" cy="29949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5</a:t>
            </a:fld>
            <a:endParaRPr lang="it-IT"/>
          </a:p>
        </p:txBody>
      </p:sp>
      <p:sp>
        <p:nvSpPr>
          <p:cNvPr id="7" name="Rounded Rectangle 6"/>
          <p:cNvSpPr/>
          <p:nvPr/>
        </p:nvSpPr>
        <p:spPr>
          <a:xfrm>
            <a:off x="3651059" y="2284573"/>
            <a:ext cx="792480" cy="4273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Compute the scores of the longest diagonals</a:t>
            </a:r>
            <a:endParaRPr lang="it-IT"/>
          </a:p>
        </p:txBody>
      </p:sp>
      <p:sp>
        <p:nvSpPr>
          <p:cNvPr id="8" name="Rounded Rectangle 7"/>
          <p:cNvSpPr/>
          <p:nvPr/>
        </p:nvSpPr>
        <p:spPr>
          <a:xfrm>
            <a:off x="3651059" y="5224015"/>
            <a:ext cx="792480" cy="4273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Compute the scores of the longest diagonals</a:t>
            </a:r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7850657" y="2147018"/>
            <a:ext cx="3437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Look-up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Best initial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Connect the best intial regions heuristically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Computing an exact alignment limiting the search to a promising area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smtClean="0"/>
              <a:t>FASTA (brief summary)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BLAST: the  k-tuples-&gt; words</a:t>
            </a:r>
            <a:endParaRPr lang="it-IT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17765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Also in BLAST the sequences in the data banks are is represented in look-up tables, the minimal word size W is 2 and:</a:t>
            </a:r>
          </a:p>
          <a:p>
            <a:r>
              <a:rPr lang="it-IT" dirty="0" smtClean="0"/>
              <a:t>The words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/>
              <a:t>k-mers or k-tuples like in FAST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/>
              <a:t>sequences of word-size lenght whose scores (w.r.t. a substitution matrix ) are above a threshold T when they are aligned ungapped with the k-mers</a:t>
            </a:r>
            <a:endParaRPr lang="it-I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58833" y="4303455"/>
            <a:ext cx="13672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FLWRTWS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WR</a:t>
            </a:r>
          </a:p>
          <a:p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RT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TW</a:t>
            </a:r>
          </a:p>
          <a:p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WS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2810" y="4224331"/>
            <a:ext cx="63267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FLWRTWS</a:t>
            </a:r>
          </a:p>
          <a:p>
            <a:r>
              <a:rPr lang="it-IT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FL			FA,FR,.,FZ, AL,RL,.,ZL</a:t>
            </a:r>
          </a:p>
          <a:p>
            <a:r>
              <a:rPr lang="it-IT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LW			LA,LR,.,LZ, AW,RW,.,ZW</a:t>
            </a:r>
          </a:p>
          <a:p>
            <a:r>
              <a:rPr lang="it-IT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WR			WA,WR,.,WZ, AR,RR,.,ZR</a:t>
            </a:r>
          </a:p>
          <a:p>
            <a:r>
              <a:rPr lang="it-IT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RT			RA,RR,.,RZ, AT,RT,.,ZT</a:t>
            </a:r>
          </a:p>
          <a:p>
            <a:r>
              <a:rPr lang="it-IT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TW		TA,TR,.,TZ, AW,RW,.,ZW</a:t>
            </a:r>
          </a:p>
          <a:p>
            <a:r>
              <a:rPr lang="it-IT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WS		WA,WR,.,WZ, AS,RS,.,ZS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sultato immagini per PAM2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01" y="2663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12078" y="2055896"/>
            <a:ext cx="63267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FLWRTWS</a:t>
            </a:r>
          </a:p>
          <a:p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			FA,FR,.,FZ, AL,RL,.,ZL</a:t>
            </a:r>
          </a:p>
          <a:p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LW			LA,LR,.,LZ, AW,RW,.,ZW</a:t>
            </a:r>
          </a:p>
          <a:p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WR			WA,WR,.,WZ, AR,RR,.,ZR</a:t>
            </a:r>
          </a:p>
          <a:p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RT			RA,RR,.,RZ, AT,RT,.,ZT</a:t>
            </a:r>
          </a:p>
          <a:p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TW		TA,TR,.,TZ, AW,RW,.,ZW</a:t>
            </a:r>
          </a:p>
          <a:p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WS		WA,WR,.,WZ, AS,RS,.,ZS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7246" y="792481"/>
            <a:ext cx="949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W=2</a:t>
            </a:r>
          </a:p>
          <a:p>
            <a:r>
              <a:rPr lang="it-IT" sz="2400" dirty="0" smtClean="0"/>
              <a:t>T=10</a:t>
            </a:r>
            <a:endParaRPr lang="it-IT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83430" y="4657002"/>
            <a:ext cx="460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3430" y="5638447"/>
            <a:ext cx="46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36480" y="5638447"/>
            <a:ext cx="46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|: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36480" y="4657002"/>
            <a:ext cx="46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3728" y="2432482"/>
            <a:ext cx="408373" cy="221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9834708" y="3059431"/>
            <a:ext cx="408373" cy="221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/>
        </p:nvSpPr>
        <p:spPr>
          <a:xfrm>
            <a:off x="11090094" y="3344663"/>
            <a:ext cx="408373" cy="221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7993728" y="3953129"/>
            <a:ext cx="408373" cy="221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8543812" y="4570140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9-2=7		0+3=3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-6+6=0		</a:t>
            </a:r>
            <a:r>
              <a:rPr lang="it-IT" dirty="0" smtClean="0">
                <a:solidFill>
                  <a:schemeClr val="accent1"/>
                </a:solidFill>
              </a:rPr>
              <a:t>17+1=18</a:t>
            </a:r>
            <a:r>
              <a:rPr lang="it-IT" dirty="0" smtClean="0"/>
              <a:t>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75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1537" y="1690688"/>
            <a:ext cx="10812263" cy="4351338"/>
          </a:xfrm>
        </p:spPr>
        <p:txBody>
          <a:bodyPr/>
          <a:lstStyle/>
          <a:p>
            <a:r>
              <a:rPr lang="it-IT" dirty="0"/>
              <a:t>S</a:t>
            </a:r>
            <a:r>
              <a:rPr lang="it-IT" dirty="0" smtClean="0"/>
              <a:t>equence FLWRTWS is represented in a look-up table</a:t>
            </a:r>
          </a:p>
          <a:p>
            <a:r>
              <a:rPr lang="it-IT" dirty="0" smtClean="0"/>
              <a:t>All the words whose score is bigger than T are in the table</a:t>
            </a:r>
          </a:p>
          <a:p>
            <a:r>
              <a:rPr lang="it-IT" dirty="0" smtClean="0"/>
              <a:t>The words can be many</a:t>
            </a:r>
          </a:p>
          <a:p>
            <a:endParaRPr lang="it-IT" dirty="0"/>
          </a:p>
          <a:p>
            <a:r>
              <a:rPr lang="it-IT" dirty="0" smtClean="0"/>
              <a:t>FASTA</a:t>
            </a:r>
          </a:p>
          <a:p>
            <a:endParaRPr lang="it-IT" dirty="0" smtClean="0"/>
          </a:p>
          <a:p>
            <a:r>
              <a:rPr lang="it-IT" dirty="0" smtClean="0"/>
              <a:t>BLAST</a:t>
            </a:r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BLAST: words construction FLWRTWS example</a:t>
            </a:r>
            <a:endParaRPr lang="it-IT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88419"/>
              </p:ext>
            </p:extLst>
          </p:nvPr>
        </p:nvGraphicFramePr>
        <p:xfrm>
          <a:off x="3242491" y="3630775"/>
          <a:ext cx="617671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2388">
                  <a:extLst>
                    <a:ext uri="{9D8B030D-6E8A-4147-A177-3AD203B41FA5}">
                      <a16:colId xmlns:a16="http://schemas.microsoft.com/office/drawing/2014/main" val="292278388"/>
                    </a:ext>
                  </a:extLst>
                </a:gridCol>
                <a:gridCol w="882388">
                  <a:extLst>
                    <a:ext uri="{9D8B030D-6E8A-4147-A177-3AD203B41FA5}">
                      <a16:colId xmlns:a16="http://schemas.microsoft.com/office/drawing/2014/main" val="2874346896"/>
                    </a:ext>
                  </a:extLst>
                </a:gridCol>
                <a:gridCol w="882388">
                  <a:extLst>
                    <a:ext uri="{9D8B030D-6E8A-4147-A177-3AD203B41FA5}">
                      <a16:colId xmlns:a16="http://schemas.microsoft.com/office/drawing/2014/main" val="3877321728"/>
                    </a:ext>
                  </a:extLst>
                </a:gridCol>
                <a:gridCol w="882388">
                  <a:extLst>
                    <a:ext uri="{9D8B030D-6E8A-4147-A177-3AD203B41FA5}">
                      <a16:colId xmlns:a16="http://schemas.microsoft.com/office/drawing/2014/main" val="1174424851"/>
                    </a:ext>
                  </a:extLst>
                </a:gridCol>
                <a:gridCol w="882388">
                  <a:extLst>
                    <a:ext uri="{9D8B030D-6E8A-4147-A177-3AD203B41FA5}">
                      <a16:colId xmlns:a16="http://schemas.microsoft.com/office/drawing/2014/main" val="3799838340"/>
                    </a:ext>
                  </a:extLst>
                </a:gridCol>
                <a:gridCol w="882388">
                  <a:extLst>
                    <a:ext uri="{9D8B030D-6E8A-4147-A177-3AD203B41FA5}">
                      <a16:colId xmlns:a16="http://schemas.microsoft.com/office/drawing/2014/main" val="4216163721"/>
                    </a:ext>
                  </a:extLst>
                </a:gridCol>
                <a:gridCol w="882388">
                  <a:extLst>
                    <a:ext uri="{9D8B030D-6E8A-4147-A177-3AD203B41FA5}">
                      <a16:colId xmlns:a16="http://schemas.microsoft.com/office/drawing/2014/main" val="538849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3396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130944" y="3632283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Ktup=2</a:t>
            </a:r>
            <a:endParaRPr lang="it-IT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57213"/>
              </p:ext>
            </p:extLst>
          </p:nvPr>
        </p:nvGraphicFramePr>
        <p:xfrm>
          <a:off x="3242491" y="4879346"/>
          <a:ext cx="887554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7554">
                  <a:extLst>
                    <a:ext uri="{9D8B030D-6E8A-4147-A177-3AD203B41FA5}">
                      <a16:colId xmlns:a16="http://schemas.microsoft.com/office/drawing/2014/main" val="292278388"/>
                    </a:ext>
                  </a:extLst>
                </a:gridCol>
                <a:gridCol w="887554">
                  <a:extLst>
                    <a:ext uri="{9D8B030D-6E8A-4147-A177-3AD203B41FA5}">
                      <a16:colId xmlns:a16="http://schemas.microsoft.com/office/drawing/2014/main" val="2874346896"/>
                    </a:ext>
                  </a:extLst>
                </a:gridCol>
                <a:gridCol w="887554">
                  <a:extLst>
                    <a:ext uri="{9D8B030D-6E8A-4147-A177-3AD203B41FA5}">
                      <a16:colId xmlns:a16="http://schemas.microsoft.com/office/drawing/2014/main" val="3877321728"/>
                    </a:ext>
                  </a:extLst>
                </a:gridCol>
                <a:gridCol w="887554">
                  <a:extLst>
                    <a:ext uri="{9D8B030D-6E8A-4147-A177-3AD203B41FA5}">
                      <a16:colId xmlns:a16="http://schemas.microsoft.com/office/drawing/2014/main" val="1174424851"/>
                    </a:ext>
                  </a:extLst>
                </a:gridCol>
                <a:gridCol w="887554">
                  <a:extLst>
                    <a:ext uri="{9D8B030D-6E8A-4147-A177-3AD203B41FA5}">
                      <a16:colId xmlns:a16="http://schemas.microsoft.com/office/drawing/2014/main" val="3799838340"/>
                    </a:ext>
                  </a:extLst>
                </a:gridCol>
                <a:gridCol w="887554">
                  <a:extLst>
                    <a:ext uri="{9D8B030D-6E8A-4147-A177-3AD203B41FA5}">
                      <a16:colId xmlns:a16="http://schemas.microsoft.com/office/drawing/2014/main" val="4216163721"/>
                    </a:ext>
                  </a:extLst>
                </a:gridCol>
                <a:gridCol w="887554">
                  <a:extLst>
                    <a:ext uri="{9D8B030D-6E8A-4147-A177-3AD203B41FA5}">
                      <a16:colId xmlns:a16="http://schemas.microsoft.com/office/drawing/2014/main" val="538849126"/>
                    </a:ext>
                  </a:extLst>
                </a:gridCol>
                <a:gridCol w="887554">
                  <a:extLst>
                    <a:ext uri="{9D8B030D-6E8A-4147-A177-3AD203B41FA5}">
                      <a16:colId xmlns:a16="http://schemas.microsoft.com/office/drawing/2014/main" val="2824391326"/>
                    </a:ext>
                  </a:extLst>
                </a:gridCol>
                <a:gridCol w="887554">
                  <a:extLst>
                    <a:ext uri="{9D8B030D-6E8A-4147-A177-3AD203B41FA5}">
                      <a16:colId xmlns:a16="http://schemas.microsoft.com/office/drawing/2014/main" val="1315630335"/>
                    </a:ext>
                  </a:extLst>
                </a:gridCol>
                <a:gridCol w="887554">
                  <a:extLst>
                    <a:ext uri="{9D8B030D-6E8A-4147-A177-3AD203B41FA5}">
                      <a16:colId xmlns:a16="http://schemas.microsoft.com/office/drawing/2014/main" val="247160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...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...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339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76232" y="4790029"/>
            <a:ext cx="949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W=2</a:t>
            </a:r>
          </a:p>
          <a:p>
            <a:r>
              <a:rPr lang="it-IT" sz="2400" dirty="0" smtClean="0"/>
              <a:t>T=10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83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blast_glossary-Image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2" y="1251812"/>
            <a:ext cx="6922808" cy="520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smtClean="0"/>
              <a:t>BLAST: words construction and hits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7621343" y="6083616"/>
            <a:ext cx="439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Source: NHI (substitution matrix unspecified)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8026198" y="2238103"/>
            <a:ext cx="3586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Like in FASTA hits are found</a:t>
            </a:r>
          </a:p>
          <a:p>
            <a:r>
              <a:rPr lang="it-IT" sz="2400" dirty="0" smtClean="0"/>
              <a:t>in this case:</a:t>
            </a:r>
          </a:p>
          <a:p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PQG</a:t>
            </a:r>
          </a:p>
          <a:p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|:|</a:t>
            </a:r>
          </a:p>
          <a:p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PMG</a:t>
            </a: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807</Words>
  <Application>Microsoft Office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Algorithms for Bioinformatics</vt:lpstr>
      <vt:lpstr> In the previous lectures</vt:lpstr>
      <vt:lpstr>BLAST</vt:lpstr>
      <vt:lpstr>FASTA (brief summary)</vt:lpstr>
      <vt:lpstr>FASTA (brief summary)</vt:lpstr>
      <vt:lpstr>BLAST: the  k-tuples-&gt; words</vt:lpstr>
      <vt:lpstr>PowerPoint Presentation</vt:lpstr>
      <vt:lpstr>BLAST: words construction FLWRTWS example</vt:lpstr>
      <vt:lpstr>BLAST: words construction and hits</vt:lpstr>
      <vt:lpstr>Ungapped extension and HSP</vt:lpstr>
      <vt:lpstr>BLAST parameters</vt:lpstr>
      <vt:lpstr>Next: Lecture 7 part2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Bioinformatics</dc:title>
  <dc:creator>blanz</dc:creator>
  <cp:lastModifiedBy>blanz</cp:lastModifiedBy>
  <cp:revision>40</cp:revision>
  <dcterms:created xsi:type="dcterms:W3CDTF">2020-03-15T14:05:56Z</dcterms:created>
  <dcterms:modified xsi:type="dcterms:W3CDTF">2020-03-16T00:18:49Z</dcterms:modified>
</cp:coreProperties>
</file>