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8" r:id="rId3"/>
    <p:sldId id="259" r:id="rId4"/>
    <p:sldId id="288" r:id="rId5"/>
    <p:sldId id="276" r:id="rId6"/>
    <p:sldId id="275" r:id="rId7"/>
    <p:sldId id="284" r:id="rId8"/>
    <p:sldId id="285" r:id="rId9"/>
    <p:sldId id="281" r:id="rId10"/>
    <p:sldId id="263" r:id="rId11"/>
    <p:sldId id="286" r:id="rId12"/>
    <p:sldId id="264" r:id="rId13"/>
    <p:sldId id="287" r:id="rId14"/>
    <p:sldId id="265" r:id="rId15"/>
    <p:sldId id="282" r:id="rId16"/>
    <p:sldId id="266" r:id="rId17"/>
    <p:sldId id="267" r:id="rId18"/>
    <p:sldId id="268" r:id="rId19"/>
    <p:sldId id="291" r:id="rId20"/>
    <p:sldId id="292" r:id="rId21"/>
    <p:sldId id="294" r:id="rId22"/>
    <p:sldId id="269" r:id="rId23"/>
    <p:sldId id="289" r:id="rId24"/>
    <p:sldId id="272" r:id="rId25"/>
    <p:sldId id="283" r:id="rId26"/>
    <p:sldId id="273" r:id="rId27"/>
    <p:sldId id="274" r:id="rId28"/>
    <p:sldId id="271" r:id="rId29"/>
    <p:sldId id="295" r:id="rId30"/>
    <p:sldId id="296" r:id="rId31"/>
    <p:sldId id="297" r:id="rId32"/>
    <p:sldId id="270" r:id="rId33"/>
    <p:sldId id="290" r:id="rId34"/>
    <p:sldId id="279" r:id="rId35"/>
    <p:sldId id="280" r:id="rId36"/>
    <p:sldId id="277" r:id="rId37"/>
    <p:sldId id="278" r:id="rId3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59" autoAdjust="0"/>
    <p:restoredTop sz="95343" autoAdjust="0"/>
  </p:normalViewPr>
  <p:slideViewPr>
    <p:cSldViewPr snapToGrid="0">
      <p:cViewPr>
        <p:scale>
          <a:sx n="66" d="100"/>
          <a:sy n="66" d="100"/>
        </p:scale>
        <p:origin x="514" y="446"/>
      </p:cViewPr>
      <p:guideLst/>
    </p:cSldViewPr>
  </p:slideViewPr>
  <p:outlineViewPr>
    <p:cViewPr>
      <p:scale>
        <a:sx n="33" d="100"/>
        <a:sy n="33" d="100"/>
      </p:scale>
      <p:origin x="0" y="-19066"/>
    </p:cViewPr>
  </p:outlineViewPr>
  <p:notesTextViewPr>
    <p:cViewPr>
      <p:scale>
        <a:sx n="1" d="1"/>
        <a:sy n="1" d="1"/>
      </p:scale>
      <p:origin x="0" y="0"/>
    </p:cViewPr>
  </p:notesTextViewPr>
  <p:sorterViewPr>
    <p:cViewPr>
      <p:scale>
        <a:sx n="100" d="100"/>
        <a:sy n="100" d="100"/>
      </p:scale>
      <p:origin x="0" y="-731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B790C4DD-308F-4BC8-BC77-2E94BEDD47D9}" type="datetimeFigureOut">
              <a:rPr lang="it-IT" smtClean="0"/>
              <a:t>17/03/2020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3078737-AE71-42CA-8E6E-9ED9AB830183}" type="slidenum">
              <a:rPr lang="it-IT" smtClean="0"/>
              <a:t>‹#›</a:t>
            </a:fld>
            <a:endParaRPr lang="it-IT"/>
          </a:p>
        </p:txBody>
      </p:sp>
    </p:spTree>
    <p:extLst>
      <p:ext uri="{BB962C8B-B14F-4D97-AF65-F5344CB8AC3E}">
        <p14:creationId xmlns:p14="http://schemas.microsoft.com/office/powerpoint/2010/main" val="258444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B790C4DD-308F-4BC8-BC77-2E94BEDD47D9}" type="datetimeFigureOut">
              <a:rPr lang="it-IT" smtClean="0"/>
              <a:t>17/03/2020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3078737-AE71-42CA-8E6E-9ED9AB830183}" type="slidenum">
              <a:rPr lang="it-IT" smtClean="0"/>
              <a:t>‹#›</a:t>
            </a:fld>
            <a:endParaRPr lang="it-IT"/>
          </a:p>
        </p:txBody>
      </p:sp>
    </p:spTree>
    <p:extLst>
      <p:ext uri="{BB962C8B-B14F-4D97-AF65-F5344CB8AC3E}">
        <p14:creationId xmlns:p14="http://schemas.microsoft.com/office/powerpoint/2010/main" val="197238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B790C4DD-308F-4BC8-BC77-2E94BEDD47D9}" type="datetimeFigureOut">
              <a:rPr lang="it-IT" smtClean="0"/>
              <a:t>17/03/2020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3078737-AE71-42CA-8E6E-9ED9AB830183}" type="slidenum">
              <a:rPr lang="it-IT" smtClean="0"/>
              <a:t>‹#›</a:t>
            </a:fld>
            <a:endParaRPr lang="it-IT"/>
          </a:p>
        </p:txBody>
      </p:sp>
    </p:spTree>
    <p:extLst>
      <p:ext uri="{BB962C8B-B14F-4D97-AF65-F5344CB8AC3E}">
        <p14:creationId xmlns:p14="http://schemas.microsoft.com/office/powerpoint/2010/main" val="2468523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B790C4DD-308F-4BC8-BC77-2E94BEDD47D9}" type="datetimeFigureOut">
              <a:rPr lang="it-IT" smtClean="0"/>
              <a:t>17/03/2020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3078737-AE71-42CA-8E6E-9ED9AB830183}" type="slidenum">
              <a:rPr lang="it-IT" smtClean="0"/>
              <a:t>‹#›</a:t>
            </a:fld>
            <a:endParaRPr lang="it-IT"/>
          </a:p>
        </p:txBody>
      </p:sp>
    </p:spTree>
    <p:extLst>
      <p:ext uri="{BB962C8B-B14F-4D97-AF65-F5344CB8AC3E}">
        <p14:creationId xmlns:p14="http://schemas.microsoft.com/office/powerpoint/2010/main" val="355361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90C4DD-308F-4BC8-BC77-2E94BEDD47D9}" type="datetimeFigureOut">
              <a:rPr lang="it-IT" smtClean="0"/>
              <a:t>17/03/2020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3078737-AE71-42CA-8E6E-9ED9AB830183}" type="slidenum">
              <a:rPr lang="it-IT" smtClean="0"/>
              <a:t>‹#›</a:t>
            </a:fld>
            <a:endParaRPr lang="it-IT"/>
          </a:p>
        </p:txBody>
      </p:sp>
    </p:spTree>
    <p:extLst>
      <p:ext uri="{BB962C8B-B14F-4D97-AF65-F5344CB8AC3E}">
        <p14:creationId xmlns:p14="http://schemas.microsoft.com/office/powerpoint/2010/main" val="255268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B790C4DD-308F-4BC8-BC77-2E94BEDD47D9}" type="datetimeFigureOut">
              <a:rPr lang="it-IT" smtClean="0"/>
              <a:t>17/03/2020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3078737-AE71-42CA-8E6E-9ED9AB830183}" type="slidenum">
              <a:rPr lang="it-IT" smtClean="0"/>
              <a:t>‹#›</a:t>
            </a:fld>
            <a:endParaRPr lang="it-IT"/>
          </a:p>
        </p:txBody>
      </p:sp>
    </p:spTree>
    <p:extLst>
      <p:ext uri="{BB962C8B-B14F-4D97-AF65-F5344CB8AC3E}">
        <p14:creationId xmlns:p14="http://schemas.microsoft.com/office/powerpoint/2010/main" val="394679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B790C4DD-308F-4BC8-BC77-2E94BEDD47D9}" type="datetimeFigureOut">
              <a:rPr lang="it-IT" smtClean="0"/>
              <a:t>17/03/2020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3078737-AE71-42CA-8E6E-9ED9AB830183}" type="slidenum">
              <a:rPr lang="it-IT" smtClean="0"/>
              <a:t>‹#›</a:t>
            </a:fld>
            <a:endParaRPr lang="it-IT"/>
          </a:p>
        </p:txBody>
      </p:sp>
    </p:spTree>
    <p:extLst>
      <p:ext uri="{BB962C8B-B14F-4D97-AF65-F5344CB8AC3E}">
        <p14:creationId xmlns:p14="http://schemas.microsoft.com/office/powerpoint/2010/main" val="350053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B790C4DD-308F-4BC8-BC77-2E94BEDD47D9}" type="datetimeFigureOut">
              <a:rPr lang="it-IT" smtClean="0"/>
              <a:t>17/03/2020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3078737-AE71-42CA-8E6E-9ED9AB830183}" type="slidenum">
              <a:rPr lang="it-IT" smtClean="0"/>
              <a:t>‹#›</a:t>
            </a:fld>
            <a:endParaRPr lang="it-IT"/>
          </a:p>
        </p:txBody>
      </p:sp>
    </p:spTree>
    <p:extLst>
      <p:ext uri="{BB962C8B-B14F-4D97-AF65-F5344CB8AC3E}">
        <p14:creationId xmlns:p14="http://schemas.microsoft.com/office/powerpoint/2010/main" val="264493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0C4DD-308F-4BC8-BC77-2E94BEDD47D9}" type="datetimeFigureOut">
              <a:rPr lang="it-IT" smtClean="0"/>
              <a:t>17/03/2020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53078737-AE71-42CA-8E6E-9ED9AB830183}" type="slidenum">
              <a:rPr lang="it-IT" smtClean="0"/>
              <a:t>‹#›</a:t>
            </a:fld>
            <a:endParaRPr lang="it-IT"/>
          </a:p>
        </p:txBody>
      </p:sp>
    </p:spTree>
    <p:extLst>
      <p:ext uri="{BB962C8B-B14F-4D97-AF65-F5344CB8AC3E}">
        <p14:creationId xmlns:p14="http://schemas.microsoft.com/office/powerpoint/2010/main" val="273381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90C4DD-308F-4BC8-BC77-2E94BEDD47D9}" type="datetimeFigureOut">
              <a:rPr lang="it-IT" smtClean="0"/>
              <a:t>17/03/2020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3078737-AE71-42CA-8E6E-9ED9AB830183}" type="slidenum">
              <a:rPr lang="it-IT" smtClean="0"/>
              <a:t>‹#›</a:t>
            </a:fld>
            <a:endParaRPr lang="it-IT"/>
          </a:p>
        </p:txBody>
      </p:sp>
    </p:spTree>
    <p:extLst>
      <p:ext uri="{BB962C8B-B14F-4D97-AF65-F5344CB8AC3E}">
        <p14:creationId xmlns:p14="http://schemas.microsoft.com/office/powerpoint/2010/main" val="229822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90C4DD-308F-4BC8-BC77-2E94BEDD47D9}" type="datetimeFigureOut">
              <a:rPr lang="it-IT" smtClean="0"/>
              <a:t>17/03/2020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3078737-AE71-42CA-8E6E-9ED9AB830183}" type="slidenum">
              <a:rPr lang="it-IT" smtClean="0"/>
              <a:t>‹#›</a:t>
            </a:fld>
            <a:endParaRPr lang="it-IT"/>
          </a:p>
        </p:txBody>
      </p:sp>
    </p:spTree>
    <p:extLst>
      <p:ext uri="{BB962C8B-B14F-4D97-AF65-F5344CB8AC3E}">
        <p14:creationId xmlns:p14="http://schemas.microsoft.com/office/powerpoint/2010/main" val="305953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0C4DD-308F-4BC8-BC77-2E94BEDD47D9}" type="datetimeFigureOut">
              <a:rPr lang="it-IT" smtClean="0"/>
              <a:t>17/03/2020</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78737-AE71-42CA-8E6E-9ED9AB830183}" type="slidenum">
              <a:rPr lang="it-IT" smtClean="0"/>
              <a:t>‹#›</a:t>
            </a:fld>
            <a:endParaRPr lang="it-IT"/>
          </a:p>
        </p:txBody>
      </p:sp>
    </p:spTree>
    <p:extLst>
      <p:ext uri="{BB962C8B-B14F-4D97-AF65-F5344CB8AC3E}">
        <p14:creationId xmlns:p14="http://schemas.microsoft.com/office/powerpoint/2010/main" val="181583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cbi.nlm.nih.gov/BLAST/tutorial/Altschul-1.html#ref8" TargetMode="External"/><Relationship Id="rId2" Type="http://schemas.openxmlformats.org/officeDocument/2006/relationships/hyperlink" Target="https://www.ncbi.nlm.nih.gov/BLAST/tutorial/Altschul-1.html#ref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hyperlink" Target="https://www.ncbi.nlm.nih.gov/BLAST/tutorial/Altschul-1.html#head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hyperlink" Target="https://www.ncbi.nlm.nih.gov/BLAST/tutorial/Altschul-1.html#head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ncbi.nlm.nih.gov/BLAST/tutorial/Altschul-1.html#ref7" TargetMode="External"/><Relationship Id="rId7" Type="http://schemas.openxmlformats.org/officeDocument/2006/relationships/image" Target="../media/image11.png"/><Relationship Id="rId2" Type="http://schemas.openxmlformats.org/officeDocument/2006/relationships/hyperlink" Target="https://www.ncbi.nlm.nih.gov/BLAST/tutorial/Altschul-1.html#ref12" TargetMode="External"/><Relationship Id="rId1" Type="http://schemas.openxmlformats.org/officeDocument/2006/relationships/slideLayout" Target="../slideLayouts/slideLayout2.xml"/><Relationship Id="rId6" Type="http://schemas.openxmlformats.org/officeDocument/2006/relationships/hyperlink" Target="https://www.ncbi.nlm.nih.gov/BLAST/tutorial/Altschul-1.html#ref21" TargetMode="External"/><Relationship Id="rId5" Type="http://schemas.openxmlformats.org/officeDocument/2006/relationships/hyperlink" Target="https://www.ncbi.nlm.nih.gov/BLAST/tutorial/Altschul-1.html#ref14" TargetMode="External"/><Relationship Id="rId4" Type="http://schemas.openxmlformats.org/officeDocument/2006/relationships/hyperlink" Target="https://www.ncbi.nlm.nih.gov/BLAST/tutorial/Altschul-1.html#ref17"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ncbi.nlm.nih.gov/BLAST/tutorial/Altschul-1.html#ref38" TargetMode="External"/><Relationship Id="rId2" Type="http://schemas.openxmlformats.org/officeDocument/2006/relationships/hyperlink" Target="https://www.ncbi.nlm.nih.gov/BLAST/tutorial/Altschul-1.html#ref13"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hyperlink" Target="https://www.ncbi.nlm.nih.gov/BLAST/tutorial/Altschul-1.html#ref43" TargetMode="External"/><Relationship Id="rId2" Type="http://schemas.openxmlformats.org/officeDocument/2006/relationships/hyperlink" Target="https://www.ncbi.nlm.nih.gov/BLAST/tutorial/Altschul-1.html#ref42"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ncbi.nlm.nih.gov/BLAST/tutorial/Altschul-1.html#ref27" TargetMode="External"/><Relationship Id="rId7" Type="http://schemas.openxmlformats.org/officeDocument/2006/relationships/hyperlink" Target="https://www.ncbi.nlm.nih.gov/BLAST/tutorial/Altschul-1.html#ref13" TargetMode="External"/><Relationship Id="rId2" Type="http://schemas.openxmlformats.org/officeDocument/2006/relationships/hyperlink" Target="https://www.ncbi.nlm.nih.gov/BLAST/tutorial/Altschul-1.html#ref24" TargetMode="External"/><Relationship Id="rId1" Type="http://schemas.openxmlformats.org/officeDocument/2006/relationships/slideLayout" Target="../slideLayouts/slideLayout2.xml"/><Relationship Id="rId6" Type="http://schemas.openxmlformats.org/officeDocument/2006/relationships/hyperlink" Target="https://www.ncbi.nlm.nih.gov/BLAST/tutorial/Altschul-1.html#ref34" TargetMode="External"/><Relationship Id="rId5" Type="http://schemas.openxmlformats.org/officeDocument/2006/relationships/hyperlink" Target="https://www.ncbi.nlm.nih.gov/BLAST/tutorial/Altschul-1.html#ref37" TargetMode="External"/><Relationship Id="rId4" Type="http://schemas.openxmlformats.org/officeDocument/2006/relationships/hyperlink" Target="https://www.ncbi.nlm.nih.gov/BLAST/tutorial/Altschul-1.html#ref33"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www.ncbi.nlm.nih.gov/BLAST/tutorial/Altschul-1.html#ref3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ncbi.nlm.nih.gov/BLAST/tutorial/Altschul-1.html#head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ncbi.nlm.nih.gov/BLAST/tutorial/Altschul-1.html#head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Algorithms for Bioinformatics</a:t>
            </a:r>
            <a:endParaRPr lang="it-IT" dirty="0"/>
          </a:p>
        </p:txBody>
      </p:sp>
      <p:sp>
        <p:nvSpPr>
          <p:cNvPr id="3" name="Subtitle 2"/>
          <p:cNvSpPr>
            <a:spLocks noGrp="1"/>
          </p:cNvSpPr>
          <p:nvPr>
            <p:ph type="subTitle" idx="1"/>
          </p:nvPr>
        </p:nvSpPr>
        <p:spPr/>
        <p:txBody>
          <a:bodyPr/>
          <a:lstStyle/>
          <a:p>
            <a:r>
              <a:rPr lang="it-IT" dirty="0" smtClean="0"/>
              <a:t>Enrico Blanzieri</a:t>
            </a:r>
            <a:endParaRPr lang="it-IT" dirty="0"/>
          </a:p>
          <a:p>
            <a:r>
              <a:rPr lang="it-IT" dirty="0" smtClean="0"/>
              <a:t>March </a:t>
            </a:r>
            <a:r>
              <a:rPr lang="it-IT" dirty="0" smtClean="0"/>
              <a:t>18 </a:t>
            </a:r>
            <a:r>
              <a:rPr lang="it-IT" dirty="0" smtClean="0"/>
              <a:t>2020 Lecture </a:t>
            </a:r>
            <a:r>
              <a:rPr lang="it-IT" dirty="0" smtClean="0"/>
              <a:t>8</a:t>
            </a:r>
            <a:endParaRPr lang="it-IT" dirty="0"/>
          </a:p>
          <a:p>
            <a:r>
              <a:rPr lang="it-IT" dirty="0" smtClean="0"/>
              <a:t>Part 1</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1</a:t>
            </a:fld>
            <a:endParaRPr lang="it-IT"/>
          </a:p>
        </p:txBody>
      </p:sp>
    </p:spTree>
    <p:extLst>
      <p:ext uri="{BB962C8B-B14F-4D97-AF65-F5344CB8AC3E}">
        <p14:creationId xmlns:p14="http://schemas.microsoft.com/office/powerpoint/2010/main" val="494181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Statistics of global sequence comparison 1</a:t>
            </a:r>
            <a:endParaRPr lang="it-IT" dirty="0"/>
          </a:p>
        </p:txBody>
      </p:sp>
      <p:sp>
        <p:nvSpPr>
          <p:cNvPr id="3" name="Content Placeholder 2"/>
          <p:cNvSpPr>
            <a:spLocks noGrp="1"/>
          </p:cNvSpPr>
          <p:nvPr>
            <p:ph idx="1"/>
          </p:nvPr>
        </p:nvSpPr>
        <p:spPr/>
        <p:txBody>
          <a:bodyPr>
            <a:normAutofit/>
          </a:bodyPr>
          <a:lstStyle/>
          <a:p>
            <a:r>
              <a:rPr lang="en-US" dirty="0">
                <a:latin typeface="+mn-lt"/>
              </a:rPr>
              <a:t>Unfortunately, under even the simplest random models and scoring systems, very little is known about the random distribution of optimal global alignment </a:t>
            </a:r>
            <a:r>
              <a:rPr lang="en-US" dirty="0" smtClean="0">
                <a:latin typeface="+mn-lt"/>
              </a:rPr>
              <a:t>scores.</a:t>
            </a:r>
          </a:p>
          <a:p>
            <a:r>
              <a:rPr lang="en-US" dirty="0" smtClean="0">
                <a:latin typeface="+mn-lt"/>
              </a:rPr>
              <a:t> </a:t>
            </a:r>
            <a:r>
              <a:rPr lang="en-US" dirty="0">
                <a:latin typeface="+mn-lt"/>
              </a:rPr>
              <a:t>Monte Carlo experiments can provide rough distributional results for some specific scoring systems and sequence </a:t>
            </a:r>
            <a:r>
              <a:rPr lang="en-US" dirty="0" smtClean="0">
                <a:latin typeface="+mn-lt"/>
              </a:rPr>
              <a:t>compositions, </a:t>
            </a:r>
            <a:r>
              <a:rPr lang="en-US" dirty="0">
                <a:latin typeface="+mn-lt"/>
              </a:rPr>
              <a:t>but these can not be generalized </a:t>
            </a:r>
            <a:r>
              <a:rPr lang="en-US" dirty="0" smtClean="0">
                <a:latin typeface="+mn-lt"/>
              </a:rPr>
              <a:t>easily.</a:t>
            </a:r>
          </a:p>
          <a:p>
            <a:r>
              <a:rPr lang="en-US" dirty="0" smtClean="0">
                <a:latin typeface="+mn-lt"/>
              </a:rPr>
              <a:t>Therefore</a:t>
            </a:r>
            <a:r>
              <a:rPr lang="en-US" dirty="0">
                <a:latin typeface="+mn-lt"/>
              </a:rPr>
              <a:t>, one of the few methods available for assessing the statistical significance of a particular global alignment is to generate many random sequence pairs of the appropriate length and composition, and calculate the optimal alignment score for </a:t>
            </a:r>
            <a:r>
              <a:rPr lang="en-US" dirty="0" smtClean="0">
                <a:latin typeface="+mn-lt"/>
              </a:rPr>
              <a:t>each. </a:t>
            </a:r>
            <a:endParaRPr lang="it-IT" dirty="0">
              <a:latin typeface="+mn-lt"/>
            </a:endParaRPr>
          </a:p>
        </p:txBody>
      </p:sp>
    </p:spTree>
    <p:extLst>
      <p:ext uri="{BB962C8B-B14F-4D97-AF65-F5344CB8AC3E}">
        <p14:creationId xmlns:p14="http://schemas.microsoft.com/office/powerpoint/2010/main" val="1984300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Statistics of global sequence comparison 2</a:t>
            </a:r>
            <a:endParaRPr lang="it-IT" dirty="0"/>
          </a:p>
        </p:txBody>
      </p:sp>
      <p:sp>
        <p:nvSpPr>
          <p:cNvPr id="3" name="Content Placeholder 2"/>
          <p:cNvSpPr>
            <a:spLocks noGrp="1"/>
          </p:cNvSpPr>
          <p:nvPr>
            <p:ph idx="1"/>
          </p:nvPr>
        </p:nvSpPr>
        <p:spPr/>
        <p:txBody>
          <a:bodyPr>
            <a:normAutofit fontScale="92500"/>
          </a:bodyPr>
          <a:lstStyle/>
          <a:p>
            <a:r>
              <a:rPr lang="en-US" dirty="0" smtClean="0"/>
              <a:t>It </a:t>
            </a:r>
            <a:r>
              <a:rPr lang="en-US" dirty="0" smtClean="0">
                <a:latin typeface="+mn-lt"/>
              </a:rPr>
              <a:t>is </a:t>
            </a:r>
            <a:r>
              <a:rPr lang="en-US" dirty="0">
                <a:latin typeface="+mn-lt"/>
              </a:rPr>
              <a:t>then possible to express the score of interest in terms of standard deviations from the </a:t>
            </a:r>
            <a:r>
              <a:rPr lang="en-US" dirty="0" smtClean="0">
                <a:latin typeface="+mn-lt"/>
              </a:rPr>
              <a:t>mean </a:t>
            </a:r>
            <a:r>
              <a:rPr lang="en-US" dirty="0" smtClean="0"/>
              <a:t>Z = X-Y / W</a:t>
            </a:r>
            <a:endParaRPr lang="en-US" dirty="0" smtClean="0">
              <a:latin typeface="+mn-lt"/>
            </a:endParaRPr>
          </a:p>
          <a:p>
            <a:pPr lvl="1"/>
            <a:r>
              <a:rPr lang="en-US" dirty="0" smtClean="0">
                <a:latin typeface="+mn-lt"/>
              </a:rPr>
              <a:t> </a:t>
            </a:r>
            <a:r>
              <a:rPr lang="en-US" dirty="0">
                <a:latin typeface="+mn-lt"/>
              </a:rPr>
              <a:t>it is a mistake to assume that the relevant distribution is normal and convert this </a:t>
            </a:r>
            <a:r>
              <a:rPr lang="en-US" i="1" dirty="0">
                <a:latin typeface="+mn-lt"/>
              </a:rPr>
              <a:t>Z</a:t>
            </a:r>
            <a:r>
              <a:rPr lang="en-US" dirty="0">
                <a:latin typeface="+mn-lt"/>
              </a:rPr>
              <a:t>-value into a </a:t>
            </a:r>
            <a:r>
              <a:rPr lang="en-US" i="1" dirty="0" smtClean="0">
                <a:latin typeface="+mn-lt"/>
              </a:rPr>
              <a:t>P</a:t>
            </a:r>
            <a:r>
              <a:rPr lang="en-US" dirty="0" smtClean="0">
                <a:latin typeface="+mn-lt"/>
              </a:rPr>
              <a:t>-value;</a:t>
            </a:r>
          </a:p>
          <a:p>
            <a:pPr lvl="1"/>
            <a:r>
              <a:rPr lang="en-US" dirty="0" smtClean="0">
                <a:latin typeface="+mn-lt"/>
              </a:rPr>
              <a:t>the </a:t>
            </a:r>
            <a:r>
              <a:rPr lang="en-US" dirty="0">
                <a:latin typeface="+mn-lt"/>
              </a:rPr>
              <a:t>tail behavior of global alignment scores is unknown. </a:t>
            </a:r>
            <a:endParaRPr lang="en-US" dirty="0" smtClean="0">
              <a:latin typeface="+mn-lt"/>
            </a:endParaRPr>
          </a:p>
          <a:p>
            <a:pPr lvl="1"/>
            <a:r>
              <a:rPr lang="en-US" dirty="0" smtClean="0">
                <a:latin typeface="+mn-lt"/>
              </a:rPr>
              <a:t>The </a:t>
            </a:r>
            <a:r>
              <a:rPr lang="en-US" dirty="0">
                <a:latin typeface="+mn-lt"/>
              </a:rPr>
              <a:t>most one can say reliably is that if 100 random alignments have score inferior to the alignment of interest, the </a:t>
            </a:r>
            <a:r>
              <a:rPr lang="en-US" i="1" dirty="0">
                <a:latin typeface="+mn-lt"/>
              </a:rPr>
              <a:t>P</a:t>
            </a:r>
            <a:r>
              <a:rPr lang="en-US" dirty="0">
                <a:latin typeface="+mn-lt"/>
              </a:rPr>
              <a:t>-value in question is likely less than </a:t>
            </a:r>
            <a:r>
              <a:rPr lang="en-US" dirty="0" smtClean="0">
                <a:latin typeface="+mn-lt"/>
              </a:rPr>
              <a:t>0.01.</a:t>
            </a:r>
          </a:p>
          <a:p>
            <a:r>
              <a:rPr lang="en-US" dirty="0" smtClean="0"/>
              <a:t>M</a:t>
            </a:r>
            <a:r>
              <a:rPr lang="en-US" dirty="0" smtClean="0">
                <a:latin typeface="+mn-lt"/>
              </a:rPr>
              <a:t>ultiple tests pitfall.</a:t>
            </a:r>
          </a:p>
          <a:p>
            <a:pPr lvl="1"/>
            <a:r>
              <a:rPr lang="en-US" dirty="0" smtClean="0">
                <a:latin typeface="+mn-lt"/>
              </a:rPr>
              <a:t>When </a:t>
            </a:r>
            <a:r>
              <a:rPr lang="en-US" dirty="0">
                <a:latin typeface="+mn-lt"/>
              </a:rPr>
              <a:t>many alignments have been generated, e.g. in a database search, the significance of the best must be discounted </a:t>
            </a:r>
            <a:r>
              <a:rPr lang="en-US" dirty="0" smtClean="0">
                <a:latin typeface="+mn-lt"/>
              </a:rPr>
              <a:t>accordingly.</a:t>
            </a:r>
          </a:p>
          <a:p>
            <a:pPr lvl="1"/>
            <a:r>
              <a:rPr lang="en-US" dirty="0" smtClean="0">
                <a:latin typeface="+mn-lt"/>
              </a:rPr>
              <a:t>An </a:t>
            </a:r>
            <a:r>
              <a:rPr lang="en-US" dirty="0">
                <a:latin typeface="+mn-lt"/>
              </a:rPr>
              <a:t>alignment with </a:t>
            </a:r>
            <a:r>
              <a:rPr lang="en-US" i="1" dirty="0">
                <a:latin typeface="+mn-lt"/>
              </a:rPr>
              <a:t>P</a:t>
            </a:r>
            <a:r>
              <a:rPr lang="en-US" dirty="0">
                <a:latin typeface="+mn-lt"/>
              </a:rPr>
              <a:t>-value 0.0001 in the context of a single trial may be assigned a </a:t>
            </a:r>
            <a:r>
              <a:rPr lang="en-US" i="1" dirty="0">
                <a:latin typeface="+mn-lt"/>
              </a:rPr>
              <a:t>P</a:t>
            </a:r>
            <a:r>
              <a:rPr lang="en-US" dirty="0">
                <a:latin typeface="+mn-lt"/>
              </a:rPr>
              <a:t>-value of only 0.1 if it was selected as the best among 1000 independent trials.</a:t>
            </a:r>
            <a:endParaRPr lang="it-IT" dirty="0">
              <a:latin typeface="+mn-lt"/>
            </a:endParaRPr>
          </a:p>
        </p:txBody>
      </p:sp>
    </p:spTree>
    <p:extLst>
      <p:ext uri="{BB962C8B-B14F-4D97-AF65-F5344CB8AC3E}">
        <p14:creationId xmlns:p14="http://schemas.microsoft.com/office/powerpoint/2010/main" val="3299522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Statistics of local sequence comparison 1 </a:t>
            </a:r>
            <a:endParaRPr lang="it-IT" dirty="0"/>
          </a:p>
        </p:txBody>
      </p:sp>
      <p:sp>
        <p:nvSpPr>
          <p:cNvPr id="3" name="Content Placeholder 2"/>
          <p:cNvSpPr>
            <a:spLocks noGrp="1"/>
          </p:cNvSpPr>
          <p:nvPr>
            <p:ph idx="1"/>
          </p:nvPr>
        </p:nvSpPr>
        <p:spPr>
          <a:xfrm>
            <a:off x="838200" y="1906905"/>
            <a:ext cx="10515600" cy="4351338"/>
          </a:xfrm>
        </p:spPr>
        <p:txBody>
          <a:bodyPr>
            <a:normAutofit lnSpcReduction="10000"/>
          </a:bodyPr>
          <a:lstStyle/>
          <a:p>
            <a:r>
              <a:rPr lang="en-US" dirty="0" smtClean="0">
                <a:latin typeface="+mn-lt"/>
              </a:rPr>
              <a:t>Fortunately </a:t>
            </a:r>
            <a:r>
              <a:rPr lang="en-US" dirty="0">
                <a:latin typeface="+mn-lt"/>
              </a:rPr>
              <a:t>statistics for the scores of local alignments, unlike those of global alignments, are well </a:t>
            </a:r>
            <a:r>
              <a:rPr lang="en-US" dirty="0" smtClean="0">
                <a:latin typeface="+mn-lt"/>
              </a:rPr>
              <a:t>understood.</a:t>
            </a:r>
          </a:p>
          <a:p>
            <a:pPr lvl="1"/>
            <a:r>
              <a:rPr lang="en-US" dirty="0" smtClean="0">
                <a:latin typeface="+mn-lt"/>
              </a:rPr>
              <a:t>This </a:t>
            </a:r>
            <a:r>
              <a:rPr lang="en-US" dirty="0">
                <a:latin typeface="+mn-lt"/>
              </a:rPr>
              <a:t>is particularly true for local alignments lacking </a:t>
            </a:r>
            <a:r>
              <a:rPr lang="en-US" dirty="0" smtClean="0">
                <a:latin typeface="+mn-lt"/>
              </a:rPr>
              <a:t>gaps</a:t>
            </a:r>
          </a:p>
          <a:p>
            <a:pPr lvl="1"/>
            <a:r>
              <a:rPr lang="en-US" dirty="0" smtClean="0">
                <a:latin typeface="+mn-lt"/>
              </a:rPr>
              <a:t>Such </a:t>
            </a:r>
            <a:r>
              <a:rPr lang="en-US" dirty="0">
                <a:latin typeface="+mn-lt"/>
              </a:rPr>
              <a:t>alignments were precisely those sought by the original BLAST database search </a:t>
            </a:r>
            <a:r>
              <a:rPr lang="en-US" dirty="0" smtClean="0">
                <a:latin typeface="+mn-lt"/>
              </a:rPr>
              <a:t>programs.</a:t>
            </a:r>
            <a:endParaRPr lang="en-US" dirty="0"/>
          </a:p>
          <a:p>
            <a:r>
              <a:rPr lang="en-US" dirty="0" smtClean="0">
                <a:latin typeface="+mn-lt"/>
              </a:rPr>
              <a:t>A </a:t>
            </a:r>
            <a:r>
              <a:rPr lang="en-US" dirty="0">
                <a:latin typeface="+mn-lt"/>
              </a:rPr>
              <a:t>local alignment without gaps consists simply of a pair of equal length segments, one from each of the two sequences being compared. A modification of the Smith-Waterman </a:t>
            </a:r>
            <a:r>
              <a:rPr lang="en-US" dirty="0">
                <a:latin typeface="+mn-lt"/>
                <a:hlinkClick r:id="rId2"/>
              </a:rPr>
              <a:t>[7]</a:t>
            </a:r>
            <a:r>
              <a:rPr lang="en-US" dirty="0">
                <a:latin typeface="+mn-lt"/>
              </a:rPr>
              <a:t> or Sellers </a:t>
            </a:r>
            <a:r>
              <a:rPr lang="en-US" dirty="0">
                <a:latin typeface="+mn-lt"/>
                <a:hlinkClick r:id="rId3"/>
              </a:rPr>
              <a:t>[8]</a:t>
            </a:r>
            <a:r>
              <a:rPr lang="en-US" dirty="0">
                <a:latin typeface="+mn-lt"/>
              </a:rPr>
              <a:t> algorithms will find all segment pairs whose scores can not be improved by extension or trimming. These are called high-scoring segment pairs or HSPs</a:t>
            </a:r>
            <a:r>
              <a:rPr lang="en-US" dirty="0" smtClean="0">
                <a:latin typeface="+mn-lt"/>
              </a:rPr>
              <a:t>..</a:t>
            </a:r>
            <a:endParaRPr lang="it-IT" dirty="0">
              <a:latin typeface="+mn-lt"/>
            </a:endParaRPr>
          </a:p>
        </p:txBody>
      </p:sp>
    </p:spTree>
    <p:extLst>
      <p:ext uri="{BB962C8B-B14F-4D97-AF65-F5344CB8AC3E}">
        <p14:creationId xmlns:p14="http://schemas.microsoft.com/office/powerpoint/2010/main" val="362241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Statistics of local sequence comparison 2 </a:t>
            </a:r>
            <a:endParaRPr lang="it-IT" dirty="0"/>
          </a:p>
        </p:txBody>
      </p:sp>
      <p:sp>
        <p:nvSpPr>
          <p:cNvPr id="3" name="Content Placeholder 2"/>
          <p:cNvSpPr>
            <a:spLocks noGrp="1"/>
          </p:cNvSpPr>
          <p:nvPr>
            <p:ph idx="1"/>
          </p:nvPr>
        </p:nvSpPr>
        <p:spPr/>
        <p:txBody>
          <a:bodyPr>
            <a:normAutofit/>
          </a:bodyPr>
          <a:lstStyle/>
          <a:p>
            <a:r>
              <a:rPr lang="en-US" dirty="0" smtClean="0">
                <a:latin typeface="+mn-lt"/>
              </a:rPr>
              <a:t>To </a:t>
            </a:r>
            <a:r>
              <a:rPr lang="en-US" dirty="0">
                <a:latin typeface="+mn-lt"/>
              </a:rPr>
              <a:t>analyze how high a score is likely to arise by chance, a model of random sequences is </a:t>
            </a:r>
            <a:r>
              <a:rPr lang="en-US" dirty="0" smtClean="0">
                <a:latin typeface="+mn-lt"/>
              </a:rPr>
              <a:t>needed and it is based on:</a:t>
            </a:r>
          </a:p>
          <a:p>
            <a:pPr lvl="1"/>
            <a:r>
              <a:rPr lang="en-US" b="1" dirty="0" smtClean="0">
                <a:latin typeface="+mn-lt"/>
              </a:rPr>
              <a:t>Independence assumption</a:t>
            </a:r>
            <a:r>
              <a:rPr lang="en-US" dirty="0" smtClean="0">
                <a:latin typeface="+mn-lt"/>
              </a:rPr>
              <a:t>. For </a:t>
            </a:r>
            <a:r>
              <a:rPr lang="en-US" dirty="0">
                <a:latin typeface="+mn-lt"/>
              </a:rPr>
              <a:t>proteins, the simplest model chooses the amino acid residues in a sequence independently, with specific background probabilities for the various </a:t>
            </a:r>
            <a:r>
              <a:rPr lang="en-US" dirty="0" smtClean="0">
                <a:latin typeface="+mn-lt"/>
              </a:rPr>
              <a:t>residues.</a:t>
            </a:r>
          </a:p>
          <a:p>
            <a:pPr lvl="1"/>
            <a:r>
              <a:rPr lang="en-US" b="1" dirty="0" smtClean="0">
                <a:latin typeface="+mn-lt"/>
              </a:rPr>
              <a:t>Negative expectation</a:t>
            </a:r>
            <a:r>
              <a:rPr lang="en-US" dirty="0" smtClean="0">
                <a:latin typeface="+mn-lt"/>
              </a:rPr>
              <a:t>. Additionally</a:t>
            </a:r>
            <a:r>
              <a:rPr lang="en-US" dirty="0">
                <a:latin typeface="+mn-lt"/>
              </a:rPr>
              <a:t>, the expected score for aligning a random pair of amino acid is required to be </a:t>
            </a:r>
            <a:r>
              <a:rPr lang="en-US" dirty="0" smtClean="0">
                <a:latin typeface="+mn-lt"/>
              </a:rPr>
              <a:t>negative.</a:t>
            </a:r>
          </a:p>
          <a:p>
            <a:pPr marL="914400" lvl="2" indent="0">
              <a:buNone/>
            </a:pPr>
            <a:r>
              <a:rPr lang="en-US" dirty="0" smtClean="0">
                <a:latin typeface="+mn-lt"/>
              </a:rPr>
              <a:t>Were </a:t>
            </a:r>
            <a:r>
              <a:rPr lang="en-US" dirty="0">
                <a:latin typeface="+mn-lt"/>
              </a:rPr>
              <a:t>this not the case, long alignments would tend to have high score independently of whether the segments aligned were related, and the statistical theory would break down.</a:t>
            </a:r>
            <a:endParaRPr lang="it-IT" dirty="0">
              <a:latin typeface="+mn-lt"/>
            </a:endParaRPr>
          </a:p>
        </p:txBody>
      </p:sp>
    </p:spTree>
    <p:extLst>
      <p:ext uri="{BB962C8B-B14F-4D97-AF65-F5344CB8AC3E}">
        <p14:creationId xmlns:p14="http://schemas.microsoft.com/office/powerpoint/2010/main" val="1876627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Statistics of local sequence comparison 3 </a:t>
            </a:r>
            <a:endParaRPr lang="it-IT" dirty="0">
              <a:latin typeface="+mn-lt"/>
            </a:endParaRPr>
          </a:p>
        </p:txBody>
      </p:sp>
      <p:sp>
        <p:nvSpPr>
          <p:cNvPr id="3" name="Content Placeholder 2"/>
          <p:cNvSpPr>
            <a:spLocks noGrp="1"/>
          </p:cNvSpPr>
          <p:nvPr>
            <p:ph idx="1"/>
          </p:nvPr>
        </p:nvSpPr>
        <p:spPr>
          <a:xfrm>
            <a:off x="838200" y="1825625"/>
            <a:ext cx="10706100" cy="4351338"/>
          </a:xfrm>
        </p:spPr>
        <p:txBody>
          <a:bodyPr>
            <a:normAutofit/>
          </a:bodyPr>
          <a:lstStyle/>
          <a:p>
            <a:pPr marL="0" indent="0">
              <a:buNone/>
            </a:pPr>
            <a:r>
              <a:rPr lang="en-US" dirty="0" smtClean="0"/>
              <a:t>The independence </a:t>
            </a:r>
            <a:r>
              <a:rPr lang="en-US" dirty="0" err="1" smtClean="0"/>
              <a:t>assumpation</a:t>
            </a:r>
            <a:r>
              <a:rPr lang="en-US" dirty="0" smtClean="0"/>
              <a:t> leads to the fact that </a:t>
            </a:r>
            <a:r>
              <a:rPr lang="en-US" dirty="0"/>
              <a:t>j</a:t>
            </a:r>
            <a:r>
              <a:rPr lang="en-US" dirty="0" smtClean="0">
                <a:latin typeface="+mn-lt"/>
              </a:rPr>
              <a:t>ust as:</a:t>
            </a:r>
          </a:p>
          <a:p>
            <a:pPr lvl="1"/>
            <a:r>
              <a:rPr lang="en-US" dirty="0" smtClean="0">
                <a:latin typeface="+mn-lt"/>
              </a:rPr>
              <a:t>the </a:t>
            </a:r>
            <a:r>
              <a:rPr lang="en-US" dirty="0">
                <a:latin typeface="+mn-lt"/>
              </a:rPr>
              <a:t>sum of a large number of independent identically distributed (</a:t>
            </a:r>
            <a:r>
              <a:rPr lang="en-US" dirty="0" err="1">
                <a:latin typeface="+mn-lt"/>
              </a:rPr>
              <a:t>i.i.d</a:t>
            </a:r>
            <a:r>
              <a:rPr lang="en-US" dirty="0">
                <a:latin typeface="+mn-lt"/>
              </a:rPr>
              <a:t>) random variables tends to a normal </a:t>
            </a:r>
            <a:r>
              <a:rPr lang="en-US" dirty="0" smtClean="0">
                <a:latin typeface="+mn-lt"/>
              </a:rPr>
              <a:t>distribution,</a:t>
            </a:r>
          </a:p>
          <a:p>
            <a:pPr lvl="1"/>
            <a:r>
              <a:rPr lang="en-US" dirty="0" smtClean="0">
                <a:latin typeface="+mn-lt"/>
              </a:rPr>
              <a:t>the </a:t>
            </a:r>
            <a:r>
              <a:rPr lang="en-US" dirty="0">
                <a:latin typeface="+mn-lt"/>
              </a:rPr>
              <a:t>maximum of a large number of </a:t>
            </a:r>
            <a:r>
              <a:rPr lang="en-US" dirty="0" err="1">
                <a:latin typeface="+mn-lt"/>
              </a:rPr>
              <a:t>i.i.d</a:t>
            </a:r>
            <a:r>
              <a:rPr lang="en-US" dirty="0">
                <a:latin typeface="+mn-lt"/>
              </a:rPr>
              <a:t>. random variables tends to an extreme value </a:t>
            </a:r>
            <a:r>
              <a:rPr lang="en-US" dirty="0" smtClean="0">
                <a:latin typeface="+mn-lt"/>
              </a:rPr>
              <a:t>distribution. </a:t>
            </a:r>
            <a:endParaRPr lang="en-US" dirty="0"/>
          </a:p>
          <a:p>
            <a:r>
              <a:rPr lang="en-US" dirty="0" smtClean="0">
                <a:latin typeface="+mn-lt"/>
              </a:rPr>
              <a:t>In </a:t>
            </a:r>
            <a:r>
              <a:rPr lang="en-US" dirty="0">
                <a:latin typeface="+mn-lt"/>
              </a:rPr>
              <a:t>studying optimal </a:t>
            </a:r>
            <a:r>
              <a:rPr lang="en-US" dirty="0" smtClean="0">
                <a:latin typeface="+mn-lt"/>
              </a:rPr>
              <a:t>(maximal score!) local </a:t>
            </a:r>
            <a:r>
              <a:rPr lang="en-US" dirty="0">
                <a:latin typeface="+mn-lt"/>
              </a:rPr>
              <a:t>sequence alignments, we are essentially dealing with the latter </a:t>
            </a:r>
            <a:r>
              <a:rPr lang="en-US" dirty="0" smtClean="0">
                <a:latin typeface="+mn-lt"/>
              </a:rPr>
              <a:t>case. </a:t>
            </a:r>
          </a:p>
        </p:txBody>
      </p:sp>
    </p:spTree>
    <p:extLst>
      <p:ext uri="{BB962C8B-B14F-4D97-AF65-F5344CB8AC3E}">
        <p14:creationId xmlns:p14="http://schemas.microsoft.com/office/powerpoint/2010/main" val="2341988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Statistics of local sequence comparison 4 </a:t>
            </a:r>
            <a:endParaRPr lang="it-IT" dirty="0">
              <a:latin typeface="+mn-l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706100" cy="4351338"/>
              </a:xfrm>
            </p:spPr>
            <p:txBody>
              <a:bodyPr>
                <a:normAutofit/>
              </a:bodyPr>
              <a:lstStyle/>
              <a:p>
                <a:r>
                  <a:rPr lang="en-US" dirty="0" smtClean="0">
                    <a:latin typeface="+mn-lt"/>
                  </a:rPr>
                  <a:t>The statistics of HPS with score at least S</a:t>
                </a:r>
              </a:p>
              <a:p>
                <a:pPr lvl="1"/>
                <a:r>
                  <a:rPr lang="en-US" dirty="0" smtClean="0">
                    <a:latin typeface="+mn-lt"/>
                  </a:rPr>
                  <a:t>In </a:t>
                </a:r>
                <a:r>
                  <a:rPr lang="en-US" dirty="0">
                    <a:latin typeface="+mn-lt"/>
                  </a:rPr>
                  <a:t>the limit of sufficiently large sequence lengths </a:t>
                </a:r>
                <a:r>
                  <a:rPr lang="en-US" i="1" dirty="0">
                    <a:latin typeface="+mn-lt"/>
                  </a:rPr>
                  <a:t>m</a:t>
                </a:r>
                <a:r>
                  <a:rPr lang="en-US" dirty="0">
                    <a:latin typeface="+mn-lt"/>
                  </a:rPr>
                  <a:t> and </a:t>
                </a:r>
                <a:r>
                  <a:rPr lang="en-US" i="1" dirty="0">
                    <a:latin typeface="+mn-lt"/>
                  </a:rPr>
                  <a:t>n</a:t>
                </a:r>
                <a:r>
                  <a:rPr lang="en-US" dirty="0">
                    <a:latin typeface="+mn-lt"/>
                  </a:rPr>
                  <a:t>, </a:t>
                </a:r>
                <a:r>
                  <a:rPr lang="en-US" dirty="0" smtClean="0">
                    <a:latin typeface="+mn-lt"/>
                  </a:rPr>
                  <a:t>the statistics </a:t>
                </a:r>
                <a:r>
                  <a:rPr lang="en-US" dirty="0">
                    <a:latin typeface="+mn-lt"/>
                  </a:rPr>
                  <a:t>of HSP scores are characterized by </a:t>
                </a:r>
                <a:r>
                  <a:rPr lang="en-US" dirty="0" smtClean="0">
                    <a:latin typeface="+mn-lt"/>
                  </a:rPr>
                  <a:t>two parameters</a:t>
                </a:r>
                <a:r>
                  <a:rPr lang="en-US" dirty="0">
                    <a:latin typeface="+mn-lt"/>
                  </a:rPr>
                  <a:t>, </a:t>
                </a:r>
                <a:r>
                  <a:rPr lang="en-US" i="1" dirty="0">
                    <a:latin typeface="+mn-lt"/>
                  </a:rPr>
                  <a:t>K</a:t>
                </a:r>
                <a:r>
                  <a:rPr lang="en-US" dirty="0">
                    <a:latin typeface="+mn-lt"/>
                  </a:rPr>
                  <a:t> and </a:t>
                </a:r>
                <a14:m>
                  <m:oMath xmlns:m="http://schemas.openxmlformats.org/officeDocument/2006/math">
                    <m:r>
                      <a:rPr lang="it-IT" b="0" i="1" smtClean="0">
                        <a:latin typeface="Cambria Math" panose="02040503050406030204" pitchFamily="18" charset="0"/>
                        <a:ea typeface="Cambria Math" panose="02040503050406030204" pitchFamily="18" charset="0"/>
                      </a:rPr>
                      <m:t>𝜆</m:t>
                    </m:r>
                  </m:oMath>
                </a14:m>
                <a:r>
                  <a:rPr lang="en-US" dirty="0">
                    <a:latin typeface="+mn-lt"/>
                  </a:rPr>
                  <a:t>. Most simply, the expected number of HSPs with score at least </a:t>
                </a:r>
                <a:r>
                  <a:rPr lang="en-US" i="1" dirty="0">
                    <a:latin typeface="+mn-lt"/>
                  </a:rPr>
                  <a:t>S</a:t>
                </a:r>
                <a:r>
                  <a:rPr lang="en-US" dirty="0">
                    <a:latin typeface="+mn-lt"/>
                  </a:rPr>
                  <a:t> is given by the </a:t>
                </a:r>
                <a:r>
                  <a:rPr lang="en-US" dirty="0" smtClean="0">
                    <a:latin typeface="+mn-lt"/>
                  </a:rPr>
                  <a:t>formula.</a:t>
                </a:r>
              </a:p>
              <a:p>
                <a:endParaRPr lang="en-US" dirty="0" smtClean="0"/>
              </a:p>
              <a:p>
                <a:pPr marL="0" indent="0" algn="ctr">
                  <a:buNone/>
                </a:pPr>
                <a14:m>
                  <m:oMath xmlns:m="http://schemas.openxmlformats.org/officeDocument/2006/math">
                    <m:r>
                      <m:rPr>
                        <m:sty m:val="p"/>
                      </m:rPr>
                      <a:rPr lang="it-IT" b="0" i="0" smtClean="0">
                        <a:latin typeface="Cambria Math" panose="02040503050406030204" pitchFamily="18" charset="0"/>
                      </a:rPr>
                      <m:t>E</m:t>
                    </m:r>
                    <m:r>
                      <a:rPr lang="it-IT" b="0" i="1" smtClean="0">
                        <a:latin typeface="Cambria Math" panose="02040503050406030204" pitchFamily="18" charset="0"/>
                      </a:rPr>
                      <m:t>=</m:t>
                    </m:r>
                    <m:r>
                      <a:rPr lang="it-IT" b="0" i="1" smtClean="0">
                        <a:latin typeface="Cambria Math" panose="02040503050406030204" pitchFamily="18" charset="0"/>
                      </a:rPr>
                      <m:t>𝐾𝑚𝑛</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𝜆</m:t>
                        </m:r>
                        <m:r>
                          <a:rPr lang="it-IT" b="0" i="1" smtClean="0">
                            <a:latin typeface="Cambria Math" panose="02040503050406030204" pitchFamily="18" charset="0"/>
                            <a:ea typeface="Cambria Math" panose="02040503050406030204" pitchFamily="18" charset="0"/>
                          </a:rPr>
                          <m:t>𝑆</m:t>
                        </m:r>
                      </m:sup>
                    </m:sSup>
                  </m:oMath>
                </a14:m>
                <a:r>
                  <a:rPr lang="it-IT" b="0" dirty="0" smtClean="0">
                    <a:latin typeface="+mn-lt"/>
                    <a:ea typeface="Cambria Math" panose="02040503050406030204" pitchFamily="18" charset="0"/>
                  </a:rPr>
                  <a:t> 	(1)</a:t>
                </a:r>
              </a:p>
              <a:p>
                <a:pPr marL="0" indent="0">
                  <a:buNone/>
                </a:pPr>
                <a:endParaRPr lang="en-US" dirty="0" smtClean="0">
                  <a:latin typeface="+mn-lt"/>
                </a:endParaRPr>
              </a:p>
              <a:p>
                <a:r>
                  <a:rPr lang="en-US" dirty="0" smtClean="0">
                    <a:latin typeface="+mn-lt"/>
                  </a:rPr>
                  <a:t>We call this the </a:t>
                </a:r>
                <a:r>
                  <a:rPr lang="en-US" i="1" dirty="0" smtClean="0">
                    <a:latin typeface="+mn-lt"/>
                  </a:rPr>
                  <a:t>E</a:t>
                </a:r>
                <a:r>
                  <a:rPr lang="en-US" dirty="0" smtClean="0">
                    <a:latin typeface="+mn-lt"/>
                  </a:rPr>
                  <a:t>-value for the score </a:t>
                </a:r>
                <a:r>
                  <a:rPr lang="en-US" i="1" dirty="0" smtClean="0">
                    <a:latin typeface="+mn-lt"/>
                  </a:rPr>
                  <a:t>S</a:t>
                </a:r>
                <a:r>
                  <a:rPr lang="en-US" dirty="0" smtClean="0">
                    <a:latin typeface="+mn-lt"/>
                  </a:rPr>
                  <a:t>.</a:t>
                </a:r>
              </a:p>
              <a:p>
                <a:endParaRPr lang="en-US" dirty="0" smtClean="0">
                  <a:latin typeface="+mn-lt"/>
                </a:endParaRPr>
              </a:p>
              <a:p>
                <a:endParaRPr lang="it-IT"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706100" cy="4351338"/>
              </a:xfrm>
              <a:blipFill>
                <a:blip r:embed="rId2"/>
                <a:stretch>
                  <a:fillRect l="-1025" t="-2241" r="-1481"/>
                </a:stretch>
              </a:blipFill>
            </p:spPr>
            <p:txBody>
              <a:bodyPr/>
              <a:lstStyle/>
              <a:p>
                <a:r>
                  <a:rPr lang="it-IT">
                    <a:noFill/>
                  </a:rPr>
                  <a:t> </a:t>
                </a:r>
              </a:p>
            </p:txBody>
          </p:sp>
        </mc:Fallback>
      </mc:AlternateContent>
    </p:spTree>
    <p:extLst>
      <p:ext uri="{BB962C8B-B14F-4D97-AF65-F5344CB8AC3E}">
        <p14:creationId xmlns:p14="http://schemas.microsoft.com/office/powerpoint/2010/main" val="1972863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Statistics of local sequence comparison 5</a:t>
            </a:r>
            <a:endParaRPr lang="it-IT" dirty="0">
              <a:latin typeface="+mn-l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m:rPr>
                          <m:sty m:val="p"/>
                        </m:rPr>
                        <a:rPr lang="it-IT" b="0" i="0" smtClean="0">
                          <a:latin typeface="Cambria Math" panose="02040503050406030204" pitchFamily="18" charset="0"/>
                        </a:rPr>
                        <m:t>E</m:t>
                      </m:r>
                      <m:r>
                        <a:rPr lang="it-IT" b="0" i="1" smtClean="0">
                          <a:latin typeface="Cambria Math" panose="02040503050406030204" pitchFamily="18" charset="0"/>
                        </a:rPr>
                        <m:t>=</m:t>
                      </m:r>
                      <m:r>
                        <a:rPr lang="it-IT" b="0" i="1" smtClean="0">
                          <a:latin typeface="Cambria Math" panose="02040503050406030204" pitchFamily="18" charset="0"/>
                        </a:rPr>
                        <m:t>𝐾𝑚𝑛</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𝜆</m:t>
                          </m:r>
                          <m:r>
                            <a:rPr lang="it-IT" b="0" i="1" smtClean="0">
                              <a:latin typeface="Cambria Math" panose="02040503050406030204" pitchFamily="18" charset="0"/>
                              <a:ea typeface="Cambria Math" panose="02040503050406030204" pitchFamily="18" charset="0"/>
                            </a:rPr>
                            <m:t>𝑆</m:t>
                          </m:r>
                        </m:sup>
                      </m:sSup>
                    </m:oMath>
                  </m:oMathPara>
                </a14:m>
                <a:endParaRPr lang="en-US" dirty="0" smtClean="0">
                  <a:latin typeface="+mn-lt"/>
                </a:endParaRPr>
              </a:p>
              <a:p>
                <a:pPr marL="0" indent="0">
                  <a:buNone/>
                </a:pPr>
                <a:endParaRPr lang="en-US" dirty="0" smtClean="0">
                  <a:latin typeface="+mn-lt"/>
                </a:endParaRPr>
              </a:p>
              <a:p>
                <a:pPr lvl="1"/>
                <a:r>
                  <a:rPr lang="en-US" dirty="0" smtClean="0">
                    <a:latin typeface="+mn-lt"/>
                  </a:rPr>
                  <a:t>Doubling </a:t>
                </a:r>
                <a:r>
                  <a:rPr lang="en-US" dirty="0">
                    <a:latin typeface="+mn-lt"/>
                  </a:rPr>
                  <a:t>the length of either sequence should double the number of HSPs attaining a given score. </a:t>
                </a:r>
                <a:endParaRPr lang="en-US" dirty="0"/>
              </a:p>
              <a:p>
                <a:pPr lvl="1"/>
                <a:r>
                  <a:rPr lang="en-US" dirty="0"/>
                  <a:t>F</a:t>
                </a:r>
                <a:r>
                  <a:rPr lang="en-US" dirty="0" smtClean="0">
                    <a:latin typeface="+mn-lt"/>
                  </a:rPr>
                  <a:t>or </a:t>
                </a:r>
                <a:r>
                  <a:rPr lang="en-US" dirty="0">
                    <a:latin typeface="+mn-lt"/>
                  </a:rPr>
                  <a:t>an HSP to attain the score </a:t>
                </a:r>
                <a:r>
                  <a:rPr lang="en-US" i="1" dirty="0">
                    <a:latin typeface="+mn-lt"/>
                  </a:rPr>
                  <a:t>2x</a:t>
                </a:r>
                <a:r>
                  <a:rPr lang="en-US" dirty="0">
                    <a:latin typeface="+mn-lt"/>
                  </a:rPr>
                  <a:t> it must attain the score </a:t>
                </a:r>
                <a:r>
                  <a:rPr lang="en-US" i="1" dirty="0">
                    <a:latin typeface="+mn-lt"/>
                  </a:rPr>
                  <a:t>x</a:t>
                </a:r>
                <a:r>
                  <a:rPr lang="en-US" dirty="0">
                    <a:latin typeface="+mn-lt"/>
                  </a:rPr>
                  <a:t> twice in a row, so one expects </a:t>
                </a:r>
                <a:r>
                  <a:rPr lang="en-US" i="1" dirty="0">
                    <a:latin typeface="+mn-lt"/>
                  </a:rPr>
                  <a:t>E</a:t>
                </a:r>
                <a:r>
                  <a:rPr lang="en-US" dirty="0">
                    <a:latin typeface="+mn-lt"/>
                  </a:rPr>
                  <a:t> to decrease exponentially with score. </a:t>
                </a:r>
                <a:endParaRPr lang="en-US" dirty="0" smtClean="0">
                  <a:latin typeface="+mn-lt"/>
                </a:endParaRPr>
              </a:p>
              <a:p>
                <a:pPr lvl="1"/>
                <a:r>
                  <a:rPr lang="en-US" dirty="0" smtClean="0">
                    <a:latin typeface="+mn-lt"/>
                  </a:rPr>
                  <a:t>The </a:t>
                </a:r>
                <a:r>
                  <a:rPr lang="en-US" dirty="0">
                    <a:latin typeface="+mn-lt"/>
                  </a:rPr>
                  <a:t>parameters </a:t>
                </a:r>
                <a:r>
                  <a:rPr lang="en-US" i="1" dirty="0">
                    <a:latin typeface="+mn-lt"/>
                  </a:rPr>
                  <a:t>K</a:t>
                </a:r>
                <a:r>
                  <a:rPr lang="en-US" dirty="0">
                    <a:latin typeface="+mn-lt"/>
                  </a:rPr>
                  <a:t> and </a:t>
                </a:r>
                <a14:m>
                  <m:oMath xmlns:m="http://schemas.openxmlformats.org/officeDocument/2006/math">
                    <m:r>
                      <a:rPr lang="it-IT" b="0" i="1" smtClean="0">
                        <a:latin typeface="Cambria Math" panose="02040503050406030204" pitchFamily="18" charset="0"/>
                        <a:ea typeface="Cambria Math" panose="02040503050406030204" pitchFamily="18" charset="0"/>
                      </a:rPr>
                      <m:t>𝜆</m:t>
                    </m:r>
                  </m:oMath>
                </a14:m>
                <a:r>
                  <a:rPr lang="en-US" dirty="0">
                    <a:latin typeface="+mn-lt"/>
                  </a:rPr>
                  <a:t> can be thought of simply as natural scales for the search space size and the scoring system respectively.</a:t>
                </a:r>
                <a:endParaRPr lang="it-IT"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337977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Bit scores</a:t>
            </a: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smtClean="0">
                    <a:latin typeface="+mn-lt"/>
                  </a:rPr>
                  <a:t>Raw scores have little meaning without detailed knowledge of the scoring system used, or more simply its statistical parameters </a:t>
                </a:r>
                <a:r>
                  <a:rPr lang="it-IT" i="1" dirty="0" smtClean="0">
                    <a:effectLst/>
                    <a:latin typeface="+mn-lt"/>
                  </a:rPr>
                  <a:t>K</a:t>
                </a:r>
                <a:r>
                  <a:rPr lang="it-IT" dirty="0" smtClean="0">
                    <a:effectLst/>
                    <a:latin typeface="+mn-lt"/>
                  </a:rPr>
                  <a:t> and </a:t>
                </a:r>
                <a14:m>
                  <m:oMath xmlns:m="http://schemas.openxmlformats.org/officeDocument/2006/math">
                    <m:r>
                      <a:rPr lang="it-IT" b="0" i="1" smtClean="0">
                        <a:latin typeface="Cambria Math" panose="02040503050406030204" pitchFamily="18" charset="0"/>
                        <a:ea typeface="Cambria Math" panose="02040503050406030204" pitchFamily="18" charset="0"/>
                      </a:rPr>
                      <m:t>𝜆</m:t>
                    </m:r>
                  </m:oMath>
                </a14:m>
                <a:r>
                  <a:rPr lang="it-IT" dirty="0" smtClean="0">
                    <a:effectLst/>
                    <a:latin typeface="+mn-lt"/>
                  </a:rPr>
                  <a:t>. Unless the scoring system is understood, citing a raw score alone is like citing a distance without specifying feet, meters, or light years. By normalizing a raw score using the formula</a:t>
                </a:r>
              </a:p>
              <a:p>
                <a:endParaRPr lang="it-IT" dirty="0" smtClean="0">
                  <a:effectLst/>
                  <a:latin typeface="+mn-lt"/>
                </a:endParaRPr>
              </a:p>
              <a:p>
                <a:pPr marL="0" indent="0">
                  <a:buNone/>
                </a:pPr>
                <a14:m>
                  <m:oMathPara xmlns:m="http://schemas.openxmlformats.org/officeDocument/2006/math">
                    <m:oMathParaPr>
                      <m:jc m:val="centerGroup"/>
                    </m:oMathParaPr>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𝑆</m:t>
                          </m:r>
                        </m:e>
                        <m:sup>
                          <m:r>
                            <a:rPr lang="it-IT" b="0" i="1" smtClean="0">
                              <a:latin typeface="Cambria Math" panose="02040503050406030204" pitchFamily="18" charset="0"/>
                            </a:rPr>
                            <m:t>′</m:t>
                          </m:r>
                        </m:sup>
                      </m:s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𝜆</m:t>
                          </m:r>
                          <m:r>
                            <a:rPr lang="it-IT" b="0" i="1" smtClean="0">
                              <a:latin typeface="Cambria Math" panose="02040503050406030204" pitchFamily="18" charset="0"/>
                              <a:ea typeface="Cambria Math" panose="02040503050406030204" pitchFamily="18" charset="0"/>
                            </a:rPr>
                            <m:t>𝑆</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𝑙𝑛𝐾</m:t>
                          </m:r>
                        </m:num>
                        <m:den>
                          <m:r>
                            <a:rPr lang="it-IT" b="0" i="1" smtClean="0">
                              <a:latin typeface="Cambria Math" panose="02040503050406030204" pitchFamily="18" charset="0"/>
                            </a:rPr>
                            <m:t>𝑙𝑛</m:t>
                          </m:r>
                          <m:r>
                            <a:rPr lang="it-IT" b="0" i="1" smtClean="0">
                              <a:latin typeface="Cambria Math" panose="02040503050406030204" pitchFamily="18" charset="0"/>
                            </a:rPr>
                            <m:t>2</m:t>
                          </m:r>
                        </m:den>
                      </m:f>
                    </m:oMath>
                  </m:oMathPara>
                </a14:m>
                <a:endParaRPr lang="it-IT" dirty="0">
                  <a:latin typeface="+mn-lt"/>
                </a:endParaRPr>
              </a:p>
              <a:p>
                <a:endParaRPr lang="it-IT" dirty="0" smtClean="0">
                  <a:latin typeface="+mn-lt"/>
                </a:endParaRPr>
              </a:p>
              <a:p>
                <a:r>
                  <a:rPr lang="en-US" dirty="0">
                    <a:latin typeface="+mn-lt"/>
                  </a:rPr>
                  <a:t>one attains a "bit score" </a:t>
                </a:r>
                <a:r>
                  <a:rPr lang="it-IT" i="1" dirty="0" smtClean="0">
                    <a:effectLst/>
                    <a:latin typeface="+mn-lt"/>
                  </a:rPr>
                  <a:t>S'</a:t>
                </a:r>
                <a:r>
                  <a:rPr lang="it-IT" dirty="0" smtClean="0">
                    <a:effectLst/>
                    <a:latin typeface="+mn-lt"/>
                  </a:rPr>
                  <a:t>, which has a standard set of units. The </a:t>
                </a:r>
                <a:r>
                  <a:rPr lang="it-IT" i="1" dirty="0" smtClean="0">
                    <a:effectLst/>
                    <a:latin typeface="+mn-lt"/>
                  </a:rPr>
                  <a:t>E</a:t>
                </a:r>
                <a:r>
                  <a:rPr lang="it-IT" dirty="0" smtClean="0">
                    <a:effectLst/>
                    <a:latin typeface="+mn-lt"/>
                  </a:rPr>
                  <a:t>-value corresponding to a given bit score is simply</a:t>
                </a:r>
              </a:p>
              <a:p>
                <a:endParaRPr lang="it-IT" dirty="0" smtClean="0">
                  <a:effectLst/>
                  <a:latin typeface="+mn-lt"/>
                </a:endParaRP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𝑚𝑛</m:t>
                      </m:r>
                      <m:sSup>
                        <m:sSupPr>
                          <m:ctrlPr>
                            <a:rPr lang="it-IT" b="0" i="1" smtClean="0">
                              <a:latin typeface="Cambria Math" panose="02040503050406030204" pitchFamily="18" charset="0"/>
                            </a:rPr>
                          </m:ctrlPr>
                        </m:sSupPr>
                        <m:e>
                          <m:r>
                            <a:rPr lang="it-IT" b="0" i="1" smtClean="0">
                              <a:latin typeface="Cambria Math" panose="02040503050406030204" pitchFamily="18" charset="0"/>
                            </a:rPr>
                            <m:t>2</m:t>
                          </m:r>
                        </m:e>
                        <m:sup>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𝑆</m:t>
                              </m:r>
                            </m:e>
                            <m:sup>
                              <m:r>
                                <a:rPr lang="it-IT" b="0" i="1" smtClean="0">
                                  <a:latin typeface="Cambria Math" panose="02040503050406030204" pitchFamily="18" charset="0"/>
                                </a:rPr>
                                <m:t>′</m:t>
                              </m:r>
                            </m:sup>
                          </m:sSup>
                        </m:sup>
                      </m:sSup>
                    </m:oMath>
                  </m:oMathPara>
                </a14:m>
                <a:endParaRPr lang="it-IT" dirty="0">
                  <a:latin typeface="+mn-lt"/>
                </a:endParaRPr>
              </a:p>
              <a:p>
                <a:r>
                  <a:rPr lang="en-US" dirty="0">
                    <a:latin typeface="+mn-lt"/>
                  </a:rPr>
                  <a:t>Bit scores subsume the statistical essence of the scoring system employed, so that to calculate significance one needs to know in addition only the size of the search space.</a:t>
                </a:r>
                <a:endParaRPr lang="it-IT"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801" b="-280"/>
                </a:stretch>
              </a:blipFill>
            </p:spPr>
            <p:txBody>
              <a:bodyPr/>
              <a:lstStyle/>
              <a:p>
                <a:r>
                  <a:rPr lang="it-IT">
                    <a:noFill/>
                  </a:rPr>
                  <a:t> </a:t>
                </a:r>
              </a:p>
            </p:txBody>
          </p:sp>
        </mc:Fallback>
      </mc:AlternateContent>
    </p:spTree>
    <p:extLst>
      <p:ext uri="{BB962C8B-B14F-4D97-AF65-F5344CB8AC3E}">
        <p14:creationId xmlns:p14="http://schemas.microsoft.com/office/powerpoint/2010/main" val="14311985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P-values</a:t>
            </a: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790790"/>
                <a:ext cx="10515600" cy="4351338"/>
              </a:xfrm>
            </p:spPr>
            <p:txBody>
              <a:bodyPr>
                <a:normAutofit fontScale="70000" lnSpcReduction="20000"/>
              </a:bodyPr>
              <a:lstStyle/>
              <a:p>
                <a:r>
                  <a:rPr lang="en-US" dirty="0" smtClean="0">
                    <a:latin typeface="+mn-lt"/>
                  </a:rPr>
                  <a:t>   The number of random HSPs with score &gt;=</a:t>
                </a:r>
                <a:r>
                  <a:rPr lang="en-US" i="1" dirty="0" smtClean="0">
                    <a:latin typeface="+mn-lt"/>
                  </a:rPr>
                  <a:t>S</a:t>
                </a:r>
                <a:r>
                  <a:rPr lang="en-US" dirty="0">
                    <a:latin typeface="+mn-lt"/>
                  </a:rPr>
                  <a:t> is described by a Poisson </a:t>
                </a:r>
                <a:r>
                  <a:rPr lang="en-US" dirty="0" smtClean="0">
                    <a:latin typeface="+mn-lt"/>
                  </a:rPr>
                  <a:t>distribution. </a:t>
                </a:r>
                <a:r>
                  <a:rPr lang="en-US" dirty="0">
                    <a:latin typeface="+mn-lt"/>
                  </a:rPr>
                  <a:t>This means that the probability of finding </a:t>
                </a:r>
                <a:r>
                  <a:rPr lang="en-US" dirty="0" smtClean="0">
                    <a:latin typeface="+mn-lt"/>
                  </a:rPr>
                  <a:t>exactly</a:t>
                </a:r>
                <a:r>
                  <a:rPr lang="en-US" dirty="0">
                    <a:latin typeface="+mn-lt"/>
                  </a:rPr>
                  <a:t> </a:t>
                </a:r>
                <a:r>
                  <a:rPr lang="en-US" i="1" dirty="0">
                    <a:latin typeface="+mn-lt"/>
                  </a:rPr>
                  <a:t>a</a:t>
                </a:r>
                <a:r>
                  <a:rPr lang="en-US" dirty="0">
                    <a:latin typeface="+mn-lt"/>
                  </a:rPr>
                  <a:t> HSPs with score </a:t>
                </a:r>
                <a:r>
                  <a:rPr lang="en-US" dirty="0" smtClean="0">
                    <a:latin typeface="+mn-lt"/>
                  </a:rPr>
                  <a:t>&gt;=</a:t>
                </a:r>
                <a:r>
                  <a:rPr lang="en-US" i="1" dirty="0" smtClean="0">
                    <a:latin typeface="+mn-lt"/>
                  </a:rPr>
                  <a:t>S</a:t>
                </a:r>
                <a:r>
                  <a:rPr lang="en-US" dirty="0">
                    <a:latin typeface="+mn-lt"/>
                  </a:rPr>
                  <a:t> is given </a:t>
                </a:r>
                <a:r>
                  <a:rPr lang="en-US" dirty="0" smtClean="0">
                    <a:latin typeface="+mn-lt"/>
                  </a:rPr>
                  <a:t>by</a:t>
                </a:r>
              </a:p>
              <a:p>
                <a:endParaRPr lang="en-US" dirty="0" smtClean="0">
                  <a:latin typeface="+mn-lt"/>
                </a:endParaRP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r>
                            <a:rPr lang="it-IT" b="0" i="1" smtClean="0">
                              <a:latin typeface="Cambria Math" panose="02040503050406030204" pitchFamily="18" charset="0"/>
                            </a:rPr>
                            <m:t>𝐸</m:t>
                          </m:r>
                        </m:sup>
                      </m:sSup>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it-IT" b="0" i="1" smtClean="0">
                                  <a:latin typeface="Cambria Math" panose="02040503050406030204" pitchFamily="18" charset="0"/>
                                </a:rPr>
                                <m:t>𝐸</m:t>
                              </m:r>
                            </m:e>
                            <m:sup>
                              <m:r>
                                <a:rPr lang="it-IT" b="0" i="1" smtClean="0">
                                  <a:latin typeface="Cambria Math" panose="02040503050406030204" pitchFamily="18" charset="0"/>
                                </a:rPr>
                                <m:t>𝑎</m:t>
                              </m:r>
                            </m:sup>
                          </m:sSup>
                        </m:num>
                        <m:den>
                          <m:r>
                            <a:rPr lang="it-IT" b="0" i="1" smtClean="0">
                              <a:latin typeface="Cambria Math" panose="02040503050406030204" pitchFamily="18" charset="0"/>
                            </a:rPr>
                            <m:t>𝑎</m:t>
                          </m:r>
                          <m:r>
                            <a:rPr lang="it-IT" b="0" i="1" smtClean="0">
                              <a:latin typeface="Cambria Math" panose="02040503050406030204" pitchFamily="18" charset="0"/>
                            </a:rPr>
                            <m:t>!</m:t>
                          </m:r>
                        </m:den>
                      </m:f>
                    </m:oMath>
                  </m:oMathPara>
                </a14:m>
                <a:endParaRPr lang="en-US" dirty="0" smtClean="0">
                  <a:latin typeface="+mn-lt"/>
                </a:endParaRPr>
              </a:p>
              <a:p>
                <a:pPr marL="0" indent="0">
                  <a:buNone/>
                </a:pPr>
                <a:endParaRPr lang="en-US" dirty="0">
                  <a:latin typeface="+mn-lt"/>
                </a:endParaRPr>
              </a:p>
              <a:p>
                <a:r>
                  <a:rPr lang="en-US" dirty="0">
                    <a:latin typeface="+mn-lt"/>
                  </a:rPr>
                  <a:t>where </a:t>
                </a:r>
                <a:r>
                  <a:rPr lang="en-US" i="1" dirty="0">
                    <a:latin typeface="+mn-lt"/>
                  </a:rPr>
                  <a:t>E</a:t>
                </a:r>
                <a:r>
                  <a:rPr lang="en-US" dirty="0">
                    <a:latin typeface="+mn-lt"/>
                  </a:rPr>
                  <a:t> is the </a:t>
                </a:r>
                <a:r>
                  <a:rPr lang="en-US" i="1" dirty="0">
                    <a:latin typeface="+mn-lt"/>
                  </a:rPr>
                  <a:t>E</a:t>
                </a:r>
                <a:r>
                  <a:rPr lang="en-US" dirty="0">
                    <a:latin typeface="+mn-lt"/>
                  </a:rPr>
                  <a:t>-value of </a:t>
                </a:r>
                <a:r>
                  <a:rPr lang="en-US" i="1" dirty="0">
                    <a:latin typeface="+mn-lt"/>
                  </a:rPr>
                  <a:t>S</a:t>
                </a:r>
                <a:r>
                  <a:rPr lang="en-US" dirty="0">
                    <a:latin typeface="+mn-lt"/>
                  </a:rPr>
                  <a:t> given by equation (1) above. Specifically the chance of finding zero HSPs with score &gt;=</a:t>
                </a:r>
                <a:r>
                  <a:rPr lang="en-US" i="1" dirty="0">
                    <a:latin typeface="+mn-lt"/>
                  </a:rPr>
                  <a:t>S</a:t>
                </a:r>
                <a:r>
                  <a:rPr lang="en-US" dirty="0">
                    <a:latin typeface="+mn-lt"/>
                  </a:rPr>
                  <a:t> is e</a:t>
                </a:r>
                <a:r>
                  <a:rPr lang="en-US" baseline="30000" dirty="0">
                    <a:latin typeface="+mn-lt"/>
                  </a:rPr>
                  <a:t>-E</a:t>
                </a:r>
                <a:r>
                  <a:rPr lang="en-US" dirty="0">
                    <a:latin typeface="+mn-lt"/>
                  </a:rPr>
                  <a:t>, so the probability of finding at least one such HSP </a:t>
                </a:r>
                <a:r>
                  <a:rPr lang="en-US" dirty="0" smtClean="0">
                    <a:latin typeface="+mn-lt"/>
                  </a:rPr>
                  <a:t>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it-IT" b="0" i="1" smtClean="0">
                              <a:latin typeface="Cambria Math" panose="02040503050406030204" pitchFamily="18" charset="0"/>
                            </a:rPr>
                            <m:t>𝑃</m:t>
                          </m:r>
                          <m:r>
                            <a:rPr lang="it-IT" b="0" i="1" smtClean="0">
                              <a:latin typeface="Cambria Math" panose="02040503050406030204" pitchFamily="18" charset="0"/>
                            </a:rPr>
                            <m:t>=1−</m:t>
                          </m:r>
                          <m:r>
                            <a:rPr lang="it-IT" b="0" i="1" smtClean="0">
                              <a:latin typeface="Cambria Math" panose="02040503050406030204" pitchFamily="18" charset="0"/>
                            </a:rPr>
                            <m:t>𝑒</m:t>
                          </m:r>
                        </m:e>
                        <m:sup>
                          <m:r>
                            <a:rPr lang="it-IT" b="0" i="1" smtClean="0">
                              <a:latin typeface="Cambria Math" panose="02040503050406030204" pitchFamily="18" charset="0"/>
                            </a:rPr>
                            <m:t>−</m:t>
                          </m:r>
                          <m:r>
                            <a:rPr lang="it-IT" b="0" i="1" smtClean="0">
                              <a:latin typeface="Cambria Math" panose="02040503050406030204" pitchFamily="18" charset="0"/>
                            </a:rPr>
                            <m:t>𝐸</m:t>
                          </m:r>
                        </m:sup>
                      </m:sSup>
                    </m:oMath>
                  </m:oMathPara>
                </a14:m>
                <a:endParaRPr lang="en-US" dirty="0">
                  <a:latin typeface="+mn-lt"/>
                </a:endParaRPr>
              </a:p>
              <a:p>
                <a:r>
                  <a:rPr lang="en-US" dirty="0">
                    <a:latin typeface="+mn-lt"/>
                  </a:rPr>
                  <a:t/>
                </a:r>
                <a:br>
                  <a:rPr lang="en-US" dirty="0">
                    <a:latin typeface="+mn-lt"/>
                  </a:rPr>
                </a:br>
                <a:r>
                  <a:rPr lang="en-US" dirty="0">
                    <a:latin typeface="+mn-lt"/>
                  </a:rPr>
                  <a:t>This is the </a:t>
                </a:r>
                <a:r>
                  <a:rPr lang="en-US" i="1" dirty="0">
                    <a:latin typeface="+mn-lt"/>
                  </a:rPr>
                  <a:t>P</a:t>
                </a:r>
                <a:r>
                  <a:rPr lang="en-US" dirty="0">
                    <a:latin typeface="+mn-lt"/>
                  </a:rPr>
                  <a:t>-value associated with the score </a:t>
                </a:r>
                <a:r>
                  <a:rPr lang="en-US" i="1" dirty="0">
                    <a:latin typeface="+mn-lt"/>
                  </a:rPr>
                  <a:t>S</a:t>
                </a:r>
                <a:r>
                  <a:rPr lang="en-US" dirty="0">
                    <a:latin typeface="+mn-lt"/>
                  </a:rPr>
                  <a:t>. For example, if one expects to find three HSPs with score &gt;= </a:t>
                </a:r>
                <a:r>
                  <a:rPr lang="en-US" i="1" dirty="0">
                    <a:latin typeface="+mn-lt"/>
                  </a:rPr>
                  <a:t>S</a:t>
                </a:r>
                <a:r>
                  <a:rPr lang="en-US" dirty="0">
                    <a:latin typeface="+mn-lt"/>
                  </a:rPr>
                  <a:t>, the probability of finding at least one is 0.95. The BLAST programs report </a:t>
                </a:r>
                <a:r>
                  <a:rPr lang="en-US" i="1" dirty="0">
                    <a:latin typeface="+mn-lt"/>
                  </a:rPr>
                  <a:t>E</a:t>
                </a:r>
                <a:r>
                  <a:rPr lang="en-US" dirty="0">
                    <a:latin typeface="+mn-lt"/>
                  </a:rPr>
                  <a:t>-value rather than </a:t>
                </a:r>
                <a:r>
                  <a:rPr lang="en-US" i="1" dirty="0">
                    <a:latin typeface="+mn-lt"/>
                  </a:rPr>
                  <a:t>P</a:t>
                </a:r>
                <a:r>
                  <a:rPr lang="en-US" dirty="0">
                    <a:latin typeface="+mn-lt"/>
                  </a:rPr>
                  <a:t>-values because it is easier to understand the difference between, for example, </a:t>
                </a:r>
                <a:r>
                  <a:rPr lang="en-US" i="1" dirty="0">
                    <a:latin typeface="+mn-lt"/>
                  </a:rPr>
                  <a:t>E</a:t>
                </a:r>
                <a:r>
                  <a:rPr lang="en-US" dirty="0">
                    <a:latin typeface="+mn-lt"/>
                  </a:rPr>
                  <a:t>-value of 5 and 10 than </a:t>
                </a:r>
                <a:r>
                  <a:rPr lang="en-US" i="1" dirty="0">
                    <a:latin typeface="+mn-lt"/>
                  </a:rPr>
                  <a:t>P</a:t>
                </a:r>
                <a:r>
                  <a:rPr lang="en-US" dirty="0">
                    <a:latin typeface="+mn-lt"/>
                  </a:rPr>
                  <a:t>-values of 0.993 and 0.99995. However, when </a:t>
                </a:r>
                <a:r>
                  <a:rPr lang="en-US" i="1" dirty="0">
                    <a:latin typeface="+mn-lt"/>
                  </a:rPr>
                  <a:t>E</a:t>
                </a:r>
                <a:r>
                  <a:rPr lang="en-US" dirty="0">
                    <a:latin typeface="+mn-lt"/>
                  </a:rPr>
                  <a:t> &lt; 0.01, </a:t>
                </a:r>
                <a:r>
                  <a:rPr lang="en-US" i="1" dirty="0">
                    <a:latin typeface="+mn-lt"/>
                  </a:rPr>
                  <a:t>P</a:t>
                </a:r>
                <a:r>
                  <a:rPr lang="en-US" dirty="0">
                    <a:latin typeface="+mn-lt"/>
                  </a:rPr>
                  <a:t>-values and </a:t>
                </a:r>
                <a:r>
                  <a:rPr lang="en-US" i="1" dirty="0">
                    <a:latin typeface="+mn-lt"/>
                  </a:rPr>
                  <a:t>E</a:t>
                </a:r>
                <a:r>
                  <a:rPr lang="en-US" dirty="0">
                    <a:latin typeface="+mn-lt"/>
                  </a:rPr>
                  <a:t>-value are nearly identical.</a:t>
                </a:r>
                <a:endParaRPr lang="it-IT"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790790"/>
                <a:ext cx="10515600" cy="4351338"/>
              </a:xfrm>
              <a:blipFill>
                <a:blip r:embed="rId2"/>
                <a:stretch>
                  <a:fillRect l="-522" t="-2661" r="-754" b="-1681"/>
                </a:stretch>
              </a:blipFill>
            </p:spPr>
            <p:txBody>
              <a:bodyPr/>
              <a:lstStyle/>
              <a:p>
                <a:r>
                  <a:rPr lang="it-IT">
                    <a:noFill/>
                  </a:rPr>
                  <a:t> </a:t>
                </a:r>
              </a:p>
            </p:txBody>
          </p:sp>
        </mc:Fallback>
      </mc:AlternateContent>
    </p:spTree>
    <p:extLst>
      <p:ext uri="{BB962C8B-B14F-4D97-AF65-F5344CB8AC3E}">
        <p14:creationId xmlns:p14="http://schemas.microsoft.com/office/powerpoint/2010/main" val="1891819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Next: Lecture8 part3</a:t>
            </a:r>
            <a:endParaRPr lang="it-IT" dirty="0"/>
          </a:p>
        </p:txBody>
      </p:sp>
      <p:sp>
        <p:nvSpPr>
          <p:cNvPr id="3" name="Content Placeholder 2"/>
          <p:cNvSpPr>
            <a:spLocks noGrp="1"/>
          </p:cNvSpPr>
          <p:nvPr>
            <p:ph idx="1"/>
          </p:nvPr>
        </p:nvSpPr>
        <p:spPr/>
        <p:txBody>
          <a:bodyPr/>
          <a:lstStyle/>
          <a:p>
            <a:endParaRPr lang="it-IT"/>
          </a:p>
        </p:txBody>
      </p:sp>
    </p:spTree>
    <p:extLst>
      <p:ext uri="{BB962C8B-B14F-4D97-AF65-F5344CB8AC3E}">
        <p14:creationId xmlns:p14="http://schemas.microsoft.com/office/powerpoint/2010/main" val="3411409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 </a:t>
            </a:r>
            <a:r>
              <a:rPr lang="it-IT" dirty="0" smtClean="0"/>
              <a:t>In the previous lectures</a:t>
            </a:r>
            <a:endParaRPr lang="it-IT" dirty="0"/>
          </a:p>
        </p:txBody>
      </p:sp>
      <p:sp>
        <p:nvSpPr>
          <p:cNvPr id="3" name="Content Placeholder 2"/>
          <p:cNvSpPr>
            <a:spLocks noGrp="1"/>
          </p:cNvSpPr>
          <p:nvPr>
            <p:ph idx="1"/>
          </p:nvPr>
        </p:nvSpPr>
        <p:spPr/>
        <p:txBody>
          <a:bodyPr>
            <a:normAutofit/>
          </a:bodyPr>
          <a:lstStyle/>
          <a:p>
            <a:r>
              <a:rPr lang="it-IT" dirty="0" smtClean="0"/>
              <a:t>Global sequence alignment (Needleman-Wunsch algorithm)</a:t>
            </a:r>
          </a:p>
          <a:p>
            <a:r>
              <a:rPr lang="it-IT" dirty="0" smtClean="0"/>
              <a:t>Local sequence alignment (Smith-Waterman algorithm)</a:t>
            </a:r>
          </a:p>
          <a:p>
            <a:r>
              <a:rPr lang="it-IT" dirty="0" smtClean="0"/>
              <a:t>Substitution matrices (PAM and BLOSUM series)</a:t>
            </a:r>
          </a:p>
          <a:p>
            <a:r>
              <a:rPr lang="it-IT" dirty="0" smtClean="0"/>
              <a:t>Complexity of exact alignments methods</a:t>
            </a:r>
          </a:p>
          <a:p>
            <a:r>
              <a:rPr lang="it-IT" dirty="0" smtClean="0"/>
              <a:t>Heuristic alignment methods: </a:t>
            </a:r>
            <a:r>
              <a:rPr lang="it-IT" dirty="0" smtClean="0"/>
              <a:t>FASTA and BLAST</a:t>
            </a:r>
            <a:endParaRPr lang="it-IT" dirty="0" smtClean="0"/>
          </a:p>
          <a:p>
            <a:endParaRPr lang="it-IT" dirty="0"/>
          </a:p>
          <a:p>
            <a:r>
              <a:rPr lang="it-IT" dirty="0" smtClean="0"/>
              <a:t>In this lecture: </a:t>
            </a:r>
            <a:r>
              <a:rPr lang="it-IT" dirty="0" smtClean="0"/>
              <a:t>statistical analysis for assessing the results of the  heuristic methods FASTA and BLAST</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2</a:t>
            </a:fld>
            <a:endParaRPr lang="it-IT"/>
          </a:p>
        </p:txBody>
      </p:sp>
    </p:spTree>
    <p:extLst>
      <p:ext uri="{BB962C8B-B14F-4D97-AF65-F5344CB8AC3E}">
        <p14:creationId xmlns:p14="http://schemas.microsoft.com/office/powerpoint/2010/main" val="41601675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Algorithms for Bioinformatics</a:t>
            </a:r>
            <a:endParaRPr lang="it-IT" dirty="0"/>
          </a:p>
        </p:txBody>
      </p:sp>
      <p:sp>
        <p:nvSpPr>
          <p:cNvPr id="3" name="Subtitle 2"/>
          <p:cNvSpPr>
            <a:spLocks noGrp="1"/>
          </p:cNvSpPr>
          <p:nvPr>
            <p:ph type="subTitle" idx="1"/>
          </p:nvPr>
        </p:nvSpPr>
        <p:spPr/>
        <p:txBody>
          <a:bodyPr/>
          <a:lstStyle/>
          <a:p>
            <a:r>
              <a:rPr lang="it-IT" dirty="0" smtClean="0"/>
              <a:t>Enrico Blanzieri</a:t>
            </a:r>
            <a:endParaRPr lang="it-IT" dirty="0"/>
          </a:p>
          <a:p>
            <a:r>
              <a:rPr lang="it-IT" dirty="0" smtClean="0"/>
              <a:t>March </a:t>
            </a:r>
            <a:r>
              <a:rPr lang="it-IT" dirty="0" smtClean="0"/>
              <a:t>18 </a:t>
            </a:r>
            <a:r>
              <a:rPr lang="it-IT" dirty="0" smtClean="0"/>
              <a:t>2020 Lecture </a:t>
            </a:r>
            <a:r>
              <a:rPr lang="it-IT" dirty="0" smtClean="0"/>
              <a:t>8</a:t>
            </a:r>
            <a:endParaRPr lang="it-IT" dirty="0"/>
          </a:p>
          <a:p>
            <a:r>
              <a:rPr lang="it-IT" dirty="0" smtClean="0"/>
              <a:t>Part </a:t>
            </a:r>
            <a:r>
              <a:rPr lang="it-IT" dirty="0" smtClean="0"/>
              <a:t>3</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20</a:t>
            </a:fld>
            <a:endParaRPr lang="it-IT"/>
          </a:p>
        </p:txBody>
      </p:sp>
    </p:spTree>
    <p:extLst>
      <p:ext uri="{BB962C8B-B14F-4D97-AF65-F5344CB8AC3E}">
        <p14:creationId xmlns:p14="http://schemas.microsoft.com/office/powerpoint/2010/main" val="3413706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722177"/>
            <a:ext cx="3777343" cy="1325563"/>
          </a:xfrm>
        </p:spPr>
        <p:txBody>
          <a:bodyPr>
            <a:normAutofit fontScale="90000"/>
          </a:bodyPr>
          <a:lstStyle/>
          <a:p>
            <a:r>
              <a:rPr lang="it-IT" dirty="0" smtClean="0"/>
              <a:t>BLAST statistics of the alignments </a:t>
            </a:r>
            <a:endParaRPr lang="it-IT" dirty="0"/>
          </a:p>
        </p:txBody>
      </p:sp>
      <p:sp>
        <p:nvSpPr>
          <p:cNvPr id="3" name="Content Placeholder 2"/>
          <p:cNvSpPr>
            <a:spLocks noGrp="1"/>
          </p:cNvSpPr>
          <p:nvPr>
            <p:ph idx="1"/>
          </p:nvPr>
        </p:nvSpPr>
        <p:spPr>
          <a:xfrm>
            <a:off x="690154" y="4307568"/>
            <a:ext cx="4212771" cy="1309461"/>
          </a:xfrm>
        </p:spPr>
        <p:txBody>
          <a:bodyPr/>
          <a:lstStyle/>
          <a:p>
            <a:r>
              <a:rPr lang="it-IT" dirty="0" smtClean="0">
                <a:hlinkClick r:id="rId2"/>
              </a:rPr>
              <a:t>https://www.ncbi.nlm.nih.gov/BLAST/tutorial/Altschul-1.html#head4</a:t>
            </a:r>
            <a:endParaRPr lang="it-IT"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200" y="0"/>
            <a:ext cx="6431246" cy="6858000"/>
          </a:xfrm>
          <a:prstGeom prst="rect">
            <a:avLst/>
          </a:prstGeom>
        </p:spPr>
      </p:pic>
    </p:spTree>
    <p:extLst>
      <p:ext uri="{BB962C8B-B14F-4D97-AF65-F5344CB8AC3E}">
        <p14:creationId xmlns:p14="http://schemas.microsoft.com/office/powerpoint/2010/main" val="23305906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searches 1</a:t>
            </a: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a:latin typeface="+mn-lt"/>
                  </a:rPr>
                  <a:t>The </a:t>
                </a:r>
                <a:r>
                  <a:rPr lang="en-US" i="1" dirty="0">
                    <a:latin typeface="+mn-lt"/>
                  </a:rPr>
                  <a:t>E</a:t>
                </a:r>
                <a:r>
                  <a:rPr lang="en-US" dirty="0">
                    <a:latin typeface="+mn-lt"/>
                  </a:rPr>
                  <a:t>-value of equation </a:t>
                </a:r>
                <a14:m>
                  <m:oMath xmlns:m="http://schemas.openxmlformats.org/officeDocument/2006/math">
                    <m:r>
                      <m:rPr>
                        <m:sty m:val="p"/>
                      </m:rPr>
                      <a:rPr lang="it-IT" b="0" i="0" smtClean="0">
                        <a:latin typeface="Cambria Math" panose="02040503050406030204" pitchFamily="18" charset="0"/>
                      </a:rPr>
                      <m:t>E</m:t>
                    </m:r>
                    <m:r>
                      <a:rPr lang="it-IT" b="0" i="1" smtClean="0">
                        <a:latin typeface="Cambria Math" panose="02040503050406030204" pitchFamily="18" charset="0"/>
                      </a:rPr>
                      <m:t>=</m:t>
                    </m:r>
                    <m:r>
                      <a:rPr lang="it-IT" b="0" i="1" smtClean="0">
                        <a:latin typeface="Cambria Math" panose="02040503050406030204" pitchFamily="18" charset="0"/>
                      </a:rPr>
                      <m:t>𝐾𝑚𝑛</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𝜆</m:t>
                        </m:r>
                        <m:r>
                          <a:rPr lang="it-IT" b="0" i="1" smtClean="0">
                            <a:latin typeface="Cambria Math" panose="02040503050406030204" pitchFamily="18" charset="0"/>
                            <a:ea typeface="Cambria Math" panose="02040503050406030204" pitchFamily="18" charset="0"/>
                          </a:rPr>
                          <m:t>𝑆</m:t>
                        </m:r>
                      </m:sup>
                    </m:sSup>
                    <m:r>
                      <a:rPr lang="it-IT" b="0" i="1" smtClean="0">
                        <a:latin typeface="Cambria Math" panose="02040503050406030204" pitchFamily="18" charset="0"/>
                        <a:ea typeface="Cambria Math" panose="02040503050406030204" pitchFamily="18" charset="0"/>
                      </a:rPr>
                      <m:t> </m:t>
                    </m:r>
                  </m:oMath>
                </a14:m>
                <a:r>
                  <a:rPr lang="en-US" dirty="0">
                    <a:latin typeface="+mn-lt"/>
                  </a:rPr>
                  <a:t>(1) applies to the comparison of two proteins of lengths </a:t>
                </a:r>
                <a:r>
                  <a:rPr lang="en-US" i="1" dirty="0">
                    <a:latin typeface="+mn-lt"/>
                  </a:rPr>
                  <a:t>m</a:t>
                </a:r>
                <a:r>
                  <a:rPr lang="en-US" dirty="0">
                    <a:latin typeface="+mn-lt"/>
                  </a:rPr>
                  <a:t> and </a:t>
                </a:r>
                <a:r>
                  <a:rPr lang="en-US" i="1" dirty="0" smtClean="0">
                    <a:latin typeface="+mn-lt"/>
                  </a:rPr>
                  <a:t>n</a:t>
                </a:r>
                <a:r>
                  <a:rPr lang="en-US" dirty="0" smtClean="0">
                    <a:latin typeface="+mn-lt"/>
                  </a:rPr>
                  <a:t>.</a:t>
                </a:r>
              </a:p>
              <a:p>
                <a:r>
                  <a:rPr lang="en-US" dirty="0" smtClean="0">
                    <a:latin typeface="+mn-lt"/>
                  </a:rPr>
                  <a:t>How </a:t>
                </a:r>
                <a:r>
                  <a:rPr lang="en-US" dirty="0">
                    <a:latin typeface="+mn-lt"/>
                  </a:rPr>
                  <a:t>does one assess the significance of an alignment that arises from the comparison of a protein of length </a:t>
                </a:r>
                <a:r>
                  <a:rPr lang="en-US" i="1" dirty="0">
                    <a:latin typeface="+mn-lt"/>
                  </a:rPr>
                  <a:t>m</a:t>
                </a:r>
                <a:r>
                  <a:rPr lang="en-US" dirty="0">
                    <a:latin typeface="+mn-lt"/>
                  </a:rPr>
                  <a:t> to a database containing </a:t>
                </a:r>
                <a:r>
                  <a:rPr lang="en-US" dirty="0" smtClean="0">
                    <a:latin typeface="+mn-lt"/>
                  </a:rPr>
                  <a:t>many different </a:t>
                </a:r>
                <a:r>
                  <a:rPr lang="en-US" dirty="0">
                    <a:latin typeface="+mn-lt"/>
                  </a:rPr>
                  <a:t>proteins, of varying lengths? </a:t>
                </a:r>
                <a:endParaRPr lang="en-US" dirty="0" smtClean="0">
                  <a:latin typeface="+mn-lt"/>
                </a:endParaRPr>
              </a:p>
              <a:p>
                <a:pPr lvl="1"/>
                <a:r>
                  <a:rPr lang="en-US" dirty="0" smtClean="0">
                    <a:latin typeface="+mn-lt"/>
                  </a:rPr>
                  <a:t>One </a:t>
                </a:r>
                <a:r>
                  <a:rPr lang="en-US" dirty="0">
                    <a:latin typeface="+mn-lt"/>
                  </a:rPr>
                  <a:t>view is that all proteins in the database are </a:t>
                </a:r>
                <a:r>
                  <a:rPr lang="en-US" i="1" dirty="0">
                    <a:latin typeface="+mn-lt"/>
                  </a:rPr>
                  <a:t>a priori</a:t>
                </a:r>
                <a:r>
                  <a:rPr lang="en-US" dirty="0">
                    <a:latin typeface="+mn-lt"/>
                  </a:rPr>
                  <a:t> equally likely to be related to the query. This implies that a low </a:t>
                </a:r>
                <a:r>
                  <a:rPr lang="en-US" i="1" dirty="0">
                    <a:latin typeface="+mn-lt"/>
                  </a:rPr>
                  <a:t>E</a:t>
                </a:r>
                <a:r>
                  <a:rPr lang="en-US" dirty="0">
                    <a:latin typeface="+mn-lt"/>
                  </a:rPr>
                  <a:t>-value for an alignment involving a short database sequence should carry the same weight as a low </a:t>
                </a:r>
                <a:r>
                  <a:rPr lang="en-US" i="1" dirty="0">
                    <a:latin typeface="+mn-lt"/>
                  </a:rPr>
                  <a:t>E</a:t>
                </a:r>
                <a:r>
                  <a:rPr lang="en-US" dirty="0">
                    <a:latin typeface="+mn-lt"/>
                  </a:rPr>
                  <a:t>-value for an alignment involving a long database sequence. To calculate a "database search" </a:t>
                </a:r>
                <a:r>
                  <a:rPr lang="en-US" i="1" dirty="0">
                    <a:latin typeface="+mn-lt"/>
                  </a:rPr>
                  <a:t>E</a:t>
                </a:r>
                <a:r>
                  <a:rPr lang="en-US" dirty="0">
                    <a:latin typeface="+mn-lt"/>
                  </a:rPr>
                  <a:t>-value, one simply multiplies the pairwise-comparison </a:t>
                </a:r>
                <a:r>
                  <a:rPr lang="en-US" i="1" dirty="0">
                    <a:latin typeface="+mn-lt"/>
                  </a:rPr>
                  <a:t>E</a:t>
                </a:r>
                <a:r>
                  <a:rPr lang="en-US" dirty="0">
                    <a:latin typeface="+mn-lt"/>
                  </a:rPr>
                  <a:t>-value by the number of sequences in the </a:t>
                </a:r>
                <a:r>
                  <a:rPr lang="en-US" dirty="0" smtClean="0">
                    <a:latin typeface="+mn-lt"/>
                  </a:rPr>
                  <a:t>database.</a:t>
                </a:r>
              </a:p>
              <a:p>
                <a:pPr lvl="1"/>
                <a:r>
                  <a:rPr lang="en-US" dirty="0" smtClean="0">
                    <a:latin typeface="+mn-lt"/>
                  </a:rPr>
                  <a:t>Recent </a:t>
                </a:r>
                <a:r>
                  <a:rPr lang="en-US" dirty="0">
                    <a:latin typeface="+mn-lt"/>
                  </a:rPr>
                  <a:t>versions of the FASTA protein comparison programs  take this </a:t>
                </a:r>
                <a:r>
                  <a:rPr lang="en-US" dirty="0" smtClean="0">
                    <a:latin typeface="+mn-lt"/>
                  </a:rPr>
                  <a:t>approach.</a:t>
                </a:r>
                <a:r>
                  <a:rPr lang="en-US" dirty="0">
                    <a:latin typeface="+mn-lt"/>
                  </a:rPr>
                  <a:t/>
                </a:r>
                <a:br>
                  <a:rPr lang="en-US" dirty="0">
                    <a:latin typeface="+mn-lt"/>
                  </a:rPr>
                </a:br>
                <a:r>
                  <a:rPr lang="en-US" dirty="0">
                    <a:latin typeface="+mn-lt"/>
                  </a:rPr>
                  <a:t>   </a:t>
                </a:r>
                <a:endParaRPr lang="it-IT"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521" r="-928"/>
                </a:stretch>
              </a:blipFill>
            </p:spPr>
            <p:txBody>
              <a:bodyPr/>
              <a:lstStyle/>
              <a:p>
                <a:r>
                  <a:rPr lang="it-IT">
                    <a:noFill/>
                  </a:rPr>
                  <a:t> </a:t>
                </a:r>
              </a:p>
            </p:txBody>
          </p:sp>
        </mc:Fallback>
      </mc:AlternateContent>
    </p:spTree>
    <p:extLst>
      <p:ext uri="{BB962C8B-B14F-4D97-AF65-F5344CB8AC3E}">
        <p14:creationId xmlns:p14="http://schemas.microsoft.com/office/powerpoint/2010/main" val="2523380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searches 2</a:t>
            </a:r>
            <a:endParaRPr lang="it-IT" dirty="0"/>
          </a:p>
        </p:txBody>
      </p:sp>
      <p:sp>
        <p:nvSpPr>
          <p:cNvPr id="3" name="Content Placeholder 2"/>
          <p:cNvSpPr>
            <a:spLocks noGrp="1"/>
          </p:cNvSpPr>
          <p:nvPr>
            <p:ph idx="1"/>
          </p:nvPr>
        </p:nvSpPr>
        <p:spPr/>
        <p:txBody>
          <a:bodyPr>
            <a:normAutofit fontScale="85000" lnSpcReduction="20000"/>
          </a:bodyPr>
          <a:lstStyle/>
          <a:p>
            <a:r>
              <a:rPr lang="en-US" dirty="0">
                <a:latin typeface="+mn-lt"/>
              </a:rPr>
              <a:t/>
            </a:r>
            <a:br>
              <a:rPr lang="en-US" dirty="0">
                <a:latin typeface="+mn-lt"/>
              </a:rPr>
            </a:br>
            <a:r>
              <a:rPr lang="en-US" dirty="0" smtClean="0">
                <a:latin typeface="+mn-lt"/>
              </a:rPr>
              <a:t>An </a:t>
            </a:r>
            <a:r>
              <a:rPr lang="en-US" dirty="0">
                <a:latin typeface="+mn-lt"/>
              </a:rPr>
              <a:t>alternative view is that a query is </a:t>
            </a:r>
            <a:r>
              <a:rPr lang="en-US" i="1" dirty="0">
                <a:latin typeface="+mn-lt"/>
              </a:rPr>
              <a:t>a priori</a:t>
            </a:r>
            <a:r>
              <a:rPr lang="en-US" dirty="0">
                <a:latin typeface="+mn-lt"/>
              </a:rPr>
              <a:t> more likely to be related to a long than to a short sequence, because long sequences are often composed of multiple distinct </a:t>
            </a:r>
            <a:r>
              <a:rPr lang="en-US" dirty="0" smtClean="0">
                <a:latin typeface="+mn-lt"/>
              </a:rPr>
              <a:t>domains.</a:t>
            </a:r>
          </a:p>
          <a:p>
            <a:r>
              <a:rPr lang="en-US" dirty="0" smtClean="0">
                <a:latin typeface="+mn-lt"/>
              </a:rPr>
              <a:t>If </a:t>
            </a:r>
            <a:r>
              <a:rPr lang="en-US" dirty="0">
                <a:latin typeface="+mn-lt"/>
              </a:rPr>
              <a:t>we assume the </a:t>
            </a:r>
            <a:r>
              <a:rPr lang="en-US" i="1" dirty="0">
                <a:latin typeface="+mn-lt"/>
              </a:rPr>
              <a:t>a priori</a:t>
            </a:r>
            <a:r>
              <a:rPr lang="en-US" dirty="0">
                <a:latin typeface="+mn-lt"/>
              </a:rPr>
              <a:t> chance of relatedness is proportional to sequence length, then the pairwise </a:t>
            </a:r>
            <a:r>
              <a:rPr lang="en-US" i="1" dirty="0">
                <a:latin typeface="+mn-lt"/>
              </a:rPr>
              <a:t>E</a:t>
            </a:r>
            <a:r>
              <a:rPr lang="en-US" dirty="0">
                <a:latin typeface="+mn-lt"/>
              </a:rPr>
              <a:t>-value involving a database sequence of length </a:t>
            </a:r>
            <a:r>
              <a:rPr lang="en-US" i="1" dirty="0">
                <a:latin typeface="+mn-lt"/>
              </a:rPr>
              <a:t>n</a:t>
            </a:r>
            <a:r>
              <a:rPr lang="en-US" dirty="0">
                <a:latin typeface="+mn-lt"/>
              </a:rPr>
              <a:t> should be multiplied by </a:t>
            </a:r>
            <a:r>
              <a:rPr lang="en-US" i="1" dirty="0">
                <a:latin typeface="+mn-lt"/>
              </a:rPr>
              <a:t>N/n</a:t>
            </a:r>
            <a:r>
              <a:rPr lang="en-US" dirty="0">
                <a:latin typeface="+mn-lt"/>
              </a:rPr>
              <a:t>, where </a:t>
            </a:r>
            <a:r>
              <a:rPr lang="en-US" i="1" dirty="0">
                <a:latin typeface="+mn-lt"/>
              </a:rPr>
              <a:t>N</a:t>
            </a:r>
            <a:r>
              <a:rPr lang="en-US" dirty="0">
                <a:latin typeface="+mn-lt"/>
              </a:rPr>
              <a:t> is the total length of the database in residues. Examining equation (1), this can be accomplished simply by treating the database as a single long sequence of length </a:t>
            </a:r>
            <a:r>
              <a:rPr lang="en-US" i="1" dirty="0">
                <a:latin typeface="+mn-lt"/>
              </a:rPr>
              <a:t>N</a:t>
            </a:r>
            <a:r>
              <a:rPr lang="en-US" dirty="0">
                <a:latin typeface="+mn-lt"/>
              </a:rPr>
              <a:t>. </a:t>
            </a:r>
            <a:endParaRPr lang="en-US" dirty="0" smtClean="0">
              <a:latin typeface="+mn-lt"/>
            </a:endParaRPr>
          </a:p>
          <a:p>
            <a:r>
              <a:rPr lang="en-US" dirty="0" smtClean="0">
                <a:latin typeface="+mn-lt"/>
              </a:rPr>
              <a:t>The </a:t>
            </a:r>
            <a:r>
              <a:rPr lang="en-US" dirty="0">
                <a:latin typeface="+mn-lt"/>
              </a:rPr>
              <a:t>BLAST programs </a:t>
            </a:r>
            <a:r>
              <a:rPr lang="en-US" dirty="0" smtClean="0">
                <a:latin typeface="+mn-lt"/>
              </a:rPr>
              <a:t>take </a:t>
            </a:r>
            <a:r>
              <a:rPr lang="en-US" dirty="0">
                <a:latin typeface="+mn-lt"/>
              </a:rPr>
              <a:t>this approach to calculating database </a:t>
            </a:r>
            <a:r>
              <a:rPr lang="en-US" i="1" dirty="0">
                <a:latin typeface="+mn-lt"/>
              </a:rPr>
              <a:t>E</a:t>
            </a:r>
            <a:r>
              <a:rPr lang="en-US" dirty="0">
                <a:latin typeface="+mn-lt"/>
              </a:rPr>
              <a:t>-value</a:t>
            </a:r>
            <a:r>
              <a:rPr lang="en-US" dirty="0" smtClean="0">
                <a:latin typeface="+mn-lt"/>
              </a:rPr>
              <a:t>.</a:t>
            </a:r>
          </a:p>
          <a:p>
            <a:r>
              <a:rPr lang="en-US" dirty="0" smtClean="0">
                <a:latin typeface="+mn-lt"/>
              </a:rPr>
              <a:t> </a:t>
            </a:r>
            <a:r>
              <a:rPr lang="en-US" dirty="0">
                <a:latin typeface="+mn-lt"/>
              </a:rPr>
              <a:t>Notice that for DNA sequence comparisons, the length of database records is largely arbitrary, and therefore this is the only really tenable method for estimating statistical significance.</a:t>
            </a:r>
            <a:br>
              <a:rPr lang="en-US" dirty="0">
                <a:latin typeface="+mn-lt"/>
              </a:rPr>
            </a:br>
            <a:endParaRPr lang="it-IT" dirty="0">
              <a:latin typeface="+mn-lt"/>
            </a:endParaRPr>
          </a:p>
        </p:txBody>
      </p:sp>
    </p:spTree>
    <p:extLst>
      <p:ext uri="{BB962C8B-B14F-4D97-AF65-F5344CB8AC3E}">
        <p14:creationId xmlns:p14="http://schemas.microsoft.com/office/powerpoint/2010/main" val="3528438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choice of substitution scores 1</a:t>
            </a:r>
            <a:endParaRPr lang="it-IT" dirty="0"/>
          </a:p>
        </p:txBody>
      </p:sp>
      <p:sp>
        <p:nvSpPr>
          <p:cNvPr id="3" name="Content Placeholder 2"/>
          <p:cNvSpPr>
            <a:spLocks noGrp="1"/>
          </p:cNvSpPr>
          <p:nvPr>
            <p:ph idx="1"/>
          </p:nvPr>
        </p:nvSpPr>
        <p:spPr/>
        <p:txBody>
          <a:bodyPr>
            <a:normAutofit/>
          </a:bodyPr>
          <a:lstStyle/>
          <a:p>
            <a:r>
              <a:rPr lang="en-US" dirty="0" smtClean="0"/>
              <a:t>   The results a local alignment program produces depend strongly upon the scores it uses. No single scoring scheme is best for all purposes, and an understanding of the basic theory of local alignment scores can improve the sensitivity of one's sequence analyses. As before, the theory is fully developed only for scores used to find </a:t>
            </a:r>
            <a:r>
              <a:rPr lang="en-US" dirty="0" err="1" smtClean="0"/>
              <a:t>ungapped</a:t>
            </a:r>
            <a:r>
              <a:rPr lang="en-US" dirty="0" smtClean="0"/>
              <a:t> local alignments, so we start with that case.</a:t>
            </a:r>
            <a:br>
              <a:rPr lang="en-US" dirty="0" smtClean="0"/>
            </a:br>
            <a:r>
              <a:rPr lang="en-US" dirty="0" smtClean="0"/>
              <a:t>   </a:t>
            </a:r>
            <a:br>
              <a:rPr lang="en-US" dirty="0" smtClean="0"/>
            </a:br>
            <a:endParaRPr lang="en-US" dirty="0" smtClean="0"/>
          </a:p>
          <a:p>
            <a:endParaRPr lang="it-IT" dirty="0"/>
          </a:p>
        </p:txBody>
      </p:sp>
    </p:spTree>
    <p:extLst>
      <p:ext uri="{BB962C8B-B14F-4D97-AF65-F5344CB8AC3E}">
        <p14:creationId xmlns:p14="http://schemas.microsoft.com/office/powerpoint/2010/main" val="18688186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choice of substitution scores 2</a:t>
            </a: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A large number of different amino acid substitution scores, based upon a variety of rationales, have been described [23-36]. However the scores of any substitution matrix with negative expected score can be written uniquely in the form</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𝑖𝑗</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ea typeface="Cambria Math" panose="02040503050406030204" pitchFamily="18" charset="0"/>
                          </a:rPr>
                          <m:t>𝜆</m:t>
                        </m:r>
                      </m:den>
                    </m:f>
                    <m:r>
                      <a:rPr lang="it-IT" b="0" i="1" smtClean="0">
                        <a:latin typeface="Cambria Math" panose="02040503050406030204" pitchFamily="18" charset="0"/>
                      </a:rPr>
                      <m:t>𝑙𝑛</m:t>
                    </m:r>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rPr>
                              <m:t>𝑞</m:t>
                            </m:r>
                          </m:e>
                          <m:sub>
                            <m:r>
                              <a:rPr lang="it-IT" b="0" i="1" smtClean="0">
                                <a:latin typeface="Cambria Math" panose="02040503050406030204" pitchFamily="18" charset="0"/>
                              </a:rPr>
                              <m:t>𝑖𝑗</m:t>
                            </m:r>
                          </m:sub>
                        </m:sSub>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𝑖</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𝑗</m:t>
                            </m:r>
                          </m:sub>
                        </m:sSub>
                      </m:den>
                    </m:f>
                  </m:oMath>
                </a14:m>
                <a:r>
                  <a:rPr lang="it-IT" b="0" dirty="0" smtClean="0"/>
                  <a:t>	(6)</a:t>
                </a:r>
              </a:p>
              <a:p>
                <a:pPr marL="0" indent="0">
                  <a:buNone/>
                </a:pPr>
                <a:endParaRPr lang="en-US" dirty="0" smtClean="0"/>
              </a:p>
              <a:p>
                <a:pPr marL="0" indent="0">
                  <a:buNone/>
                </a:pPr>
                <a:r>
                  <a:rPr lang="en-US" dirty="0" smtClean="0"/>
                  <a:t>where the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𝑞</m:t>
                        </m:r>
                      </m:e>
                      <m:sub>
                        <m:r>
                          <a:rPr lang="it-IT" b="0" i="1" smtClean="0">
                            <a:latin typeface="Cambria Math" panose="02040503050406030204" pitchFamily="18" charset="0"/>
                          </a:rPr>
                          <m:t>𝑖𝑗</m:t>
                        </m:r>
                      </m:sub>
                    </m:sSub>
                  </m:oMath>
                </a14:m>
                <a:r>
                  <a:rPr lang="en-US" dirty="0" smtClean="0"/>
                  <a:t>, called target frequencies, are positive numbers that sum to 1, the pi are background frequencies for the various residues, and </a:t>
                </a:r>
                <a14:m>
                  <m:oMath xmlns:m="http://schemas.openxmlformats.org/officeDocument/2006/math">
                    <m:r>
                      <a:rPr lang="it-IT" b="0" i="1" smtClean="0">
                        <a:latin typeface="Cambria Math" panose="02040503050406030204" pitchFamily="18" charset="0"/>
                        <a:ea typeface="Cambria Math" panose="02040503050406030204" pitchFamily="18" charset="0"/>
                      </a:rPr>
                      <m:t>𝜆</m:t>
                    </m:r>
                  </m:oMath>
                </a14:m>
                <a:r>
                  <a:rPr lang="en-US" dirty="0" smtClean="0"/>
                  <a:t> is a positive constant [10,31]. The lambda here is identical to the </a:t>
                </a:r>
                <a14:m>
                  <m:oMath xmlns:m="http://schemas.openxmlformats.org/officeDocument/2006/math">
                    <m:r>
                      <a:rPr lang="it-IT" b="0" i="1" smtClean="0">
                        <a:latin typeface="Cambria Math" panose="02040503050406030204" pitchFamily="18" charset="0"/>
                        <a:ea typeface="Cambria Math" panose="02040503050406030204" pitchFamily="18" charset="0"/>
                      </a:rPr>
                      <m:t>𝜆</m:t>
                    </m:r>
                  </m:oMath>
                </a14:m>
                <a:r>
                  <a:rPr lang="en-US" dirty="0" smtClean="0"/>
                  <a:t> of equation (1).</a:t>
                </a:r>
                <a:r>
                  <a:rPr lang="en-US" dirty="0" smtClean="0"/>
                  <a:t/>
                </a:r>
                <a:br>
                  <a:rPr lang="en-US" dirty="0" smtClean="0"/>
                </a:br>
                <a:endParaRPr lang="en-US" dirty="0" smtClean="0"/>
              </a:p>
              <a:p>
                <a:endParaRPr lang="it-IT"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801" r="-580"/>
                </a:stretch>
              </a:blipFill>
            </p:spPr>
            <p:txBody>
              <a:bodyPr/>
              <a:lstStyle/>
              <a:p>
                <a:r>
                  <a:rPr lang="it-IT">
                    <a:noFill/>
                  </a:rPr>
                  <a:t> </a:t>
                </a:r>
              </a:p>
            </p:txBody>
          </p:sp>
        </mc:Fallback>
      </mc:AlternateContent>
    </p:spTree>
    <p:extLst>
      <p:ext uri="{BB962C8B-B14F-4D97-AF65-F5344CB8AC3E}">
        <p14:creationId xmlns:p14="http://schemas.microsoft.com/office/powerpoint/2010/main" val="2210281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choice of substitution scores 3</a:t>
            </a: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Multiplying all the scores in a substitution matrix by a positive constant does not change their essence: an alignment that was optimal using the original scores remains optimal.</a:t>
                </a:r>
              </a:p>
              <a:p>
                <a:r>
                  <a:rPr lang="en-US" dirty="0" smtClean="0"/>
                  <a:t>Such multiplication alters the parameter </a:t>
                </a:r>
                <a14:m>
                  <m:oMath xmlns:m="http://schemas.openxmlformats.org/officeDocument/2006/math">
                    <m:r>
                      <a:rPr lang="it-IT" b="0" i="1" smtClean="0">
                        <a:latin typeface="Cambria Math" panose="02040503050406030204" pitchFamily="18" charset="0"/>
                        <a:ea typeface="Cambria Math" panose="02040503050406030204" pitchFamily="18" charset="0"/>
                      </a:rPr>
                      <m:t>𝜆</m:t>
                    </m:r>
                  </m:oMath>
                </a14:m>
                <a:r>
                  <a:rPr lang="en-US" dirty="0" smtClean="0"/>
                  <a:t> but not the target frequencies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𝑞</m:t>
                        </m:r>
                      </m:e>
                      <m:sub>
                        <m:r>
                          <a:rPr lang="it-IT" b="0" i="1" smtClean="0">
                            <a:latin typeface="Cambria Math" panose="02040503050406030204" pitchFamily="18" charset="0"/>
                          </a:rPr>
                          <m:t>𝑖𝑗</m:t>
                        </m:r>
                      </m:sub>
                    </m:sSub>
                  </m:oMath>
                </a14:m>
                <a:r>
                  <a:rPr lang="en-US" dirty="0" smtClean="0"/>
                  <a:t>. Thus, up to a constant scaling factor, every substitution matrix is uniquely determined by its target frequencies. These frequencies have a special significance [10,31]:</a:t>
                </a:r>
              </a:p>
              <a:p>
                <a:pPr lvl="1"/>
                <a:r>
                  <a:rPr lang="en-US" dirty="0" smtClean="0"/>
                  <a:t> “A given class of alignments is best distinguished from chance by the substitution matrix whose target frequencies characterize the class”</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it-IT">
                    <a:noFill/>
                  </a:rPr>
                  <a:t> </a:t>
                </a:r>
              </a:p>
            </p:txBody>
          </p:sp>
        </mc:Fallback>
      </mc:AlternateContent>
    </p:spTree>
    <p:extLst>
      <p:ext uri="{BB962C8B-B14F-4D97-AF65-F5344CB8AC3E}">
        <p14:creationId xmlns:p14="http://schemas.microsoft.com/office/powerpoint/2010/main" val="1358910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choice of substitution scores 4</a:t>
            </a:r>
            <a:endParaRPr lang="it-IT" dirty="0"/>
          </a:p>
        </p:txBody>
      </p:sp>
      <p:sp>
        <p:nvSpPr>
          <p:cNvPr id="3" name="Content Placeholder 2"/>
          <p:cNvSpPr>
            <a:spLocks noGrp="1"/>
          </p:cNvSpPr>
          <p:nvPr>
            <p:ph idx="1"/>
          </p:nvPr>
        </p:nvSpPr>
        <p:spPr/>
        <p:txBody>
          <a:bodyPr>
            <a:normAutofit lnSpcReduction="10000"/>
          </a:bodyPr>
          <a:lstStyle/>
          <a:p>
            <a:r>
              <a:rPr lang="en-US" dirty="0" smtClean="0"/>
              <a:t>To elaborate, one may characterize a set of alignments representing homologous protein regions by the frequency with which each possible pair of residues is aligned. </a:t>
            </a:r>
          </a:p>
          <a:p>
            <a:r>
              <a:rPr lang="en-US" dirty="0" smtClean="0"/>
              <a:t>If valine in the first sequence and leucine in the second appear in 1% of all alignment positions, the target frequency for (valine, leucine) is 0.01. </a:t>
            </a:r>
          </a:p>
          <a:p>
            <a:r>
              <a:rPr lang="en-US" dirty="0" smtClean="0"/>
              <a:t>The most direct way to construct appropriate substitution matrices for local sequence comparison is to estimate target and background frequencies, and calculate the corresponding log-odds scores of formula (6). These frequencies in general can not be derived from first principles, and their estimation requires empirical input.</a:t>
            </a:r>
          </a:p>
          <a:p>
            <a:endParaRPr lang="it-IT" dirty="0"/>
          </a:p>
        </p:txBody>
      </p:sp>
    </p:spTree>
    <p:extLst>
      <p:ext uri="{BB962C8B-B14F-4D97-AF65-F5344CB8AC3E}">
        <p14:creationId xmlns:p14="http://schemas.microsoft.com/office/powerpoint/2010/main" val="28009185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Edge Effects</a:t>
            </a:r>
            <a:endParaRPr lang="it-IT" dirty="0"/>
          </a:p>
        </p:txBody>
      </p:sp>
      <p:sp>
        <p:nvSpPr>
          <p:cNvPr id="3" name="Content Placeholder 2"/>
          <p:cNvSpPr>
            <a:spLocks noGrp="1"/>
          </p:cNvSpPr>
          <p:nvPr>
            <p:ph idx="1"/>
          </p:nvPr>
        </p:nvSpPr>
        <p:spPr/>
        <p:txBody>
          <a:bodyPr>
            <a:normAutofit fontScale="92500"/>
          </a:bodyPr>
          <a:lstStyle/>
          <a:p>
            <a:r>
              <a:rPr lang="en-US" dirty="0">
                <a:latin typeface="+mn-lt"/>
              </a:rPr>
              <a:t>   The statistics described above tend to be somewhat conservative for short sequences. The theory supporting these statistics is an asymptotic one, which assumes an optimal local alignment can begin with any aligned pair of </a:t>
            </a:r>
            <a:r>
              <a:rPr lang="en-US" dirty="0" smtClean="0">
                <a:latin typeface="+mn-lt"/>
              </a:rPr>
              <a:t>residues.</a:t>
            </a:r>
          </a:p>
          <a:p>
            <a:r>
              <a:rPr lang="en-US" dirty="0" smtClean="0">
                <a:latin typeface="+mn-lt"/>
              </a:rPr>
              <a:t>However</a:t>
            </a:r>
            <a:r>
              <a:rPr lang="en-US" dirty="0">
                <a:latin typeface="+mn-lt"/>
              </a:rPr>
              <a:t>, a high-scoring alignment must have some length, and therefore can not begin near to the end of either of two sequences being compared. </a:t>
            </a:r>
            <a:endParaRPr lang="en-US" dirty="0" smtClean="0">
              <a:latin typeface="+mn-lt"/>
            </a:endParaRPr>
          </a:p>
          <a:p>
            <a:r>
              <a:rPr lang="en-US" dirty="0" smtClean="0">
                <a:latin typeface="+mn-lt"/>
              </a:rPr>
              <a:t>This </a:t>
            </a:r>
            <a:r>
              <a:rPr lang="en-US" dirty="0">
                <a:latin typeface="+mn-lt"/>
              </a:rPr>
              <a:t>"edge effect" may be corrected for by calculating an "effective length" for </a:t>
            </a:r>
            <a:r>
              <a:rPr lang="en-US" dirty="0" smtClean="0">
                <a:latin typeface="+mn-lt"/>
              </a:rPr>
              <a:t>sequences; </a:t>
            </a:r>
            <a:r>
              <a:rPr lang="en-US" dirty="0">
                <a:latin typeface="+mn-lt"/>
              </a:rPr>
              <a:t>the BLAST programs implement such a </a:t>
            </a:r>
            <a:r>
              <a:rPr lang="en-US" dirty="0" smtClean="0">
                <a:latin typeface="+mn-lt"/>
              </a:rPr>
              <a:t>correction.</a:t>
            </a:r>
          </a:p>
          <a:p>
            <a:r>
              <a:rPr lang="en-US" dirty="0" smtClean="0">
                <a:latin typeface="+mn-lt"/>
              </a:rPr>
              <a:t>For </a:t>
            </a:r>
            <a:r>
              <a:rPr lang="en-US" dirty="0">
                <a:latin typeface="+mn-lt"/>
              </a:rPr>
              <a:t>sequences longer than about 200 residues the edge effect correction is usually negligible</a:t>
            </a:r>
            <a:r>
              <a:rPr lang="en-US" dirty="0"/>
              <a:t>.</a:t>
            </a:r>
            <a:endParaRPr lang="it-IT" dirty="0"/>
          </a:p>
          <a:p>
            <a:endParaRPr lang="it-IT" dirty="0"/>
          </a:p>
        </p:txBody>
      </p:sp>
    </p:spTree>
    <p:extLst>
      <p:ext uri="{BB962C8B-B14F-4D97-AF65-F5344CB8AC3E}">
        <p14:creationId xmlns:p14="http://schemas.microsoft.com/office/powerpoint/2010/main" val="24935699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Next: Lecture8 part4</a:t>
            </a:r>
            <a:endParaRPr lang="it-IT" dirty="0"/>
          </a:p>
        </p:txBody>
      </p:sp>
      <p:sp>
        <p:nvSpPr>
          <p:cNvPr id="3" name="Content Placeholder 2"/>
          <p:cNvSpPr>
            <a:spLocks noGrp="1"/>
          </p:cNvSpPr>
          <p:nvPr>
            <p:ph idx="1"/>
          </p:nvPr>
        </p:nvSpPr>
        <p:spPr/>
        <p:txBody>
          <a:bodyPr/>
          <a:lstStyle/>
          <a:p>
            <a:endParaRPr lang="it-IT" dirty="0"/>
          </a:p>
        </p:txBody>
      </p:sp>
    </p:spTree>
    <p:extLst>
      <p:ext uri="{BB962C8B-B14F-4D97-AF65-F5344CB8AC3E}">
        <p14:creationId xmlns:p14="http://schemas.microsoft.com/office/powerpoint/2010/main" val="2085176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How can we specify the quality of an alignment?</a:t>
            </a:r>
            <a:endParaRPr lang="it-IT" dirty="0"/>
          </a:p>
        </p:txBody>
      </p:sp>
      <p:sp>
        <p:nvSpPr>
          <p:cNvPr id="3" name="Content Placeholder 2"/>
          <p:cNvSpPr>
            <a:spLocks noGrp="1"/>
          </p:cNvSpPr>
          <p:nvPr>
            <p:ph idx="1"/>
          </p:nvPr>
        </p:nvSpPr>
        <p:spPr/>
        <p:txBody>
          <a:bodyPr>
            <a:normAutofit fontScale="92500" lnSpcReduction="10000"/>
          </a:bodyPr>
          <a:lstStyle/>
          <a:p>
            <a:r>
              <a:rPr lang="it-IT" dirty="0" smtClean="0"/>
              <a:t>Score</a:t>
            </a:r>
          </a:p>
          <a:p>
            <a:pPr lvl="1"/>
            <a:r>
              <a:rPr lang="it-IT" dirty="0" smtClean="0"/>
              <a:t>Score maximization (so the bigger the better) however:</a:t>
            </a:r>
          </a:p>
          <a:p>
            <a:pPr lvl="1"/>
            <a:r>
              <a:rPr lang="it-IT" dirty="0" smtClean="0"/>
              <a:t>It depends on the lenght of the sequences, on the subistitution scores, and obiouvsly on the actual content of the sequences.</a:t>
            </a:r>
          </a:p>
          <a:p>
            <a:r>
              <a:rPr lang="it-IT" dirty="0" smtClean="0"/>
              <a:t>How can one have a measure of quality that depends only on the actual content of the sequences? Namely, how to normalize the measure of quality w.r.t. to the other variables?</a:t>
            </a:r>
          </a:p>
          <a:p>
            <a:r>
              <a:rPr lang="it-IT" dirty="0" smtClean="0"/>
              <a:t> A statistical solution:</a:t>
            </a:r>
          </a:p>
          <a:p>
            <a:pPr lvl="1"/>
            <a:r>
              <a:rPr lang="it-IT" dirty="0" smtClean="0"/>
              <a:t>Assess the significance of the score obtained in an alignment.</a:t>
            </a:r>
          </a:p>
          <a:p>
            <a:pPr lvl="1"/>
            <a:r>
              <a:rPr lang="it-IT" dirty="0" smtClean="0"/>
              <a:t>Compute a value that gives information about the probability of getting the same score just by chance with the same lenght of sequences, with the same scores and on the same database of sequences. (namely a p-value)</a:t>
            </a:r>
          </a:p>
          <a:p>
            <a:endParaRPr lang="it-IT" dirty="0"/>
          </a:p>
        </p:txBody>
      </p:sp>
    </p:spTree>
    <p:extLst>
      <p:ext uri="{BB962C8B-B14F-4D97-AF65-F5344CB8AC3E}">
        <p14:creationId xmlns:p14="http://schemas.microsoft.com/office/powerpoint/2010/main" val="1420766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Algorithms for Bioinformatics</a:t>
            </a:r>
            <a:endParaRPr lang="it-IT" dirty="0"/>
          </a:p>
        </p:txBody>
      </p:sp>
      <p:sp>
        <p:nvSpPr>
          <p:cNvPr id="3" name="Subtitle 2"/>
          <p:cNvSpPr>
            <a:spLocks noGrp="1"/>
          </p:cNvSpPr>
          <p:nvPr>
            <p:ph type="subTitle" idx="1"/>
          </p:nvPr>
        </p:nvSpPr>
        <p:spPr/>
        <p:txBody>
          <a:bodyPr/>
          <a:lstStyle/>
          <a:p>
            <a:r>
              <a:rPr lang="it-IT" dirty="0" smtClean="0"/>
              <a:t>Enrico Blanzieri</a:t>
            </a:r>
            <a:endParaRPr lang="it-IT" dirty="0"/>
          </a:p>
          <a:p>
            <a:r>
              <a:rPr lang="it-IT" dirty="0" smtClean="0"/>
              <a:t>March </a:t>
            </a:r>
            <a:r>
              <a:rPr lang="it-IT" dirty="0" smtClean="0"/>
              <a:t>18 </a:t>
            </a:r>
            <a:r>
              <a:rPr lang="it-IT" dirty="0" smtClean="0"/>
              <a:t>2020 Lecture </a:t>
            </a:r>
            <a:r>
              <a:rPr lang="it-IT" dirty="0" smtClean="0"/>
              <a:t>8</a:t>
            </a:r>
            <a:endParaRPr lang="it-IT" dirty="0"/>
          </a:p>
          <a:p>
            <a:r>
              <a:rPr lang="it-IT" dirty="0" smtClean="0"/>
              <a:t>Part </a:t>
            </a:r>
            <a:r>
              <a:rPr lang="it-IT" dirty="0"/>
              <a:t>4</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30</a:t>
            </a:fld>
            <a:endParaRPr lang="it-IT"/>
          </a:p>
        </p:txBody>
      </p:sp>
    </p:spTree>
    <p:extLst>
      <p:ext uri="{BB962C8B-B14F-4D97-AF65-F5344CB8AC3E}">
        <p14:creationId xmlns:p14="http://schemas.microsoft.com/office/powerpoint/2010/main" val="1816789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722177"/>
            <a:ext cx="3777343" cy="1325563"/>
          </a:xfrm>
        </p:spPr>
        <p:txBody>
          <a:bodyPr>
            <a:normAutofit fontScale="90000"/>
          </a:bodyPr>
          <a:lstStyle/>
          <a:p>
            <a:r>
              <a:rPr lang="it-IT" dirty="0" smtClean="0"/>
              <a:t>BLAST statistics of the alignments </a:t>
            </a:r>
            <a:endParaRPr lang="it-IT" dirty="0"/>
          </a:p>
        </p:txBody>
      </p:sp>
      <p:sp>
        <p:nvSpPr>
          <p:cNvPr id="3" name="Content Placeholder 2"/>
          <p:cNvSpPr>
            <a:spLocks noGrp="1"/>
          </p:cNvSpPr>
          <p:nvPr>
            <p:ph idx="1"/>
          </p:nvPr>
        </p:nvSpPr>
        <p:spPr>
          <a:xfrm>
            <a:off x="690154" y="4307568"/>
            <a:ext cx="4212771" cy="1309461"/>
          </a:xfrm>
        </p:spPr>
        <p:txBody>
          <a:bodyPr/>
          <a:lstStyle/>
          <a:p>
            <a:r>
              <a:rPr lang="it-IT" dirty="0" smtClean="0">
                <a:hlinkClick r:id="rId2"/>
              </a:rPr>
              <a:t>https://www.ncbi.nlm.nih.gov/BLAST/tutorial/Altschul-1.html#head4</a:t>
            </a:r>
            <a:endParaRPr lang="it-IT"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200" y="0"/>
            <a:ext cx="6431246" cy="6858000"/>
          </a:xfrm>
          <a:prstGeom prst="rect">
            <a:avLst/>
          </a:prstGeom>
        </p:spPr>
      </p:pic>
    </p:spTree>
    <p:extLst>
      <p:ext uri="{BB962C8B-B14F-4D97-AF65-F5344CB8AC3E}">
        <p14:creationId xmlns:p14="http://schemas.microsoft.com/office/powerpoint/2010/main" val="16767376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statistics of gapped alignments 1</a:t>
            </a:r>
            <a:endParaRPr lang="it-IT" dirty="0"/>
          </a:p>
        </p:txBody>
      </p:sp>
      <p:sp>
        <p:nvSpPr>
          <p:cNvPr id="3" name="Content Placeholder 2"/>
          <p:cNvSpPr>
            <a:spLocks noGrp="1"/>
          </p:cNvSpPr>
          <p:nvPr>
            <p:ph idx="1"/>
          </p:nvPr>
        </p:nvSpPr>
        <p:spPr/>
        <p:txBody>
          <a:bodyPr>
            <a:normAutofit fontScale="92500" lnSpcReduction="10000"/>
          </a:bodyPr>
          <a:lstStyle/>
          <a:p>
            <a:r>
              <a:rPr lang="en-US" dirty="0">
                <a:latin typeface="+mn-lt"/>
              </a:rPr>
              <a:t>The statistics developed above have a solid theoretical foundation only for local alignments that are not permitted to have gaps</a:t>
            </a:r>
            <a:r>
              <a:rPr lang="en-US" dirty="0" smtClean="0">
                <a:latin typeface="+mn-lt"/>
              </a:rPr>
              <a:t>.</a:t>
            </a:r>
          </a:p>
          <a:p>
            <a:r>
              <a:rPr lang="en-US" dirty="0" smtClean="0">
                <a:latin typeface="+mn-lt"/>
              </a:rPr>
              <a:t>However</a:t>
            </a:r>
            <a:r>
              <a:rPr lang="en-US" dirty="0">
                <a:latin typeface="+mn-lt"/>
              </a:rPr>
              <a:t>, many computational experiments  and some analytic results  strongly suggest that the same theory applies as well to gapped </a:t>
            </a:r>
            <a:r>
              <a:rPr lang="en-US" dirty="0" smtClean="0">
                <a:latin typeface="+mn-lt"/>
              </a:rPr>
              <a:t>alignments.</a:t>
            </a:r>
          </a:p>
          <a:p>
            <a:r>
              <a:rPr lang="en-US" dirty="0" smtClean="0">
                <a:latin typeface="+mn-lt"/>
              </a:rPr>
              <a:t>For </a:t>
            </a:r>
            <a:r>
              <a:rPr lang="en-US" dirty="0" err="1">
                <a:latin typeface="+mn-lt"/>
              </a:rPr>
              <a:t>ungapped</a:t>
            </a:r>
            <a:r>
              <a:rPr lang="en-US" dirty="0">
                <a:latin typeface="+mn-lt"/>
              </a:rPr>
              <a:t> alignments, the statistical parameters can be calculated, using analytic formulas, from the substitution scores and the background residue frequencies of the sequences being </a:t>
            </a:r>
            <a:r>
              <a:rPr lang="en-US" dirty="0" smtClean="0">
                <a:latin typeface="+mn-lt"/>
              </a:rPr>
              <a:t>compared.</a:t>
            </a:r>
          </a:p>
          <a:p>
            <a:r>
              <a:rPr lang="en-US" dirty="0" smtClean="0">
                <a:latin typeface="+mn-lt"/>
              </a:rPr>
              <a:t>For </a:t>
            </a:r>
            <a:r>
              <a:rPr lang="en-US" dirty="0">
                <a:latin typeface="+mn-lt"/>
              </a:rPr>
              <a:t>gapped alignments, these parameters must be estimated from a large-scale comparison of "random" sequences.</a:t>
            </a:r>
            <a:br>
              <a:rPr lang="en-US" dirty="0">
                <a:latin typeface="+mn-lt"/>
              </a:rPr>
            </a:br>
            <a:r>
              <a:rPr lang="en-US" dirty="0">
                <a:latin typeface="+mn-lt"/>
              </a:rPr>
              <a:t>   </a:t>
            </a:r>
            <a:endParaRPr lang="it-IT" dirty="0">
              <a:latin typeface="+mn-lt"/>
            </a:endParaRPr>
          </a:p>
        </p:txBody>
      </p:sp>
    </p:spTree>
    <p:extLst>
      <p:ext uri="{BB962C8B-B14F-4D97-AF65-F5344CB8AC3E}">
        <p14:creationId xmlns:p14="http://schemas.microsoft.com/office/powerpoint/2010/main" val="41072559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statistics of gapped alignments 2 </a:t>
            </a: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pPr marL="0" indent="0">
                  <a:buNone/>
                </a:pPr>
                <a:r>
                  <a:rPr lang="en-US" dirty="0" smtClean="0">
                    <a:latin typeface="+mn-lt"/>
                  </a:rPr>
                  <a:t>Some </a:t>
                </a:r>
                <a:r>
                  <a:rPr lang="en-US" dirty="0">
                    <a:latin typeface="+mn-lt"/>
                  </a:rPr>
                  <a:t>database search programs, such as FASTA </a:t>
                </a:r>
                <a:r>
                  <a:rPr lang="en-US" u="sng" dirty="0">
                    <a:latin typeface="+mn-lt"/>
                    <a:hlinkClick r:id="rId2"/>
                  </a:rPr>
                  <a:t>[12]</a:t>
                </a:r>
                <a:r>
                  <a:rPr lang="en-US" dirty="0">
                    <a:latin typeface="+mn-lt"/>
                  </a:rPr>
                  <a:t> or various implementation of the Smith-Waterman algorithm </a:t>
                </a:r>
                <a:r>
                  <a:rPr lang="en-US" u="sng" dirty="0">
                    <a:latin typeface="+mn-lt"/>
                    <a:hlinkClick r:id="rId3"/>
                  </a:rPr>
                  <a:t>[7]</a:t>
                </a:r>
                <a:r>
                  <a:rPr lang="en-US" dirty="0">
                    <a:latin typeface="+mn-lt"/>
                  </a:rPr>
                  <a:t>, produce optimal local alignment scores for the comparison of the query sequence to every sequence in the </a:t>
                </a:r>
                <a:r>
                  <a:rPr lang="en-US" dirty="0" smtClean="0">
                    <a:latin typeface="+mn-lt"/>
                  </a:rPr>
                  <a:t>database.  Most </a:t>
                </a:r>
                <a:r>
                  <a:rPr lang="en-US" dirty="0">
                    <a:latin typeface="+mn-lt"/>
                  </a:rPr>
                  <a:t>of these scores involve unrelated sequences, and therefore can be used to estimate </a:t>
                </a:r>
                <a14:m>
                  <m:oMath xmlns:m="http://schemas.openxmlformats.org/officeDocument/2006/math">
                    <m:r>
                      <a:rPr lang="it-IT" b="0" i="1" smtClean="0">
                        <a:latin typeface="Cambria Math" panose="02040503050406030204" pitchFamily="18" charset="0"/>
                        <a:ea typeface="Cambria Math" panose="02040503050406030204" pitchFamily="18" charset="0"/>
                      </a:rPr>
                      <m:t>𝜆</m:t>
                    </m:r>
                  </m:oMath>
                </a14:m>
                <a:r>
                  <a:rPr lang="en-US" dirty="0">
                    <a:latin typeface="+mn-lt"/>
                  </a:rPr>
                  <a:t> and </a:t>
                </a:r>
                <a:r>
                  <a:rPr lang="en-US" i="1" dirty="0">
                    <a:latin typeface="+mn-lt"/>
                  </a:rPr>
                  <a:t>K</a:t>
                </a:r>
                <a:r>
                  <a:rPr lang="en-US" dirty="0">
                    <a:latin typeface="+mn-lt"/>
                  </a:rPr>
                  <a:t> </a:t>
                </a:r>
                <a:r>
                  <a:rPr lang="en-US" u="sng" dirty="0">
                    <a:latin typeface="+mn-lt"/>
                    <a:hlinkClick r:id="rId4"/>
                  </a:rPr>
                  <a:t>[17,21</a:t>
                </a:r>
                <a:r>
                  <a:rPr lang="en-US" u="sng" dirty="0" smtClean="0">
                    <a:latin typeface="+mn-lt"/>
                    <a:hlinkClick r:id="rId4"/>
                  </a:rPr>
                  <a:t>]</a:t>
                </a:r>
                <a:r>
                  <a:rPr lang="en-US" dirty="0" smtClean="0">
                    <a:latin typeface="+mn-lt"/>
                  </a:rPr>
                  <a:t>. This </a:t>
                </a:r>
                <a:r>
                  <a:rPr lang="en-US" dirty="0">
                    <a:latin typeface="+mn-lt"/>
                  </a:rPr>
                  <a:t>approach avoids the artificiality of a random sequence model by employing real sequences, with their attendant internal structure and correlations, but it must face the problem of excluding from the estimation scores from pairs of related </a:t>
                </a:r>
                <a:r>
                  <a:rPr lang="en-US" dirty="0" smtClean="0">
                    <a:latin typeface="+mn-lt"/>
                  </a:rPr>
                  <a:t>sequences.</a:t>
                </a:r>
              </a:p>
              <a:p>
                <a:pPr marL="0" indent="0">
                  <a:buNone/>
                </a:pPr>
                <a:r>
                  <a:rPr lang="en-US" dirty="0" smtClean="0">
                    <a:latin typeface="+mn-lt"/>
                  </a:rPr>
                  <a:t>The </a:t>
                </a:r>
                <a:r>
                  <a:rPr lang="en-US" dirty="0">
                    <a:latin typeface="+mn-lt"/>
                  </a:rPr>
                  <a:t>BLAST programs achieve much of their speed by avoiding the calculation of optimal alignment scores for all but a handful of unrelated </a:t>
                </a:r>
                <a:r>
                  <a:rPr lang="en-US" dirty="0" smtClean="0">
                    <a:latin typeface="+mn-lt"/>
                  </a:rPr>
                  <a:t>sequences. The </a:t>
                </a:r>
                <a:r>
                  <a:rPr lang="en-US" dirty="0">
                    <a:latin typeface="+mn-lt"/>
                  </a:rPr>
                  <a:t>must therefore rely upon a pre-estimation of the parameters </a:t>
                </a:r>
                <a14:m>
                  <m:oMath xmlns:m="http://schemas.openxmlformats.org/officeDocument/2006/math">
                    <m:r>
                      <a:rPr lang="it-IT" b="0" i="1" smtClean="0">
                        <a:latin typeface="Cambria Math" panose="02040503050406030204" pitchFamily="18" charset="0"/>
                        <a:ea typeface="Cambria Math" panose="02040503050406030204" pitchFamily="18" charset="0"/>
                      </a:rPr>
                      <m:t>𝜆</m:t>
                    </m:r>
                  </m:oMath>
                </a14:m>
                <a:r>
                  <a:rPr lang="en-US" dirty="0">
                    <a:latin typeface="+mn-lt"/>
                  </a:rPr>
                  <a:t>and </a:t>
                </a:r>
                <a:r>
                  <a:rPr lang="en-US" i="1" dirty="0">
                    <a:latin typeface="+mn-lt"/>
                  </a:rPr>
                  <a:t>K</a:t>
                </a:r>
                <a:r>
                  <a:rPr lang="en-US" dirty="0">
                    <a:latin typeface="+mn-lt"/>
                  </a:rPr>
                  <a:t>, for a selected set of substitution matrices and gap costs. This estimation could be done using real sequences, but has instead relied upon a random sequence model </a:t>
                </a:r>
                <a:r>
                  <a:rPr lang="en-US" u="sng" dirty="0">
                    <a:latin typeface="+mn-lt"/>
                    <a:hlinkClick r:id="rId5"/>
                  </a:rPr>
                  <a:t>[14]</a:t>
                </a:r>
                <a:r>
                  <a:rPr lang="en-US" dirty="0">
                    <a:latin typeface="+mn-lt"/>
                  </a:rPr>
                  <a:t>, which appears to yield fairly accurate results </a:t>
                </a:r>
                <a:r>
                  <a:rPr lang="en-US" u="sng" dirty="0">
                    <a:latin typeface="+mn-lt"/>
                    <a:hlinkClick r:id="rId6"/>
                  </a:rPr>
                  <a:t>[21]</a:t>
                </a:r>
                <a:r>
                  <a:rPr lang="en-US" dirty="0">
                    <a:latin typeface="+mn-lt"/>
                  </a:rPr>
                  <a:t>.</a:t>
                </a:r>
                <a:br>
                  <a:rPr lang="en-US" dirty="0">
                    <a:latin typeface="+mn-lt"/>
                  </a:rPr>
                </a:br>
                <a:endParaRPr lang="it-IT"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7"/>
                <a:stretch>
                  <a:fillRect l="-928" t="-3221" r="-1333"/>
                </a:stretch>
              </a:blipFill>
            </p:spPr>
            <p:txBody>
              <a:bodyPr/>
              <a:lstStyle/>
              <a:p>
                <a:r>
                  <a:rPr lang="it-IT">
                    <a:noFill/>
                  </a:rPr>
                  <a:t> </a:t>
                </a:r>
              </a:p>
            </p:txBody>
          </p:sp>
        </mc:Fallback>
      </mc:AlternateContent>
    </p:spTree>
    <p:extLst>
      <p:ext uri="{BB962C8B-B14F-4D97-AF65-F5344CB8AC3E}">
        <p14:creationId xmlns:p14="http://schemas.microsoft.com/office/powerpoint/2010/main" val="2171875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Gap scores</a:t>
            </a: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r>
                  <a:rPr lang="en-US" dirty="0"/>
                  <a:t>   Our theoretical development concerning the optimality of matrices constructed using equation </a:t>
                </a:r>
                <a14:m>
                  <m:oMath xmlns:m="http://schemas.openxmlformats.org/officeDocument/2006/math">
                    <m:sSub>
                      <m:sSubPr>
                        <m:ctrlPr>
                          <a:rPr lang="en-US"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𝑖𝑗</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ea typeface="Cambria Math" panose="02040503050406030204" pitchFamily="18" charset="0"/>
                          </a:rPr>
                          <m:t>𝜆</m:t>
                        </m:r>
                      </m:den>
                    </m:f>
                    <m:r>
                      <a:rPr lang="it-IT" b="0" i="1" smtClean="0">
                        <a:latin typeface="Cambria Math" panose="02040503050406030204" pitchFamily="18" charset="0"/>
                      </a:rPr>
                      <m:t>𝑙𝑛</m:t>
                    </m:r>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rPr>
                              <m:t>𝑞</m:t>
                            </m:r>
                          </m:e>
                          <m:sub>
                            <m:r>
                              <a:rPr lang="it-IT" b="0" i="1" smtClean="0">
                                <a:latin typeface="Cambria Math" panose="02040503050406030204" pitchFamily="18" charset="0"/>
                              </a:rPr>
                              <m:t>𝑖𝑗</m:t>
                            </m:r>
                          </m:sub>
                        </m:sSub>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𝑖</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𝑗</m:t>
                            </m:r>
                          </m:sub>
                        </m:sSub>
                      </m:den>
                    </m:f>
                    <m:r>
                      <a:rPr lang="it-IT" b="0" i="1" smtClean="0">
                        <a:latin typeface="Cambria Math" panose="02040503050406030204" pitchFamily="18" charset="0"/>
                      </a:rPr>
                      <m:t> </m:t>
                    </m:r>
                  </m:oMath>
                </a14:m>
                <a:r>
                  <a:rPr lang="en-US" dirty="0" smtClean="0"/>
                  <a:t> (</a:t>
                </a:r>
                <a:r>
                  <a:rPr lang="en-US" dirty="0"/>
                  <a:t>6) unfortunately is invalid as soon as gaps and associated gap scores are introduced, and no more general theory is available to take its place. However, if the gap scores employed are sufficiently large, one can expect that the optimal substitution scores for a given application will not change substantially. In practice, the same substitution scores have been applied fruitfully to local alignments both with and without gaps. Appropriate gap scores have been selected over the years by trial and error </a:t>
                </a:r>
                <a:r>
                  <a:rPr lang="en-US" u="sng" dirty="0">
                    <a:hlinkClick r:id="rId2"/>
                  </a:rPr>
                  <a:t>[13]</a:t>
                </a:r>
                <a:r>
                  <a:rPr lang="en-US" dirty="0"/>
                  <a:t>, and most alignment programs will have a default set of gap scores to go with a default set of substitution scores. If the user wishes to employ a different set of substitution scores, there is no guarantee that the same gap scores will remain appropriate. No clear theoretical guidance can be given, but "affine gap scores" </a:t>
                </a:r>
                <a:r>
                  <a:rPr lang="en-US" u="sng" dirty="0">
                    <a:hlinkClick r:id="rId3"/>
                  </a:rPr>
                  <a:t>[38-41]</a:t>
                </a:r>
                <a:r>
                  <a:rPr lang="en-US" dirty="0"/>
                  <a:t>, with a large penalty for opening a gap and a much smaller one for extending it, have generally proved among the most effective.</a:t>
                </a:r>
                <a:endParaRPr lang="it-IT" dirty="0"/>
              </a:p>
              <a:p>
                <a:endParaRPr lang="it-IT"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812" t="-3221" r="-1159"/>
                </a:stretch>
              </a:blipFill>
            </p:spPr>
            <p:txBody>
              <a:bodyPr/>
              <a:lstStyle/>
              <a:p>
                <a:r>
                  <a:rPr lang="it-IT">
                    <a:noFill/>
                  </a:rPr>
                  <a:t> </a:t>
                </a:r>
              </a:p>
            </p:txBody>
          </p:sp>
        </mc:Fallback>
      </mc:AlternateContent>
    </p:spTree>
    <p:extLst>
      <p:ext uri="{BB962C8B-B14F-4D97-AF65-F5344CB8AC3E}">
        <p14:creationId xmlns:p14="http://schemas.microsoft.com/office/powerpoint/2010/main" val="26393583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Low complexity sequence regions</a:t>
            </a:r>
            <a:br>
              <a:rPr lang="it-IT" dirty="0" smtClean="0"/>
            </a:br>
            <a:endParaRPr lang="it-IT" dirty="0"/>
          </a:p>
        </p:txBody>
      </p:sp>
      <p:sp>
        <p:nvSpPr>
          <p:cNvPr id="3" name="Content Placeholder 2"/>
          <p:cNvSpPr>
            <a:spLocks noGrp="1"/>
          </p:cNvSpPr>
          <p:nvPr>
            <p:ph idx="1"/>
          </p:nvPr>
        </p:nvSpPr>
        <p:spPr/>
        <p:txBody>
          <a:bodyPr>
            <a:normAutofit fontScale="92500" lnSpcReduction="10000"/>
          </a:bodyPr>
          <a:lstStyle/>
          <a:p>
            <a:r>
              <a:rPr lang="en-US" dirty="0"/>
              <a:t>   There is one frequent case where the random models and therefore the statistics discussed here break down. As many as one fourth of all residues in protein sequences occur within regions with highly biased amino acid composition. Alignments of two regions with similarly biased composition may achieve very high scores that owe virtually nothing to residue order but are due instead to segment composition. Alignments of such "low complexity" regions have little meaning in any case: since these regions most likely arise by gene slippage, the one-to-one residue correspondence imposed by alignment is not valid. While it is worth noting that two proteins contain similar low complexity regions, they are best excluded when constructing alignments </a:t>
            </a:r>
            <a:r>
              <a:rPr lang="en-US" u="sng" dirty="0">
                <a:hlinkClick r:id="rId2"/>
              </a:rPr>
              <a:t>[42-44]</a:t>
            </a:r>
            <a:r>
              <a:rPr lang="en-US" dirty="0"/>
              <a:t>. The BLAST programs employ the SEG algorithm </a:t>
            </a:r>
            <a:r>
              <a:rPr lang="en-US" u="sng" dirty="0">
                <a:hlinkClick r:id="rId3"/>
              </a:rPr>
              <a:t>[43]</a:t>
            </a:r>
            <a:r>
              <a:rPr lang="en-US" dirty="0"/>
              <a:t> to filter low complexity regions from proteins before executing a database search.</a:t>
            </a:r>
            <a:endParaRPr lang="it-IT" dirty="0"/>
          </a:p>
        </p:txBody>
      </p:sp>
    </p:spTree>
    <p:extLst>
      <p:ext uri="{BB962C8B-B14F-4D97-AF65-F5344CB8AC3E}">
        <p14:creationId xmlns:p14="http://schemas.microsoft.com/office/powerpoint/2010/main" val="42504802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PAM and BLOSUM amino acid substitution matrices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   While all substitution matrices are implicitly of log-odds form, the first explicit construction using formula (6) was by </a:t>
            </a:r>
            <a:r>
              <a:rPr lang="en-US" dirty="0" err="1"/>
              <a:t>Dayhoff</a:t>
            </a:r>
            <a:r>
              <a:rPr lang="en-US" dirty="0"/>
              <a:t> and coworkers </a:t>
            </a:r>
            <a:r>
              <a:rPr lang="en-US" u="sng" dirty="0">
                <a:hlinkClick r:id="rId2"/>
              </a:rPr>
              <a:t>[24,25]</a:t>
            </a:r>
            <a:r>
              <a:rPr lang="en-US" dirty="0"/>
              <a:t>. From a study of observed residue replacements in closely related proteins, they constructed the PAM (for "point accepted mutation") model of molecular evolution. One "PAM" corresponds to an average change in 1% of all amino acid positions. After 100 PAMs of evolution, not every residue will have changed: some will have mutated several times, perhaps returning to their original state, and others not at all. Thus it is possible to recognize as homologous proteins separated by much more than 100 PAMs. Note that there is no general correspondence between PAM distance and evolutionary time, as different protein families evolve at different rates.</a:t>
            </a:r>
            <a:br>
              <a:rPr lang="en-US" dirty="0"/>
            </a:br>
            <a:r>
              <a:rPr lang="en-US" dirty="0"/>
              <a:t>   Using the PAM model, the target frequencies and the corresponding substitution matrix may be calculated for any given evolutionary distance. When two sequences are compared, it is not generally known a priori what evolutionary distance will best characterize any similarity they may share. Closely related sequences, however, are relatively easy to find even will non-optimal matrices, so the tendency has been to use matrices tailored for fairly distant similarities. For many years, the most widely used matrix was PAM-250, because it was the only one originally published by </a:t>
            </a:r>
            <a:r>
              <a:rPr lang="en-US" dirty="0" err="1"/>
              <a:t>Dayhoff</a:t>
            </a:r>
            <a:r>
              <a:rPr lang="en-US" dirty="0"/>
              <a:t>.</a:t>
            </a:r>
            <a:br>
              <a:rPr lang="en-US" dirty="0"/>
            </a:br>
            <a:r>
              <a:rPr lang="en-US" dirty="0"/>
              <a:t>   </a:t>
            </a:r>
            <a:r>
              <a:rPr lang="en-US" dirty="0" err="1"/>
              <a:t>Dayhoff's</a:t>
            </a:r>
            <a:r>
              <a:rPr lang="en-US" dirty="0"/>
              <a:t> formalism for calculating target frequencies has been criticized </a:t>
            </a:r>
            <a:r>
              <a:rPr lang="en-US" u="sng" dirty="0">
                <a:hlinkClick r:id="rId3"/>
              </a:rPr>
              <a:t>[27]</a:t>
            </a:r>
            <a:r>
              <a:rPr lang="en-US" dirty="0"/>
              <a:t>, and there have been several efforts to update her numbers using the vast quantities of derived protein sequence data generated since her work </a:t>
            </a:r>
            <a:r>
              <a:rPr lang="en-US" u="sng" dirty="0">
                <a:hlinkClick r:id="rId4"/>
              </a:rPr>
              <a:t>[33,35]</a:t>
            </a:r>
            <a:r>
              <a:rPr lang="en-US" dirty="0"/>
              <a:t>. These newer PAM matrices do not differ greatly from the original ones </a:t>
            </a:r>
            <a:r>
              <a:rPr lang="en-US" u="sng" dirty="0">
                <a:hlinkClick r:id="rId5"/>
              </a:rPr>
              <a:t>[37]</a:t>
            </a:r>
            <a:r>
              <a:rPr lang="en-US" dirty="0"/>
              <a:t>.</a:t>
            </a:r>
            <a:br>
              <a:rPr lang="en-US" dirty="0"/>
            </a:br>
            <a:r>
              <a:rPr lang="en-US" dirty="0"/>
              <a:t>   An alternative approach to estimating target frequencies, and the corresponding log-odds matrices, has been advanced by </a:t>
            </a:r>
            <a:r>
              <a:rPr lang="en-US" dirty="0" err="1"/>
              <a:t>Henikoff</a:t>
            </a:r>
            <a:r>
              <a:rPr lang="en-US" dirty="0"/>
              <a:t> &amp; </a:t>
            </a:r>
            <a:r>
              <a:rPr lang="en-US" dirty="0" err="1"/>
              <a:t>Henikoff</a:t>
            </a:r>
            <a:r>
              <a:rPr lang="en-US" dirty="0"/>
              <a:t> </a:t>
            </a:r>
            <a:r>
              <a:rPr lang="en-US" u="sng" dirty="0">
                <a:hlinkClick r:id="rId6"/>
              </a:rPr>
              <a:t>[34]</a:t>
            </a:r>
            <a:r>
              <a:rPr lang="en-US" dirty="0"/>
              <a:t>. They examine multiple alignments of distantly related protein regions directly, rather than extrapolate from closely related sequences. An advantage of this approach is that it cleaves closer to observation; a disadvantage is that it yields no evolutionary model. A number of tests </a:t>
            </a:r>
            <a:r>
              <a:rPr lang="en-US" u="sng" dirty="0">
                <a:hlinkClick r:id="rId7"/>
              </a:rPr>
              <a:t>[13,37]</a:t>
            </a:r>
            <a:r>
              <a:rPr lang="en-US" dirty="0"/>
              <a:t> suggest that the "BLOSUM" matrices produced by this method generally are superior to the PAM matrices for detecting biological relationships.</a:t>
            </a:r>
            <a:endParaRPr lang="it-IT" dirty="0"/>
          </a:p>
          <a:p>
            <a:endParaRPr lang="it-IT" dirty="0"/>
          </a:p>
        </p:txBody>
      </p:sp>
    </p:spTree>
    <p:extLst>
      <p:ext uri="{BB962C8B-B14F-4D97-AF65-F5344CB8AC3E}">
        <p14:creationId xmlns:p14="http://schemas.microsoft.com/office/powerpoint/2010/main" val="25214118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DNA substitution matrices</a:t>
            </a:r>
            <a:endParaRPr lang="it-IT" dirty="0"/>
          </a:p>
        </p:txBody>
      </p:sp>
      <p:sp>
        <p:nvSpPr>
          <p:cNvPr id="3" name="Content Placeholder 2"/>
          <p:cNvSpPr>
            <a:spLocks noGrp="1"/>
          </p:cNvSpPr>
          <p:nvPr>
            <p:ph idx="1"/>
          </p:nvPr>
        </p:nvSpPr>
        <p:spPr/>
        <p:txBody>
          <a:bodyPr>
            <a:normAutofit fontScale="85000" lnSpcReduction="20000"/>
          </a:bodyPr>
          <a:lstStyle/>
          <a:p>
            <a:r>
              <a:rPr lang="en-US" dirty="0"/>
              <a:t>   While we have discussed substitution matrices only in the context of protein sequence comparison, all the main issues carry over to DNA sequence comparison. One warning is that when the sequences of interest code for protein, it is almost always better to compare the protein translations than to compare the DNA sequences directly. The reason is that after only a small amount of evolutionary change, the DNA sequences, when compared using simple nucleotide substitution scores, contain less information with which to deduce homology than do the encoded protein sequences </a:t>
            </a:r>
            <a:r>
              <a:rPr lang="en-US" u="sng" dirty="0">
                <a:hlinkClick r:id="rId2"/>
              </a:rPr>
              <a:t>[32]</a:t>
            </a:r>
            <a:r>
              <a:rPr lang="en-US" dirty="0"/>
              <a:t>.</a:t>
            </a:r>
            <a:br>
              <a:rPr lang="en-US" dirty="0"/>
            </a:br>
            <a:r>
              <a:rPr lang="en-US" dirty="0"/>
              <a:t>   Sometimes, however, one may wish to compare non-coding DNA sequences, at which point the same log-odds approach as before applies. An evolutionary model in which all nucleotides are equally common and all substitution mutations are equally likely yields different scores only for matches and mismatches </a:t>
            </a:r>
            <a:r>
              <a:rPr lang="en-US" u="sng" dirty="0">
                <a:hlinkClick r:id="rId2"/>
              </a:rPr>
              <a:t>[32]</a:t>
            </a:r>
            <a:r>
              <a:rPr lang="en-US" dirty="0"/>
              <a:t>. A more complex model, in which transitions are more likely than </a:t>
            </a:r>
            <a:r>
              <a:rPr lang="en-US" dirty="0" err="1"/>
              <a:t>transversions</a:t>
            </a:r>
            <a:r>
              <a:rPr lang="en-US" dirty="0"/>
              <a:t>, yields different "mismatch" scores for transitions and </a:t>
            </a:r>
            <a:r>
              <a:rPr lang="en-US" dirty="0" err="1"/>
              <a:t>transversions</a:t>
            </a:r>
            <a:r>
              <a:rPr lang="en-US" dirty="0"/>
              <a:t> </a:t>
            </a:r>
            <a:r>
              <a:rPr lang="en-US" u="sng" dirty="0">
                <a:hlinkClick r:id="rId2"/>
              </a:rPr>
              <a:t>[32]</a:t>
            </a:r>
            <a:r>
              <a:rPr lang="en-US" dirty="0"/>
              <a:t>. The best scores to use will depend upon whether one is seeking relatively diverged or closely related sequences </a:t>
            </a:r>
            <a:r>
              <a:rPr lang="en-US" u="sng" dirty="0">
                <a:hlinkClick r:id="rId2"/>
              </a:rPr>
              <a:t>[32]</a:t>
            </a:r>
            <a:r>
              <a:rPr lang="en-US" dirty="0"/>
              <a:t>.</a:t>
            </a:r>
            <a:endParaRPr lang="it-IT" dirty="0"/>
          </a:p>
          <a:p>
            <a:endParaRPr lang="it-IT" dirty="0"/>
          </a:p>
        </p:txBody>
      </p:sp>
    </p:spTree>
    <p:extLst>
      <p:ext uri="{BB962C8B-B14F-4D97-AF65-F5344CB8AC3E}">
        <p14:creationId xmlns:p14="http://schemas.microsoft.com/office/powerpoint/2010/main" val="639537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P-values</a:t>
            </a: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“In statistical hypothesis testing, the p-value or probability value is the probability of obtaining test results at least as extreme as the results actually observed during the test, assuming that the null hypothesis is correct” (from Wikipedia)</a:t>
                </a:r>
              </a:p>
              <a:p>
                <a:r>
                  <a:rPr lang="it-IT" dirty="0" smtClean="0"/>
                  <a:t>With p-value &lt; </a:t>
                </a:r>
                <a14:m>
                  <m:oMath xmlns:m="http://schemas.openxmlformats.org/officeDocument/2006/math">
                    <m:r>
                      <a:rPr lang="it-IT" i="1" smtClean="0">
                        <a:latin typeface="Cambria Math" panose="02040503050406030204" pitchFamily="18" charset="0"/>
                        <a:ea typeface="Cambria Math" panose="02040503050406030204" pitchFamily="18" charset="0"/>
                      </a:rPr>
                      <m:t>𝛼</m:t>
                    </m:r>
                  </m:oMath>
                </a14:m>
                <a:r>
                  <a:rPr lang="it-IT" dirty="0" smtClean="0"/>
                  <a:t> the null hypothesis is rejected at significance level </a:t>
                </a:r>
                <a14:m>
                  <m:oMath xmlns:m="http://schemas.openxmlformats.org/officeDocument/2006/math">
                    <m:r>
                      <a:rPr lang="it-IT" i="1" smtClean="0">
                        <a:latin typeface="Cambria Math" panose="02040503050406030204" pitchFamily="18" charset="0"/>
                        <a:ea typeface="Cambria Math" panose="02040503050406030204" pitchFamily="18" charset="0"/>
                      </a:rPr>
                      <m:t>𝛼</m:t>
                    </m:r>
                  </m:oMath>
                </a14:m>
                <a:endParaRPr lang="it-IT" dirty="0" smtClean="0"/>
              </a:p>
              <a:p>
                <a:r>
                  <a:rPr lang="it-IT" dirty="0" smtClean="0"/>
                  <a:t>Misuses</a:t>
                </a:r>
              </a:p>
              <a:p>
                <a:r>
                  <a:rPr lang="it-IT" dirty="0" smtClean="0"/>
                  <a:t>To compute a p-value can be used  a sample statistics or a randomized tests.</a:t>
                </a:r>
                <a:endParaRPr lang="it-IT"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it-IT">
                    <a:noFill/>
                  </a:rPr>
                  <a:t> </a:t>
                </a:r>
              </a:p>
            </p:txBody>
          </p:sp>
        </mc:Fallback>
      </mc:AlternateContent>
    </p:spTree>
    <p:extLst>
      <p:ext uri="{BB962C8B-B14F-4D97-AF65-F5344CB8AC3E}">
        <p14:creationId xmlns:p14="http://schemas.microsoft.com/office/powerpoint/2010/main" val="271426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FASTA significance (original version of FASTP)</a:t>
            </a:r>
            <a:endParaRPr lang="it-IT" dirty="0"/>
          </a:p>
        </p:txBody>
      </p:sp>
      <p:sp>
        <p:nvSpPr>
          <p:cNvPr id="3" name="Content Placeholder 2"/>
          <p:cNvSpPr>
            <a:spLocks noGrp="1"/>
          </p:cNvSpPr>
          <p:nvPr>
            <p:ph idx="1"/>
          </p:nvPr>
        </p:nvSpPr>
        <p:spPr/>
        <p:txBody>
          <a:bodyPr>
            <a:normAutofit fontScale="62500" lnSpcReduction="20000"/>
          </a:bodyPr>
          <a:lstStyle/>
          <a:p>
            <a:r>
              <a:rPr lang="en-US" dirty="0" smtClean="0"/>
              <a:t>Monte Carlo analysis for significance</a:t>
            </a:r>
          </a:p>
          <a:p>
            <a:pPr marL="0" indent="0">
              <a:buNone/>
            </a:pPr>
            <a:r>
              <a:rPr lang="en-US" dirty="0" smtClean="0"/>
              <a:t>To evaluate how significant the result is, consider the alternative hypothesis that the result obtained is due to chance. The result obtained is due to the amino acids that are arranged in a certain order: if I change the order, the score should be lost:</a:t>
            </a:r>
          </a:p>
          <a:p>
            <a:pPr marL="971550" lvl="1" indent="-514350">
              <a:buFont typeface="+mj-lt"/>
              <a:buAutoNum type="arabicPeriod"/>
            </a:pPr>
            <a:r>
              <a:rPr lang="en-US" dirty="0" smtClean="0"/>
              <a:t>Take each subject, record the score (X)</a:t>
            </a:r>
          </a:p>
          <a:p>
            <a:pPr marL="971550" lvl="1" indent="-514350">
              <a:buFont typeface="+mj-lt"/>
              <a:buAutoNum type="arabicPeriod"/>
            </a:pPr>
            <a:r>
              <a:rPr lang="en-US" dirty="0" smtClean="0"/>
              <a:t>Produce 100-200 randomized versions of this</a:t>
            </a:r>
          </a:p>
          <a:p>
            <a:pPr marL="971550" lvl="1" indent="-514350">
              <a:buFont typeface="+mj-lt"/>
              <a:buAutoNum type="arabicPeriod"/>
            </a:pPr>
            <a:r>
              <a:rPr lang="en-US" dirty="0" smtClean="0"/>
              <a:t>Align each random with FASTA, recording the Opt (y)</a:t>
            </a:r>
          </a:p>
          <a:p>
            <a:pPr marL="971550" lvl="1" indent="-514350">
              <a:buFont typeface="+mj-lt"/>
              <a:buAutoNum type="arabicPeriod"/>
            </a:pPr>
            <a:r>
              <a:rPr lang="en-US" dirty="0" smtClean="0"/>
              <a:t>Calculate the mean (Y) and standard deviation (W) of the Opt score calculated in 3.</a:t>
            </a:r>
          </a:p>
          <a:p>
            <a:pPr marL="971550" lvl="1" indent="-514350">
              <a:buFont typeface="+mj-lt"/>
              <a:buAutoNum type="arabicPeriod"/>
            </a:pPr>
            <a:r>
              <a:rPr lang="en-US" dirty="0" smtClean="0"/>
              <a:t>Standardize by calculating the Z-score </a:t>
            </a:r>
            <a:r>
              <a:rPr lang="en-US" dirty="0" smtClean="0"/>
              <a:t>Z = X-Y / W</a:t>
            </a:r>
          </a:p>
          <a:p>
            <a:pPr marL="457200" lvl="1" indent="0">
              <a:buNone/>
            </a:pPr>
            <a:r>
              <a:rPr lang="en-US" dirty="0" smtClean="0"/>
              <a:t>Rule empirically determined with related and unrelated proteins:</a:t>
            </a:r>
          </a:p>
          <a:p>
            <a:pPr lvl="1"/>
            <a:r>
              <a:rPr lang="en-US" dirty="0" smtClean="0"/>
              <a:t>For z &lt;3 the homology is NOT statistically significant</a:t>
            </a:r>
          </a:p>
          <a:p>
            <a:pPr lvl="1"/>
            <a:r>
              <a:rPr lang="en-US" dirty="0" smtClean="0"/>
              <a:t>For 3 &lt;z &lt;6 the homology is POSSIBLY statistically significant</a:t>
            </a:r>
          </a:p>
          <a:p>
            <a:pPr lvl="1"/>
            <a:r>
              <a:rPr lang="en-US" dirty="0" smtClean="0"/>
              <a:t>For 6 &lt;z &lt;10 the homology is PROBABLY statistically significant</a:t>
            </a:r>
          </a:p>
          <a:p>
            <a:pPr lvl="1"/>
            <a:r>
              <a:rPr lang="en-US" dirty="0" smtClean="0"/>
              <a:t>For z&gt; 10 the homology is statistically significant</a:t>
            </a:r>
          </a:p>
          <a:p>
            <a:r>
              <a:rPr lang="en-US" dirty="0" smtClean="0"/>
              <a:t>In any case, an exact p-value could not be defined because the distribution of Z is unknown</a:t>
            </a:r>
          </a:p>
          <a:p>
            <a:r>
              <a:rPr lang="en-US" dirty="0" smtClean="0"/>
              <a:t>We can call the procedure a randomized test.</a:t>
            </a:r>
          </a:p>
          <a:p>
            <a:r>
              <a:rPr lang="en-US" dirty="0" smtClean="0"/>
              <a:t>Currently FASTA includes an analysis similar to the one of BLAST</a:t>
            </a:r>
            <a:endParaRPr lang="it-IT" dirty="0"/>
          </a:p>
        </p:txBody>
      </p:sp>
    </p:spTree>
    <p:extLst>
      <p:ext uri="{BB962C8B-B14F-4D97-AF65-F5344CB8AC3E}">
        <p14:creationId xmlns:p14="http://schemas.microsoft.com/office/powerpoint/2010/main" val="3478910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240" y="500062"/>
            <a:ext cx="10515600" cy="1325563"/>
          </a:xfrm>
        </p:spPr>
        <p:txBody>
          <a:bodyPr/>
          <a:lstStyle/>
          <a:p>
            <a:r>
              <a:rPr lang="it-IT" dirty="0" smtClean="0"/>
              <a:t>BLAST significance</a:t>
            </a: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smtClean="0"/>
                  <a:t>What makes BLAST a very effective tool is the statistical footprint on which the S parameter is based, which in this case acts on local alignments without gaps. The statistics of the scores in this case is known and is based on a random model that depends on the composition of the database in which it is located and on the substitution matrix used.</a:t>
                </a:r>
              </a:p>
              <a:p>
                <a:r>
                  <a:rPr lang="en-US" dirty="0" smtClean="0"/>
                  <a:t>Given an S in fact, it is possible to predict how many HSPs of that length m can be observed with a at least a score S in a database of the same size as the real one but composed of random proteins. This number is called E (expected) and is give by</a:t>
                </a:r>
              </a:p>
              <a:p>
                <a:pPr marL="0" indent="0">
                  <a:buNone/>
                </a:pPr>
                <a14:m>
                  <m:oMathPara xmlns:m="http://schemas.openxmlformats.org/officeDocument/2006/math">
                    <m:oMathParaPr>
                      <m:jc m:val="centerGroup"/>
                    </m:oMathParaPr>
                    <m:oMath xmlns:m="http://schemas.openxmlformats.org/officeDocument/2006/math">
                      <m:r>
                        <m:rPr>
                          <m:sty m:val="p"/>
                        </m:rPr>
                        <a:rPr lang="it-IT" b="0" i="0" smtClean="0">
                          <a:latin typeface="Cambria Math" panose="02040503050406030204" pitchFamily="18" charset="0"/>
                        </a:rPr>
                        <m:t>E</m:t>
                      </m:r>
                      <m:r>
                        <a:rPr lang="it-IT" b="0" i="1" smtClean="0">
                          <a:latin typeface="Cambria Math" panose="02040503050406030204" pitchFamily="18" charset="0"/>
                        </a:rPr>
                        <m:t>=</m:t>
                      </m:r>
                      <m:r>
                        <a:rPr lang="it-IT" b="0" i="1" smtClean="0">
                          <a:latin typeface="Cambria Math" panose="02040503050406030204" pitchFamily="18" charset="0"/>
                        </a:rPr>
                        <m:t>𝐾𝑚𝑛</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𝜆</m:t>
                          </m:r>
                          <m:r>
                            <a:rPr lang="it-IT" b="0" i="1" smtClean="0">
                              <a:latin typeface="Cambria Math" panose="02040503050406030204" pitchFamily="18" charset="0"/>
                              <a:ea typeface="Cambria Math" panose="02040503050406030204" pitchFamily="18" charset="0"/>
                            </a:rPr>
                            <m:t>𝑆</m:t>
                          </m:r>
                        </m:sup>
                      </m:sSup>
                    </m:oMath>
                  </m:oMathPara>
                </a14:m>
                <a:endParaRPr lang="en-US" dirty="0" smtClean="0"/>
              </a:p>
              <a:p>
                <a:r>
                  <a:rPr lang="en-US" dirty="0" smtClean="0"/>
                  <a:t>Where m and n are the length of the sequences in the HSP, K depends of the data bank, and </a:t>
                </a:r>
                <a14:m>
                  <m:oMath xmlns:m="http://schemas.openxmlformats.org/officeDocument/2006/math">
                    <m:r>
                      <a:rPr lang="it-IT" b="0" i="1" smtClean="0">
                        <a:latin typeface="Cambria Math" panose="02040503050406030204" pitchFamily="18" charset="0"/>
                        <a:ea typeface="Cambria Math" panose="02040503050406030204" pitchFamily="18" charset="0"/>
                      </a:rPr>
                      <m:t>𝜆</m:t>
                    </m:r>
                  </m:oMath>
                </a14:m>
                <a:r>
                  <a:rPr lang="en-US" dirty="0" smtClean="0"/>
                  <a:t> is a scale factor that depends on the scoring system.</a:t>
                </a:r>
              </a:p>
              <a:p>
                <a:r>
                  <a:rPr lang="en-US" dirty="0" smtClean="0"/>
                  <a:t>=&gt; it is much easier to think in terms of E than in terms of S, so in reality the user do not set S but E.</a:t>
                </a:r>
              </a:p>
              <a:p>
                <a:r>
                  <a:rPr lang="en-US" dirty="0" smtClean="0"/>
                  <a:t>Moreover it is possible to obtain a p-value</a:t>
                </a:r>
              </a:p>
              <a:p>
                <a:r>
                  <a:rPr lang="it-IT" dirty="0" smtClean="0">
                    <a:hlinkClick r:id="rId2"/>
                  </a:rPr>
                  <a:t>https://www.ncbi.nlm.nih.gov/BLAST/tutorial/Altschul-1.html#head4</a:t>
                </a:r>
                <a:endParaRPr lang="en-US" dirty="0" smtClean="0"/>
              </a:p>
              <a:p>
                <a:endParaRPr lang="en-US" dirty="0" smtClean="0"/>
              </a:p>
              <a:p>
                <a:endParaRPr lang="it-IT"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96" t="-2801" b="-2661"/>
                </a:stretch>
              </a:blipFill>
            </p:spPr>
            <p:txBody>
              <a:bodyPr/>
              <a:lstStyle/>
              <a:p>
                <a:r>
                  <a:rPr lang="it-IT">
                    <a:noFill/>
                  </a:rPr>
                  <a:t> </a:t>
                </a:r>
              </a:p>
            </p:txBody>
          </p:sp>
        </mc:Fallback>
      </mc:AlternateContent>
    </p:spTree>
    <p:extLst>
      <p:ext uri="{BB962C8B-B14F-4D97-AF65-F5344CB8AC3E}">
        <p14:creationId xmlns:p14="http://schemas.microsoft.com/office/powerpoint/2010/main" val="3046858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Next: Lecture8 part2</a:t>
            </a:r>
            <a:endParaRPr lang="it-IT" dirty="0"/>
          </a:p>
        </p:txBody>
      </p:sp>
      <p:sp>
        <p:nvSpPr>
          <p:cNvPr id="3" name="Content Placeholder 2"/>
          <p:cNvSpPr>
            <a:spLocks noGrp="1"/>
          </p:cNvSpPr>
          <p:nvPr>
            <p:ph idx="1"/>
          </p:nvPr>
        </p:nvSpPr>
        <p:spPr/>
        <p:txBody>
          <a:bodyPr/>
          <a:lstStyle/>
          <a:p>
            <a:endParaRPr lang="it-IT"/>
          </a:p>
        </p:txBody>
      </p:sp>
    </p:spTree>
    <p:extLst>
      <p:ext uri="{BB962C8B-B14F-4D97-AF65-F5344CB8AC3E}">
        <p14:creationId xmlns:p14="http://schemas.microsoft.com/office/powerpoint/2010/main" val="789173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Algorithms for Bioinformatics</a:t>
            </a:r>
            <a:endParaRPr lang="it-IT" dirty="0"/>
          </a:p>
        </p:txBody>
      </p:sp>
      <p:sp>
        <p:nvSpPr>
          <p:cNvPr id="3" name="Subtitle 2"/>
          <p:cNvSpPr>
            <a:spLocks noGrp="1"/>
          </p:cNvSpPr>
          <p:nvPr>
            <p:ph type="subTitle" idx="1"/>
          </p:nvPr>
        </p:nvSpPr>
        <p:spPr/>
        <p:txBody>
          <a:bodyPr/>
          <a:lstStyle/>
          <a:p>
            <a:r>
              <a:rPr lang="it-IT" dirty="0" smtClean="0"/>
              <a:t>Enrico Blanzieri</a:t>
            </a:r>
            <a:endParaRPr lang="it-IT" dirty="0"/>
          </a:p>
          <a:p>
            <a:r>
              <a:rPr lang="it-IT" dirty="0" smtClean="0"/>
              <a:t>March </a:t>
            </a:r>
            <a:r>
              <a:rPr lang="it-IT" dirty="0" smtClean="0"/>
              <a:t>18 </a:t>
            </a:r>
            <a:r>
              <a:rPr lang="it-IT" dirty="0" smtClean="0"/>
              <a:t>2020 Lecture </a:t>
            </a:r>
            <a:r>
              <a:rPr lang="it-IT" dirty="0" smtClean="0"/>
              <a:t>8</a:t>
            </a:r>
            <a:endParaRPr lang="it-IT" dirty="0"/>
          </a:p>
          <a:p>
            <a:r>
              <a:rPr lang="it-IT" dirty="0" smtClean="0"/>
              <a:t>Part </a:t>
            </a:r>
            <a:r>
              <a:rPr lang="it-IT" dirty="0"/>
              <a:t>2</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8</a:t>
            </a:fld>
            <a:endParaRPr lang="it-IT"/>
          </a:p>
        </p:txBody>
      </p:sp>
    </p:spTree>
    <p:extLst>
      <p:ext uri="{BB962C8B-B14F-4D97-AF65-F5344CB8AC3E}">
        <p14:creationId xmlns:p14="http://schemas.microsoft.com/office/powerpoint/2010/main" val="2992498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Statistics of Sequence Similarity Scores*</a:t>
            </a:r>
            <a:endParaRPr lang="en-US" dirty="0" smtClean="0"/>
          </a:p>
        </p:txBody>
      </p:sp>
      <p:sp>
        <p:nvSpPr>
          <p:cNvPr id="3" name="Content Placeholder 2"/>
          <p:cNvSpPr>
            <a:spLocks noGrp="1"/>
          </p:cNvSpPr>
          <p:nvPr>
            <p:ph idx="1"/>
          </p:nvPr>
        </p:nvSpPr>
        <p:spPr/>
        <p:txBody>
          <a:bodyPr>
            <a:normAutofit fontScale="92500" lnSpcReduction="10000"/>
          </a:bodyPr>
          <a:lstStyle/>
          <a:p>
            <a:r>
              <a:rPr lang="en-US" dirty="0" smtClean="0">
                <a:latin typeface="+mn-lt"/>
              </a:rPr>
              <a:t>To assess whether a given alignment constitutes evidence for homology, it helps to know how strong an alignment can be expected from chance alone.</a:t>
            </a:r>
          </a:p>
          <a:p>
            <a:r>
              <a:rPr lang="en-US" dirty="0" smtClean="0">
                <a:latin typeface="+mn-lt"/>
              </a:rPr>
              <a:t> In this context, "chance" can mean the comparison of</a:t>
            </a:r>
          </a:p>
          <a:p>
            <a:pPr lvl="1"/>
            <a:r>
              <a:rPr lang="en-US" dirty="0" smtClean="0">
                <a:latin typeface="+mn-lt"/>
              </a:rPr>
              <a:t> (</a:t>
            </a:r>
            <a:r>
              <a:rPr lang="en-US" dirty="0" err="1" smtClean="0">
                <a:latin typeface="+mn-lt"/>
              </a:rPr>
              <a:t>i</a:t>
            </a:r>
            <a:r>
              <a:rPr lang="en-US" dirty="0" smtClean="0">
                <a:latin typeface="+mn-lt"/>
              </a:rPr>
              <a:t>) real but non-homologous sequences;</a:t>
            </a:r>
          </a:p>
          <a:p>
            <a:pPr lvl="1"/>
            <a:r>
              <a:rPr lang="en-US" dirty="0" smtClean="0">
                <a:latin typeface="+mn-lt"/>
              </a:rPr>
              <a:t> (ii) real sequences that are shuffled to preserve compositional properties;  </a:t>
            </a:r>
          </a:p>
          <a:p>
            <a:pPr lvl="1"/>
            <a:r>
              <a:rPr lang="en-US" dirty="0" smtClean="0">
                <a:latin typeface="+mn-lt"/>
              </a:rPr>
              <a:t>(iii) sequences that are generated randomly based upon a DNA or protein sequence model.</a:t>
            </a:r>
          </a:p>
          <a:p>
            <a:r>
              <a:rPr lang="en-US" dirty="0" smtClean="0">
                <a:latin typeface="+mn-lt"/>
              </a:rPr>
              <a:t>Analytic statistical results invariably use the last of these definitions of chance, while empirical results based on simulation and curve-fitting may use any of the definitions.</a:t>
            </a:r>
          </a:p>
          <a:p>
            <a:r>
              <a:rPr lang="en-US" sz="1500" dirty="0" smtClean="0"/>
              <a:t>(*)  </a:t>
            </a:r>
            <a:r>
              <a:rPr lang="it-IT" sz="1500" dirty="0" smtClean="0">
                <a:hlinkClick r:id="rId2"/>
              </a:rPr>
              <a:t>https://www.ncbi.nlm.nih.gov/BLAST/tutorial/Altschul-1.html#head4</a:t>
            </a:r>
            <a:endParaRPr lang="en-US" sz="1500" dirty="0" smtClean="0"/>
          </a:p>
          <a:p>
            <a:endParaRPr lang="it-IT" dirty="0" smtClean="0">
              <a:latin typeface="+mn-lt"/>
            </a:endParaRPr>
          </a:p>
          <a:p>
            <a:endParaRPr lang="it-IT" dirty="0"/>
          </a:p>
        </p:txBody>
      </p:sp>
    </p:spTree>
    <p:extLst>
      <p:ext uri="{BB962C8B-B14F-4D97-AF65-F5344CB8AC3E}">
        <p14:creationId xmlns:p14="http://schemas.microsoft.com/office/powerpoint/2010/main" val="4377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TotalTime>
  <Words>4232</Words>
  <Application>Microsoft Office PowerPoint</Application>
  <PresentationFormat>Widescreen</PresentationFormat>
  <Paragraphs>186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Cambria Math</vt:lpstr>
      <vt:lpstr>Office Theme</vt:lpstr>
      <vt:lpstr>Algorithms for Bioinformatics</vt:lpstr>
      <vt:lpstr> In the previous lectures</vt:lpstr>
      <vt:lpstr>How can we specify the quality of an alignment?</vt:lpstr>
      <vt:lpstr>P-values</vt:lpstr>
      <vt:lpstr>FASTA significance (original version of FASTP)</vt:lpstr>
      <vt:lpstr>BLAST significance</vt:lpstr>
      <vt:lpstr>Next: Lecture8 part2</vt:lpstr>
      <vt:lpstr>Algorithms for Bioinformatics</vt:lpstr>
      <vt:lpstr>The Statistics of Sequence Similarity Scores*</vt:lpstr>
      <vt:lpstr>Statistics of global sequence comparison 1</vt:lpstr>
      <vt:lpstr>Statistics of global sequence comparison 2</vt:lpstr>
      <vt:lpstr>Statistics of local sequence comparison 1 </vt:lpstr>
      <vt:lpstr>Statistics of local sequence comparison 2 </vt:lpstr>
      <vt:lpstr>Statistics of local sequence comparison 3 </vt:lpstr>
      <vt:lpstr>Statistics of local sequence comparison 4 </vt:lpstr>
      <vt:lpstr>Statistics of local sequence comparison 5</vt:lpstr>
      <vt:lpstr>Bit scores</vt:lpstr>
      <vt:lpstr>P-values</vt:lpstr>
      <vt:lpstr>Next: Lecture8 part3</vt:lpstr>
      <vt:lpstr>Algorithms for Bioinformatics</vt:lpstr>
      <vt:lpstr>BLAST statistics of the alignments </vt:lpstr>
      <vt:lpstr>Database searches 1</vt:lpstr>
      <vt:lpstr>Database searches 2</vt:lpstr>
      <vt:lpstr>The choice of substitution scores 1</vt:lpstr>
      <vt:lpstr>The choice of substitution scores 2</vt:lpstr>
      <vt:lpstr>The choice of substitution scores 3</vt:lpstr>
      <vt:lpstr>The choice of substitution scores 4</vt:lpstr>
      <vt:lpstr>Edge Effects</vt:lpstr>
      <vt:lpstr>Next: Lecture8 part4</vt:lpstr>
      <vt:lpstr>Algorithms for Bioinformatics</vt:lpstr>
      <vt:lpstr>BLAST statistics of the alignments </vt:lpstr>
      <vt:lpstr>The statistics of gapped alignments 1</vt:lpstr>
      <vt:lpstr>The statistics of gapped alignments 2 </vt:lpstr>
      <vt:lpstr>Gap scores</vt:lpstr>
      <vt:lpstr>Low complexity sequence regions </vt:lpstr>
      <vt:lpstr>The PAM and BLOSUM amino acid substitution matrices</vt:lpstr>
      <vt:lpstr>DNA substitution matrices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for Bioinformatics</dc:title>
  <dc:creator>blanz</dc:creator>
  <cp:lastModifiedBy>blanz</cp:lastModifiedBy>
  <cp:revision>54</cp:revision>
  <dcterms:created xsi:type="dcterms:W3CDTF">2020-03-17T14:26:31Z</dcterms:created>
  <dcterms:modified xsi:type="dcterms:W3CDTF">2020-03-18T10:42:13Z</dcterms:modified>
</cp:coreProperties>
</file>