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2" r:id="rId3"/>
    <p:sldId id="263" r:id="rId4"/>
    <p:sldId id="266" r:id="rId5"/>
    <p:sldId id="265" r:id="rId6"/>
    <p:sldId id="267" r:id="rId7"/>
    <p:sldId id="259" r:id="rId8"/>
    <p:sldId id="260" r:id="rId9"/>
    <p:sldId id="268" r:id="rId10"/>
    <p:sldId id="261" r:id="rId11"/>
    <p:sldId id="269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1F5BA-1970-419D-98FE-58889446D910}" type="datetimeFigureOut">
              <a:rPr lang="it-IT" smtClean="0"/>
              <a:t>10/03/2020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E12A7-6FCF-4AA7-ACAC-1F69410591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4390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1D6C-DC7E-4D36-8025-E8A3A4D07E70}" type="datetime1">
              <a:rPr lang="it-IT" smtClean="0"/>
              <a:t>10/03/2020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2E4-D1B2-4F19-B800-C9DC6D6EB4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40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1AF3-6C24-42C4-9119-2EEB7E02D3A7}" type="datetime1">
              <a:rPr lang="it-IT" smtClean="0"/>
              <a:t>10/03/2020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2E4-D1B2-4F19-B800-C9DC6D6EB4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237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726C-D466-4401-82AA-F4C7DE978344}" type="datetime1">
              <a:rPr lang="it-IT" smtClean="0"/>
              <a:t>10/03/2020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2E4-D1B2-4F19-B800-C9DC6D6EB4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584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6417-4BA0-4579-B0AE-8B88EC75C8D2}" type="datetime1">
              <a:rPr lang="it-IT" smtClean="0"/>
              <a:t>10/03/2020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2E4-D1B2-4F19-B800-C9DC6D6EB4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46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CD1-D098-4C07-BDCF-B39FCFB28554}" type="datetime1">
              <a:rPr lang="it-IT" smtClean="0"/>
              <a:t>10/03/2020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2E4-D1B2-4F19-B800-C9DC6D6EB4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159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986A-CC1F-45AE-99E5-C4C3EE6E8A7F}" type="datetime1">
              <a:rPr lang="it-IT" smtClean="0"/>
              <a:t>10/03/2020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2E4-D1B2-4F19-B800-C9DC6D6EB4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687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5DB76-672E-43A7-B93F-3EA581B4D4E5}" type="datetime1">
              <a:rPr lang="it-IT" smtClean="0"/>
              <a:t>10/03/2020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2E4-D1B2-4F19-B800-C9DC6D6EB4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42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D7EF-6201-4376-AFAE-B7BBC60EDEBC}" type="datetime1">
              <a:rPr lang="it-IT" smtClean="0"/>
              <a:t>10/03/2020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2E4-D1B2-4F19-B800-C9DC6D6EB4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530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2C7B-5F37-4797-A865-B72CC12B0387}" type="datetime1">
              <a:rPr lang="it-IT" smtClean="0"/>
              <a:t>10/03/2020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2E4-D1B2-4F19-B800-C9DC6D6EB4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505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150D-6383-491B-97D3-E4E5EABF3548}" type="datetime1">
              <a:rPr lang="it-IT" smtClean="0"/>
              <a:t>10/03/2020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2E4-D1B2-4F19-B800-C9DC6D6EB4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191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C391-B975-4DB9-9AF3-3EFDFF42B863}" type="datetime1">
              <a:rPr lang="it-IT" smtClean="0"/>
              <a:t>10/03/2020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2E4-D1B2-4F19-B800-C9DC6D6EB4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246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C5C70-5144-4D7A-A350-2407CC8F6EA6}" type="datetime1">
              <a:rPr lang="it-IT" smtClean="0"/>
              <a:t>10/03/2020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CB2E4-D1B2-4F19-B800-C9DC6D6EB4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664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Algorithms for Bioinformatics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Enrico Blanzieri</a:t>
            </a:r>
            <a:endParaRPr lang="it-IT" dirty="0"/>
          </a:p>
          <a:p>
            <a:r>
              <a:rPr lang="it-IT" dirty="0" smtClean="0"/>
              <a:t>March 9 2020 Lecture 5</a:t>
            </a:r>
            <a:endParaRPr lang="it-IT" dirty="0"/>
          </a:p>
          <a:p>
            <a:r>
              <a:rPr lang="it-IT" dirty="0" smtClean="0"/>
              <a:t>Part </a:t>
            </a:r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2E4-D1B2-4F19-B800-C9DC6D6EB45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92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387" y="709254"/>
            <a:ext cx="10515600" cy="1325563"/>
          </a:xfrm>
        </p:spPr>
        <p:txBody>
          <a:bodyPr/>
          <a:lstStyle/>
          <a:p>
            <a:r>
              <a:rPr lang="it-IT" dirty="0" smtClean="0"/>
              <a:t>Comparison between PAM and BLOSUM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529240"/>
              </p:ext>
            </p:extLst>
          </p:nvPr>
        </p:nvGraphicFramePr>
        <p:xfrm>
          <a:off x="838200" y="1825625"/>
          <a:ext cx="105156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8977621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24875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88359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PAM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BLOSUM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5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Evolutionary</a:t>
                      </a:r>
                      <a:r>
                        <a:rPr lang="it-IT" baseline="0" dirty="0" smtClean="0"/>
                        <a:t> Model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Explicit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1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Data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Multiple</a:t>
                      </a:r>
                      <a:r>
                        <a:rPr lang="it-IT" baseline="0" dirty="0" smtClean="0"/>
                        <a:t> sequence alignments of closely related sequences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Conserved</a:t>
                      </a:r>
                      <a:r>
                        <a:rPr lang="it-IT" baseline="0" dirty="0" smtClean="0"/>
                        <a:t> Blocks in protein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37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structure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Trees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Clustering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70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Evolutionary</a:t>
                      </a:r>
                      <a:r>
                        <a:rPr lang="it-IT" baseline="0" dirty="0" smtClean="0"/>
                        <a:t> distance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From</a:t>
                      </a:r>
                      <a:r>
                        <a:rPr lang="it-IT" baseline="0" dirty="0" smtClean="0"/>
                        <a:t> markov models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From clustering fo sequences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9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Matrices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Transition and log odds scoring matrices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Log odds</a:t>
                      </a:r>
                      <a:r>
                        <a:rPr lang="it-IT" baseline="0" dirty="0" smtClean="0"/>
                        <a:t> scoring matrix only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6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Parameter 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Distance</a:t>
                      </a:r>
                      <a:r>
                        <a:rPr lang="it-IT" baseline="0" dirty="0" smtClean="0"/>
                        <a:t> increases with 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Distance decreases</a:t>
                      </a:r>
                      <a:r>
                        <a:rPr lang="it-IT" baseline="0" dirty="0" smtClean="0"/>
                        <a:t> with 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4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Biophysical</a:t>
                      </a:r>
                      <a:r>
                        <a:rPr lang="it-IT" baseline="0" dirty="0" smtClean="0"/>
                        <a:t> properties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Derived indirectly</a:t>
                      </a:r>
                      <a:r>
                        <a:rPr lang="it-IT" baseline="0" dirty="0" smtClean="0"/>
                        <a:t> from data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Derived indirectly</a:t>
                      </a:r>
                      <a:r>
                        <a:rPr lang="it-IT" baseline="0" dirty="0" smtClean="0"/>
                        <a:t> from data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13669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2E4-D1B2-4F19-B800-C9DC6D6EB45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59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Relative entropy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</a:p>
              <a:p>
                <a:r>
                  <a:rPr lang="it-IT" b="0" i="0" dirty="0" smtClean="0">
                    <a:latin typeface="Cambria Math" panose="02040503050406030204" pitchFamily="18" charset="0"/>
                  </a:rPr>
                  <a:t>In this case measure how the observed proportions distribution differs from the expected proportions distribution (the smaller  the more similar)</a:t>
                </a:r>
              </a:p>
              <a:p>
                <a:r>
                  <a:rPr lang="it-IT" b="0" i="0" dirty="0" smtClean="0">
                    <a:latin typeface="Cambria Math" panose="02040503050406030204" pitchFamily="18" charset="0"/>
                  </a:rPr>
                  <a:t>Used in the original paper to compare with the PAM series</a:t>
                </a:r>
                <a:endParaRPr lang="it-IT" dirty="0" smtClean="0"/>
              </a:p>
              <a:p>
                <a:r>
                  <a:rPr lang="it-IT" b="0" i="0" dirty="0" smtClean="0">
                    <a:latin typeface="Cambria Math" panose="02040503050406030204" pitchFamily="18" charset="0"/>
                  </a:rPr>
                  <a:t>PAM160 has the same relative entropy of BLOSUM62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2E4-D1B2-4F19-B800-C9DC6D6EB45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4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Matrices: BLOSUM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“Amino acids substitution matrices from protein blocks”</a:t>
            </a:r>
            <a:r>
              <a:rPr lang="en-US" dirty="0" smtClean="0"/>
              <a:t> </a:t>
            </a:r>
            <a:r>
              <a:rPr lang="en-US" dirty="0" err="1" smtClean="0"/>
              <a:t>Henikoff</a:t>
            </a:r>
            <a:r>
              <a:rPr lang="en-US" dirty="0" smtClean="0"/>
              <a:t> and </a:t>
            </a:r>
            <a:r>
              <a:rPr lang="en-US" dirty="0" err="1" smtClean="0"/>
              <a:t>Henikoff</a:t>
            </a:r>
            <a:r>
              <a:rPr lang="en-US" dirty="0" smtClean="0"/>
              <a:t> </a:t>
            </a:r>
            <a:r>
              <a:rPr lang="en-US" dirty="0" smtClean="0"/>
              <a:t>PNAS 89:10915-10919 (1992)</a:t>
            </a:r>
          </a:p>
          <a:p>
            <a:r>
              <a:rPr lang="en-US" dirty="0" smtClean="0"/>
              <a:t>Published after PAM</a:t>
            </a:r>
          </a:p>
          <a:p>
            <a:r>
              <a:rPr lang="en-US" dirty="0" smtClean="0"/>
              <a:t>Based on “blocks” </a:t>
            </a:r>
            <a:r>
              <a:rPr lang="en-US" dirty="0" smtClean="0"/>
              <a:t>within </a:t>
            </a:r>
            <a:r>
              <a:rPr lang="en-US" dirty="0" smtClean="0"/>
              <a:t>protein sequences obtained by  clustering them at a given level of similarity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2E4-D1B2-4F19-B800-C9DC6D6EB45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447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Blocks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0303" r="-20303"/>
          <a:stretch>
            <a:fillRect/>
          </a:stretch>
        </p:blipFill>
        <p:spPr>
          <a:xfrm>
            <a:off x="750308" y="1561351"/>
            <a:ext cx="10515600" cy="4351338"/>
          </a:xfrm>
        </p:spPr>
      </p:pic>
      <p:sp>
        <p:nvSpPr>
          <p:cNvPr id="3" name="TextBox 2"/>
          <p:cNvSpPr txBox="1"/>
          <p:nvPr/>
        </p:nvSpPr>
        <p:spPr>
          <a:xfrm>
            <a:off x="1095623" y="5614219"/>
            <a:ext cx="9926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Each block has </a:t>
            </a:r>
            <a:r>
              <a:rPr lang="it-IT" sz="2400" i="1" dirty="0" smtClean="0"/>
              <a:t>s</a:t>
            </a:r>
            <a:r>
              <a:rPr lang="it-IT" sz="2400" dirty="0" smtClean="0"/>
              <a:t> sequences and a different number </a:t>
            </a:r>
            <a:r>
              <a:rPr lang="it-IT" sz="2400" i="1" dirty="0" smtClean="0"/>
              <a:t>w</a:t>
            </a:r>
            <a:r>
              <a:rPr lang="it-IT" sz="2400" dirty="0" smtClean="0"/>
              <a:t> of amino acids in ungapped multiple alignments </a:t>
            </a:r>
            <a:endParaRPr lang="it-IT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2E4-D1B2-4F19-B800-C9DC6D6EB45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9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536" y="335628"/>
            <a:ext cx="10515600" cy="1325563"/>
          </a:xfrm>
        </p:spPr>
        <p:txBody>
          <a:bodyPr/>
          <a:lstStyle/>
          <a:p>
            <a:r>
              <a:rPr lang="en-US" dirty="0" smtClean="0"/>
              <a:t>Block: a simple example</a:t>
            </a:r>
            <a:endParaRPr lang="it-IT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897452"/>
              </p:ext>
            </p:extLst>
          </p:nvPr>
        </p:nvGraphicFramePr>
        <p:xfrm>
          <a:off x="937634" y="1661191"/>
          <a:ext cx="3161308" cy="30882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0327">
                  <a:extLst>
                    <a:ext uri="{9D8B030D-6E8A-4147-A177-3AD203B41FA5}">
                      <a16:colId xmlns:a16="http://schemas.microsoft.com/office/drawing/2014/main" val="1891516218"/>
                    </a:ext>
                  </a:extLst>
                </a:gridCol>
                <a:gridCol w="790327">
                  <a:extLst>
                    <a:ext uri="{9D8B030D-6E8A-4147-A177-3AD203B41FA5}">
                      <a16:colId xmlns:a16="http://schemas.microsoft.com/office/drawing/2014/main" val="392810971"/>
                    </a:ext>
                  </a:extLst>
                </a:gridCol>
                <a:gridCol w="790327">
                  <a:extLst>
                    <a:ext uri="{9D8B030D-6E8A-4147-A177-3AD203B41FA5}">
                      <a16:colId xmlns:a16="http://schemas.microsoft.com/office/drawing/2014/main" val="2860646329"/>
                    </a:ext>
                  </a:extLst>
                </a:gridCol>
                <a:gridCol w="790327">
                  <a:extLst>
                    <a:ext uri="{9D8B030D-6E8A-4147-A177-3AD203B41FA5}">
                      <a16:colId xmlns:a16="http://schemas.microsoft.com/office/drawing/2014/main" val="2859768874"/>
                    </a:ext>
                  </a:extLst>
                </a:gridCol>
              </a:tblGrid>
              <a:tr h="514714">
                <a:tc>
                  <a:txBody>
                    <a:bodyPr/>
                    <a:lstStyle/>
                    <a:p>
                      <a:r>
                        <a:rPr lang="it-IT" dirty="0" smtClean="0"/>
                        <a:t>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297788"/>
                  </a:ext>
                </a:extLst>
              </a:tr>
              <a:tr h="514714"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80119"/>
                  </a:ext>
                </a:extLst>
              </a:tr>
              <a:tr h="514714"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4287"/>
                  </a:ext>
                </a:extLst>
              </a:tr>
              <a:tr h="514714"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021784"/>
                  </a:ext>
                </a:extLst>
              </a:tr>
              <a:tr h="514714"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124034"/>
                  </a:ext>
                </a:extLst>
              </a:tr>
              <a:tr h="514714"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1211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383659"/>
              </p:ext>
            </p:extLst>
          </p:nvPr>
        </p:nvGraphicFramePr>
        <p:xfrm>
          <a:off x="4785033" y="1721973"/>
          <a:ext cx="66597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905">
                  <a:extLst>
                    <a:ext uri="{9D8B030D-6E8A-4147-A177-3AD203B41FA5}">
                      <a16:colId xmlns:a16="http://schemas.microsoft.com/office/drawing/2014/main" val="52223308"/>
                    </a:ext>
                  </a:extLst>
                </a:gridCol>
                <a:gridCol w="2219905">
                  <a:extLst>
                    <a:ext uri="{9D8B030D-6E8A-4147-A177-3AD203B41FA5}">
                      <a16:colId xmlns:a16="http://schemas.microsoft.com/office/drawing/2014/main" val="3506345656"/>
                    </a:ext>
                  </a:extLst>
                </a:gridCol>
                <a:gridCol w="2219905">
                  <a:extLst>
                    <a:ext uri="{9D8B030D-6E8A-4147-A177-3AD203B41FA5}">
                      <a16:colId xmlns:a16="http://schemas.microsoft.com/office/drawing/2014/main" val="1394026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Amino</a:t>
                      </a:r>
                      <a:r>
                        <a:rPr lang="it-IT" baseline="0" dirty="0" smtClean="0"/>
                        <a:t> acid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Observed times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proportion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42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14/24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4/24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9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6/24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161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331035"/>
              </p:ext>
            </p:extLst>
          </p:nvPr>
        </p:nvGraphicFramePr>
        <p:xfrm>
          <a:off x="4785032" y="3451535"/>
          <a:ext cx="66597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905">
                  <a:extLst>
                    <a:ext uri="{9D8B030D-6E8A-4147-A177-3AD203B41FA5}">
                      <a16:colId xmlns:a16="http://schemas.microsoft.com/office/drawing/2014/main" val="2524334176"/>
                    </a:ext>
                  </a:extLst>
                </a:gridCol>
                <a:gridCol w="2219905">
                  <a:extLst>
                    <a:ext uri="{9D8B030D-6E8A-4147-A177-3AD203B41FA5}">
                      <a16:colId xmlns:a16="http://schemas.microsoft.com/office/drawing/2014/main" val="2727800566"/>
                    </a:ext>
                  </a:extLst>
                </a:gridCol>
                <a:gridCol w="2219905">
                  <a:extLst>
                    <a:ext uri="{9D8B030D-6E8A-4147-A177-3AD203B41FA5}">
                      <a16:colId xmlns:a16="http://schemas.microsoft.com/office/drawing/2014/main" val="3399652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Aligned pair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Observed times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proportion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2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 to 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26/60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10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 to 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8/60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93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 to 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10/60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02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P</a:t>
                      </a:r>
                      <a:r>
                        <a:rPr lang="it-IT" baseline="0" dirty="0" smtClean="0"/>
                        <a:t> to 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3/60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6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P to 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6/60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25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C to 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7/60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4551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97014" y="4965290"/>
            <a:ext cx="2042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s</a:t>
            </a:r>
            <a:r>
              <a:rPr lang="it-IT" sz="2400" dirty="0" smtClean="0"/>
              <a:t>=6 w=4</a:t>
            </a:r>
          </a:p>
          <a:p>
            <a:r>
              <a:rPr lang="it-IT" sz="2400" dirty="0" smtClean="0"/>
              <a:t>s*w=24</a:t>
            </a:r>
          </a:p>
          <a:p>
            <a:r>
              <a:rPr lang="it-IT" sz="2400" dirty="0" smtClean="0"/>
              <a:t>w*s(s-1)/2=60 </a:t>
            </a:r>
            <a:endParaRPr lang="it-IT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2E4-D1B2-4F19-B800-C9DC6D6EB45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5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Block: a simple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3261541"/>
                  </p:ext>
                </p:extLst>
              </p:nvPr>
            </p:nvGraphicFramePr>
            <p:xfrm>
              <a:off x="671051" y="1848464"/>
              <a:ext cx="8020664" cy="28837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5166">
                      <a:extLst>
                        <a:ext uri="{9D8B030D-6E8A-4147-A177-3AD203B41FA5}">
                          <a16:colId xmlns:a16="http://schemas.microsoft.com/office/drawing/2014/main" val="4110323249"/>
                        </a:ext>
                      </a:extLst>
                    </a:gridCol>
                    <a:gridCol w="2005166">
                      <a:extLst>
                        <a:ext uri="{9D8B030D-6E8A-4147-A177-3AD203B41FA5}">
                          <a16:colId xmlns:a16="http://schemas.microsoft.com/office/drawing/2014/main" val="1392628398"/>
                        </a:ext>
                      </a:extLst>
                    </a:gridCol>
                    <a:gridCol w="2005166">
                      <a:extLst>
                        <a:ext uri="{9D8B030D-6E8A-4147-A177-3AD203B41FA5}">
                          <a16:colId xmlns:a16="http://schemas.microsoft.com/office/drawing/2014/main" val="2922440927"/>
                        </a:ext>
                      </a:extLst>
                    </a:gridCol>
                    <a:gridCol w="2005166">
                      <a:extLst>
                        <a:ext uri="{9D8B030D-6E8A-4147-A177-3AD203B41FA5}">
                          <a16:colId xmlns:a16="http://schemas.microsoft.com/office/drawing/2014/main" val="3255759392"/>
                        </a:ext>
                      </a:extLst>
                    </a:gridCol>
                  </a:tblGrid>
                  <a:tr h="573353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Aligned pair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Observed</a:t>
                          </a:r>
                          <a:r>
                            <a:rPr lang="it-IT" baseline="0" dirty="0" smtClean="0"/>
                            <a:t> proportion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Expected</a:t>
                          </a:r>
                        </a:p>
                        <a:p>
                          <a:r>
                            <a:rPr lang="it-IT" dirty="0" smtClean="0"/>
                            <a:t>proportion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𝒐𝒃𝒔𝒆𝒓𝒗𝒆𝒅</m:t>
                                    </m:r>
                                  </m:num>
                                  <m:den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𝒆𝒙𝒑𝒆𝒄𝒕𝒆𝒅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0464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 to 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26/60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196/576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0.70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26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 to P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smtClean="0"/>
                            <a:t>8/60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112/576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-1.09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94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 to 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10/60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168/576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-1.61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41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P</a:t>
                          </a:r>
                          <a:r>
                            <a:rPr lang="it-IT" baseline="0" dirty="0" smtClean="0"/>
                            <a:t> to P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smtClean="0"/>
                            <a:t>3/60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16/576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1.70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7518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P </a:t>
                          </a:r>
                          <a:r>
                            <a:rPr lang="it-IT" dirty="0" smtClean="0"/>
                            <a:t>to </a:t>
                          </a:r>
                          <a:r>
                            <a:rPr lang="it-IT" dirty="0" smtClean="0"/>
                            <a:t>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smtClean="0"/>
                            <a:t>6/60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48/576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0.53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4360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C to 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smtClean="0"/>
                            <a:t>7/60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36/576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1.80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5546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3261541"/>
                  </p:ext>
                </p:extLst>
              </p:nvPr>
            </p:nvGraphicFramePr>
            <p:xfrm>
              <a:off x="671051" y="1848464"/>
              <a:ext cx="8020664" cy="28837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5166">
                      <a:extLst>
                        <a:ext uri="{9D8B030D-6E8A-4147-A177-3AD203B41FA5}">
                          <a16:colId xmlns:a16="http://schemas.microsoft.com/office/drawing/2014/main" val="4110323249"/>
                        </a:ext>
                      </a:extLst>
                    </a:gridCol>
                    <a:gridCol w="2005166">
                      <a:extLst>
                        <a:ext uri="{9D8B030D-6E8A-4147-A177-3AD203B41FA5}">
                          <a16:colId xmlns:a16="http://schemas.microsoft.com/office/drawing/2014/main" val="1392628398"/>
                        </a:ext>
                      </a:extLst>
                    </a:gridCol>
                    <a:gridCol w="2005166">
                      <a:extLst>
                        <a:ext uri="{9D8B030D-6E8A-4147-A177-3AD203B41FA5}">
                          <a16:colId xmlns:a16="http://schemas.microsoft.com/office/drawing/2014/main" val="2922440927"/>
                        </a:ext>
                      </a:extLst>
                    </a:gridCol>
                    <a:gridCol w="2005166">
                      <a:extLst>
                        <a:ext uri="{9D8B030D-6E8A-4147-A177-3AD203B41FA5}">
                          <a16:colId xmlns:a16="http://schemas.microsoft.com/office/drawing/2014/main" val="3255759392"/>
                        </a:ext>
                      </a:extLst>
                    </a:gridCol>
                  </a:tblGrid>
                  <a:tr h="658686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Aligned pair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Observed</a:t>
                          </a:r>
                          <a:r>
                            <a:rPr lang="it-IT" baseline="0" dirty="0" smtClean="0"/>
                            <a:t> proportion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Expected</a:t>
                          </a:r>
                        </a:p>
                        <a:p>
                          <a:r>
                            <a:rPr lang="it-IT" dirty="0" smtClean="0"/>
                            <a:t>proportion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00304" t="-4630" r="-1216" b="-35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464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 to 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26/60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196/576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0.70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26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 to P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smtClean="0"/>
                            <a:t>8/60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112/576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-1.09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94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 to 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10/60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168/576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-1.61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41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P</a:t>
                          </a:r>
                          <a:r>
                            <a:rPr lang="it-IT" baseline="0" dirty="0" smtClean="0"/>
                            <a:t> to P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smtClean="0"/>
                            <a:t>3/60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16/576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1.70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7518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P </a:t>
                          </a:r>
                          <a:r>
                            <a:rPr lang="it-IT" dirty="0" smtClean="0"/>
                            <a:t>to </a:t>
                          </a:r>
                          <a:r>
                            <a:rPr lang="it-IT" dirty="0" smtClean="0"/>
                            <a:t>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smtClean="0"/>
                            <a:t>6/60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48/576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0.53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4360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C to 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smtClean="0"/>
                            <a:t>7/60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36/576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1.80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554646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49750"/>
              </p:ext>
            </p:extLst>
          </p:nvPr>
        </p:nvGraphicFramePr>
        <p:xfrm>
          <a:off x="8078838" y="4958793"/>
          <a:ext cx="363138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7845">
                  <a:extLst>
                    <a:ext uri="{9D8B030D-6E8A-4147-A177-3AD203B41FA5}">
                      <a16:colId xmlns:a16="http://schemas.microsoft.com/office/drawing/2014/main" val="1201989239"/>
                    </a:ext>
                  </a:extLst>
                </a:gridCol>
                <a:gridCol w="907845">
                  <a:extLst>
                    <a:ext uri="{9D8B030D-6E8A-4147-A177-3AD203B41FA5}">
                      <a16:colId xmlns:a16="http://schemas.microsoft.com/office/drawing/2014/main" val="3355577498"/>
                    </a:ext>
                  </a:extLst>
                </a:gridCol>
                <a:gridCol w="907845">
                  <a:extLst>
                    <a:ext uri="{9D8B030D-6E8A-4147-A177-3AD203B41FA5}">
                      <a16:colId xmlns:a16="http://schemas.microsoft.com/office/drawing/2014/main" val="1245722356"/>
                    </a:ext>
                  </a:extLst>
                </a:gridCol>
                <a:gridCol w="907845">
                  <a:extLst>
                    <a:ext uri="{9D8B030D-6E8A-4147-A177-3AD203B41FA5}">
                      <a16:colId xmlns:a16="http://schemas.microsoft.com/office/drawing/2014/main" val="440642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7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4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34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85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17523" y="5161935"/>
            <a:ext cx="59842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Computation of the log odds </a:t>
            </a:r>
            <a:r>
              <a:rPr lang="it-IT" sz="2400" dirty="0" smtClean="0"/>
              <a:t>ratio</a:t>
            </a:r>
            <a:r>
              <a:rPr lang="it-IT" dirty="0" smtClean="0"/>
              <a:t>. Scaled by 2 and rounded.</a:t>
            </a:r>
          </a:p>
          <a:p>
            <a:r>
              <a:rPr lang="it-IT" dirty="0" smtClean="0"/>
              <a:t>The expected proportion is estimated from the data</a:t>
            </a:r>
            <a:endParaRPr lang="it-I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2E4-D1B2-4F19-B800-C9DC6D6EB45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20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Computing the scores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t-IT" dirty="0" smtClean="0"/>
              </a:p>
              <a:p>
                <a:r>
                  <a:rPr lang="it-IT" dirty="0" smtClean="0"/>
                  <a:t>Frequency of a pair of amino acids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dirty="0" smtClean="0"/>
                  <a:t>in the same column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it-IT" dirty="0" smtClean="0"/>
                  <a:t>  (observed proportions)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it-IT" dirty="0" smtClean="0"/>
                  <a:t> (probabiliy of occurence of the amino acid i)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 smtClean="0"/>
                  <a:t>, and if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=2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 smtClean="0"/>
                  <a:t>(expected occurrence of the pair ij)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/>
                  <a:t> (log odds ratio) </a:t>
                </a:r>
              </a:p>
              <a:p>
                <a:r>
                  <a:rPr lang="it-IT" dirty="0" smtClean="0"/>
                  <a:t>Scores obained by round(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dirty="0" smtClean="0"/>
                  <a:t>)</a:t>
                </a:r>
              </a:p>
              <a:p>
                <a:endParaRPr lang="it-IT" dirty="0" smtClean="0"/>
              </a:p>
              <a:p>
                <a:endParaRPr lang="it-IT" dirty="0" smtClean="0"/>
              </a:p>
              <a:p>
                <a:endParaRPr lang="it-IT" dirty="0" smtClean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2E4-D1B2-4F19-B800-C9DC6D6EB45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How to extend the scores to more blocks?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527158"/>
              </p:ext>
            </p:extLst>
          </p:nvPr>
        </p:nvGraphicFramePr>
        <p:xfrm>
          <a:off x="3447436" y="3029977"/>
          <a:ext cx="5297128" cy="26046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24282">
                  <a:extLst>
                    <a:ext uri="{9D8B030D-6E8A-4147-A177-3AD203B41FA5}">
                      <a16:colId xmlns:a16="http://schemas.microsoft.com/office/drawing/2014/main" val="2251306252"/>
                    </a:ext>
                  </a:extLst>
                </a:gridCol>
                <a:gridCol w="1324282">
                  <a:extLst>
                    <a:ext uri="{9D8B030D-6E8A-4147-A177-3AD203B41FA5}">
                      <a16:colId xmlns:a16="http://schemas.microsoft.com/office/drawing/2014/main" val="1531570103"/>
                    </a:ext>
                  </a:extLst>
                </a:gridCol>
                <a:gridCol w="1324282">
                  <a:extLst>
                    <a:ext uri="{9D8B030D-6E8A-4147-A177-3AD203B41FA5}">
                      <a16:colId xmlns:a16="http://schemas.microsoft.com/office/drawing/2014/main" val="3068596463"/>
                    </a:ext>
                  </a:extLst>
                </a:gridCol>
                <a:gridCol w="1324282">
                  <a:extLst>
                    <a:ext uri="{9D8B030D-6E8A-4147-A177-3AD203B41FA5}">
                      <a16:colId xmlns:a16="http://schemas.microsoft.com/office/drawing/2014/main" val="545107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392732"/>
                  </a:ext>
                </a:extLst>
              </a:tr>
              <a:tr h="379587"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6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60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7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9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62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3115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382379"/>
            <a:ext cx="10835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Blocks can be very different in size, length and also level of similarity of the sequence </a:t>
            </a:r>
          </a:p>
          <a:p>
            <a:r>
              <a:rPr lang="it-IT" sz="2400" dirty="0" smtClean="0"/>
              <a:t>segment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Size and length are already controlled by the proportion computation seen above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But, for example, the following block has four identical sequence segments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199" y="5712542"/>
            <a:ext cx="1051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Very similar sequences have less evolutionary distance, ideally the comparison should be made at the same evolutionary distance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2E4-D1B2-4F19-B800-C9DC6D6EB45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06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Clustering of similar sequences within a block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In order to adjust the contribution to the frequencies from different blocks in term of similarity, similar sequence segments are clustered together At a level of similarity of </a:t>
            </a:r>
            <a:r>
              <a:rPr lang="it-IT" i="1" dirty="0" smtClean="0"/>
              <a:t>n%</a:t>
            </a:r>
            <a:r>
              <a:rPr lang="it-IT" dirty="0" smtClean="0"/>
              <a:t> the sequence segments that are similar.</a:t>
            </a:r>
            <a:endParaRPr lang="it-IT" i="1" dirty="0"/>
          </a:p>
          <a:p>
            <a:r>
              <a:rPr lang="it-IT" dirty="0" smtClean="0"/>
              <a:t>The cluster is extended in a </a:t>
            </a:r>
            <a:r>
              <a:rPr lang="it-IT" i="1" dirty="0" smtClean="0"/>
              <a:t>single-linkage</a:t>
            </a:r>
            <a:r>
              <a:rPr lang="it-IT" dirty="0" smtClean="0"/>
              <a:t> way:</a:t>
            </a:r>
          </a:p>
          <a:p>
            <a:pPr marL="457200" lvl="1" indent="0">
              <a:buNone/>
            </a:pPr>
            <a:r>
              <a:rPr lang="it-IT" dirty="0" smtClean="0"/>
              <a:t>An additional sequence segment can be included in the cluster if it is similar at the n% to at least ONE of the sequence segments that are already in the cluster</a:t>
            </a:r>
          </a:p>
          <a:p>
            <a:r>
              <a:rPr lang="it-IT" dirty="0" smtClean="0"/>
              <a:t>The scores are computed as above with the contribution in terms of frequencies of each cluster to be averaged. </a:t>
            </a:r>
          </a:p>
          <a:p>
            <a:r>
              <a:rPr lang="it-IT" dirty="0" smtClean="0"/>
              <a:t>At different levels of similarity </a:t>
            </a:r>
            <a:r>
              <a:rPr lang="it-IT" i="1" dirty="0" smtClean="0"/>
              <a:t>n</a:t>
            </a:r>
            <a:r>
              <a:rPr lang="it-IT" dirty="0" smtClean="0"/>
              <a:t> different matrices BLOSUMn are build, for example BLOSUM62 or BLOSUM80</a:t>
            </a:r>
          </a:p>
          <a:p>
            <a:pPr marL="457200" lvl="1" indent="0">
              <a:buNone/>
            </a:pPr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2E4-D1B2-4F19-B800-C9DC6D6EB45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BLOSUM62</a:t>
            </a:r>
            <a:endParaRPr lang="it-IT" dirty="0"/>
          </a:p>
        </p:txBody>
      </p:sp>
      <p:pic>
        <p:nvPicPr>
          <p:cNvPr id="1026" name="Picture 2" descr="https://upload.wikimedia.org/wikipedia/commons/thumb/0/02/BLOSUM62.png/400px-BLOSUM6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037" y="1513142"/>
            <a:ext cx="8285492" cy="484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B2E4-D1B2-4F19-B800-C9DC6D6EB45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30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827</Words>
  <Application>Microsoft Office PowerPoint</Application>
  <PresentationFormat>Widescreen</PresentationFormat>
  <Paragraphs>211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Algorithms for Bioinformatics</vt:lpstr>
      <vt:lpstr>Substitution Matrices: BLOSUM</vt:lpstr>
      <vt:lpstr>Protein Blocks example</vt:lpstr>
      <vt:lpstr>Block: a simple example</vt:lpstr>
      <vt:lpstr>Block: a simple example</vt:lpstr>
      <vt:lpstr>Computing the scores</vt:lpstr>
      <vt:lpstr>How to extend the scores to more blocks?</vt:lpstr>
      <vt:lpstr>Clustering of similar sequences within a block</vt:lpstr>
      <vt:lpstr>BLOSUM62</vt:lpstr>
      <vt:lpstr>Comparison between PAM and BLOSUM</vt:lpstr>
      <vt:lpstr>Relative entropy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for Bioinformatics</dc:title>
  <dc:creator>blanz</dc:creator>
  <cp:lastModifiedBy>blanz</cp:lastModifiedBy>
  <cp:revision>36</cp:revision>
  <dcterms:created xsi:type="dcterms:W3CDTF">2020-03-09T00:46:02Z</dcterms:created>
  <dcterms:modified xsi:type="dcterms:W3CDTF">2020-03-10T03:48:53Z</dcterms:modified>
</cp:coreProperties>
</file>