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5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3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00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5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1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18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98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14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0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7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00F0-377A-4266-936A-FBE062A40B6F}" type="datetimeFigureOut">
              <a:rPr lang="it-IT" smtClean="0"/>
              <a:t>08/03/2020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F0F8-3A0C-49A2-A573-36227E9032A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98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orphett.info/turing/tur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eriments.mostafa.io/public/needleman-wuns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silico.ehu.es/alig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Algorithms for Bioinformatics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Enrico Blanzieri</a:t>
            </a:r>
            <a:endParaRPr lang="it-IT" dirty="0"/>
          </a:p>
          <a:p>
            <a:r>
              <a:rPr lang="it-IT" dirty="0" smtClean="0"/>
              <a:t>March 9 2020 Lecture 5</a:t>
            </a:r>
            <a:endParaRPr lang="it-IT" dirty="0"/>
          </a:p>
          <a:p>
            <a:r>
              <a:rPr lang="it-IT" dirty="0" smtClean="0"/>
              <a:t>Part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06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Previous lectures of the course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The previous four lectures of the course were given in the classroom with chalk and blackboard:</a:t>
            </a:r>
          </a:p>
          <a:p>
            <a:r>
              <a:rPr lang="it-IT" dirty="0" smtClean="0"/>
              <a:t>Lecture 1 </a:t>
            </a:r>
            <a:r>
              <a:rPr lang="it-IT" dirty="0" smtClean="0"/>
              <a:t>(2/17/2020)</a:t>
            </a:r>
            <a:r>
              <a:rPr lang="it-IT" dirty="0" smtClean="0"/>
              <a:t> : Introduction to the course. The role of algorithms and computation in biology. Turing Machine</a:t>
            </a:r>
          </a:p>
          <a:p>
            <a:r>
              <a:rPr lang="it-IT" dirty="0" smtClean="0"/>
              <a:t>Lecture 2 </a:t>
            </a:r>
            <a:r>
              <a:rPr lang="it-IT" dirty="0" smtClean="0"/>
              <a:t>(2/19/2020)</a:t>
            </a:r>
            <a:r>
              <a:rPr lang="it-IT" dirty="0" smtClean="0"/>
              <a:t> Global sequence alignment (Needleman Wunsch algorithm)</a:t>
            </a:r>
          </a:p>
          <a:p>
            <a:r>
              <a:rPr lang="it-IT" dirty="0" smtClean="0"/>
              <a:t>Lecture 3 </a:t>
            </a:r>
            <a:r>
              <a:rPr lang="it-IT" dirty="0" smtClean="0"/>
              <a:t>(3/2/2020) </a:t>
            </a:r>
            <a:r>
              <a:rPr lang="it-IT" dirty="0" smtClean="0"/>
              <a:t>Local sequence alignment (Smith Waterman Algorithm)</a:t>
            </a:r>
          </a:p>
          <a:p>
            <a:r>
              <a:rPr lang="it-IT" dirty="0" smtClean="0"/>
              <a:t>Lecture 4 </a:t>
            </a:r>
            <a:r>
              <a:rPr lang="it-IT" dirty="0" smtClean="0"/>
              <a:t>(3/4/2020) </a:t>
            </a:r>
            <a:r>
              <a:rPr lang="it-IT" dirty="0" smtClean="0"/>
              <a:t>Substitution Matrices: PAM</a:t>
            </a:r>
          </a:p>
          <a:p>
            <a:pPr marL="0" indent="0">
              <a:buNone/>
            </a:pPr>
            <a:r>
              <a:rPr lang="it-IT" dirty="0"/>
              <a:t>L</a:t>
            </a:r>
            <a:r>
              <a:rPr lang="it-IT" dirty="0" smtClean="0"/>
              <a:t>ecture 5 will be given as videoregistered material organized in parts:</a:t>
            </a:r>
          </a:p>
          <a:p>
            <a:r>
              <a:rPr lang="it-IT" dirty="0" smtClean="0"/>
              <a:t>Lecture 5 </a:t>
            </a:r>
            <a:r>
              <a:rPr lang="it-IT" dirty="0" smtClean="0"/>
              <a:t>(3/9/2020) </a:t>
            </a:r>
            <a:r>
              <a:rPr lang="it-IT" dirty="0" smtClean="0"/>
              <a:t>Substitution Matrices: BLOSUM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52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Introduction to the course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Description of the course on the Syllabus</a:t>
            </a:r>
          </a:p>
          <a:p>
            <a:r>
              <a:rPr lang="it-IT" dirty="0" smtClean="0"/>
              <a:t>Algorithms and computation</a:t>
            </a:r>
          </a:p>
          <a:p>
            <a:pPr lvl="1"/>
            <a:r>
              <a:rPr lang="it-IT" dirty="0" smtClean="0"/>
              <a:t>Solve practical problems in biology</a:t>
            </a:r>
          </a:p>
          <a:p>
            <a:pPr lvl="1"/>
            <a:r>
              <a:rPr lang="it-IT" dirty="0" smtClean="0"/>
              <a:t>Model biological phenomena</a:t>
            </a:r>
          </a:p>
          <a:p>
            <a:pPr lvl="1"/>
            <a:r>
              <a:rPr lang="it-IT" dirty="0" smtClean="0"/>
              <a:t>Elucidate the computation that the biological systems perform</a:t>
            </a:r>
            <a:endParaRPr lang="it-IT" dirty="0"/>
          </a:p>
          <a:p>
            <a:r>
              <a:rPr lang="it-IT" dirty="0" smtClean="0"/>
              <a:t>Turing Machine</a:t>
            </a:r>
          </a:p>
          <a:p>
            <a:r>
              <a:rPr lang="it-IT" dirty="0" smtClean="0"/>
              <a:t>A TM online simulator:</a:t>
            </a: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http://morphett.info/turing/turing.html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4049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Global sequence alignment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problem: align two complete sequences of symbol belonging to an alphabet maximizing a score </a:t>
            </a:r>
          </a:p>
          <a:p>
            <a:pPr lvl="1"/>
            <a:r>
              <a:rPr lang="it-IT" dirty="0" smtClean="0"/>
              <a:t>For example the score can be match 1, mismatch -1 gap -2</a:t>
            </a:r>
          </a:p>
          <a:p>
            <a:pPr lvl="1"/>
            <a:r>
              <a:rPr lang="it-IT" dirty="0" smtClean="0"/>
              <a:t>for example consider the sequences GACFGCATAAC and ACTGATACAGT over the alphabet {A,G,T,C} one optimal alignment with score -3 will be</a:t>
            </a:r>
          </a:p>
          <a:p>
            <a:pPr marL="914400" lvl="2" indent="0">
              <a:buNone/>
            </a:pPr>
            <a:r>
              <a:rPr lang="it-IT" dirty="0" smtClean="0"/>
              <a:t>_ACTG_ATACAGT</a:t>
            </a:r>
          </a:p>
          <a:p>
            <a:pPr marL="914400" lvl="2" indent="0">
              <a:buNone/>
            </a:pPr>
            <a:r>
              <a:rPr lang="it-IT" dirty="0" smtClean="0"/>
              <a:t>GACFGCATA_AC_</a:t>
            </a:r>
          </a:p>
          <a:p>
            <a:pPr lvl="1"/>
            <a:r>
              <a:rPr lang="it-IT" dirty="0" smtClean="0"/>
              <a:t>The exact solution is given by the Needleman-Wunsch algorithm (see the orginal paper)</a:t>
            </a:r>
          </a:p>
          <a:p>
            <a:pPr lvl="1"/>
            <a:r>
              <a:rPr lang="it-IT" dirty="0" smtClean="0"/>
              <a:t>See an online demonstrator at </a:t>
            </a:r>
            <a:r>
              <a:rPr lang="it-IT" dirty="0" smtClean="0">
                <a:hlinkClick r:id="rId2"/>
              </a:rPr>
              <a:t>http://experiments.mostafa.io/public/needleman-wunsch/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693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Local sequence alignment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The problem find the alignments </a:t>
            </a:r>
            <a:r>
              <a:rPr lang="it-IT" b="1" dirty="0" smtClean="0"/>
              <a:t>within</a:t>
            </a:r>
            <a:r>
              <a:rPr lang="it-IT" dirty="0" smtClean="0"/>
              <a:t> two sequences of symbols that maximizes a score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/>
              <a:t>The same sequences showed previously give as an optimal solution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GACFGCATAAC--  13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| |||    </a:t>
            </a: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-ACTG-ATACAGT  13</a:t>
            </a:r>
            <a:endParaRPr lang="it-IT" dirty="0"/>
          </a:p>
          <a:p>
            <a:r>
              <a:rPr lang="it-IT" dirty="0" smtClean="0"/>
              <a:t>The alignment is not requested to cover the whole sequences (as in the global cases) and </a:t>
            </a:r>
          </a:p>
          <a:p>
            <a:pPr marL="0" indent="0">
              <a:buNone/>
            </a:pPr>
            <a:r>
              <a:rPr lang="it-IT" dirty="0" smtClean="0"/>
              <a:t>(not showed in the example) several alignments can be found.</a:t>
            </a:r>
          </a:p>
          <a:p>
            <a:r>
              <a:rPr lang="it-IT" dirty="0" smtClean="0"/>
              <a:t>The exact solution is given by the Smith-Waterman Algorithm (see the original paper, SW will be covered extensively in the lab part)</a:t>
            </a:r>
          </a:p>
          <a:p>
            <a:r>
              <a:rPr lang="it-IT" dirty="0" smtClean="0"/>
              <a:t>An oline demonstrator:</a:t>
            </a: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http://insilico.ehu.es/align/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13184" y="2751150"/>
            <a:ext cx="1319915" cy="102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12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904"/>
            <a:ext cx="10515600" cy="1325563"/>
          </a:xfrm>
        </p:spPr>
        <p:txBody>
          <a:bodyPr/>
          <a:lstStyle/>
          <a:p>
            <a:r>
              <a:rPr lang="it-IT" dirty="0" smtClean="0"/>
              <a:t>Different alphabets for sequence alignments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2907003"/>
            <a:ext cx="10515600" cy="34619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G		Glycine		Gly		P		Proline		Pro</a:t>
            </a:r>
          </a:p>
          <a:p>
            <a:pPr marL="0" indent="0">
              <a:buNone/>
            </a:pPr>
            <a:r>
              <a:rPr lang="it-IT" dirty="0" smtClean="0"/>
              <a:t>A		Alanine		Ala		V		Valine		Val</a:t>
            </a:r>
          </a:p>
          <a:p>
            <a:pPr marL="0" indent="0">
              <a:buNone/>
            </a:pPr>
            <a:r>
              <a:rPr lang="it-IT" dirty="0" smtClean="0"/>
              <a:t>L		Leucine		Leu		I		Isoleucine	Ile</a:t>
            </a:r>
          </a:p>
          <a:p>
            <a:pPr marL="0" indent="0">
              <a:buNone/>
            </a:pPr>
            <a:r>
              <a:rPr lang="it-IT" dirty="0" smtClean="0"/>
              <a:t>M		Methionine	Met		C		Cysteine		Cys</a:t>
            </a:r>
          </a:p>
          <a:p>
            <a:pPr marL="0" indent="0">
              <a:buNone/>
            </a:pPr>
            <a:r>
              <a:rPr lang="it-IT" dirty="0" smtClean="0"/>
              <a:t>F		Phenylalanine	Phe		Y		Tyrosine		Tyr</a:t>
            </a:r>
          </a:p>
          <a:p>
            <a:pPr marL="0" indent="0">
              <a:buNone/>
            </a:pPr>
            <a:r>
              <a:rPr lang="it-IT" dirty="0" smtClean="0"/>
              <a:t>W		Tryptophan	Trp		H		Histidine		His</a:t>
            </a:r>
          </a:p>
          <a:p>
            <a:pPr marL="0" indent="0">
              <a:buNone/>
            </a:pPr>
            <a:r>
              <a:rPr lang="it-IT" dirty="0" smtClean="0"/>
              <a:t>K		Lysine		Lys		R		Arginine		Arg</a:t>
            </a:r>
          </a:p>
          <a:p>
            <a:pPr marL="0" indent="0">
              <a:buNone/>
            </a:pPr>
            <a:r>
              <a:rPr lang="it-IT" dirty="0" smtClean="0"/>
              <a:t>Q		Glutamine	Gln		N		Asparagine	Asn</a:t>
            </a:r>
          </a:p>
          <a:p>
            <a:pPr marL="0" indent="0">
              <a:buNone/>
            </a:pPr>
            <a:r>
              <a:rPr lang="it-IT" dirty="0" smtClean="0"/>
              <a:t>E		Glutamic Acid	Glu		D		Aspartic Acid	Asp</a:t>
            </a:r>
          </a:p>
          <a:p>
            <a:pPr marL="0" indent="0">
              <a:buNone/>
            </a:pPr>
            <a:r>
              <a:rPr lang="it-IT" dirty="0" smtClean="0"/>
              <a:t>S		Serine		Ser		T		Threonine	Thr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17482"/>
            <a:ext cx="6768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DNA {G, A, T, C}</a:t>
            </a:r>
          </a:p>
          <a:p>
            <a:r>
              <a:rPr lang="it-IT" sz="2000" dirty="0" smtClean="0"/>
              <a:t>RNA {G, A, U, C}</a:t>
            </a:r>
          </a:p>
          <a:p>
            <a:r>
              <a:rPr lang="it-IT" sz="2000" dirty="0" smtClean="0"/>
              <a:t>Amino Acids {G, A, L, M, F, W, K, Q, E, S, P, V, I, C, Y, H, R, N, D, T}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993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410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Genetic Code</a:t>
            </a:r>
            <a:endParaRPr lang="it-IT" dirty="0"/>
          </a:p>
        </p:txBody>
      </p:sp>
      <p:pic>
        <p:nvPicPr>
          <p:cNvPr id="4098" name="Picture 2" descr="https://www.genome.gov/sites/default/files/tg/en/illustration/genetic_cod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41" y="255602"/>
            <a:ext cx="4548208" cy="60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11624" y="5661329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Source NIH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26365"/>
            <a:ext cx="4974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Used in the ribosomes to translate the mRNA into proteins </a:t>
            </a:r>
          </a:p>
          <a:p>
            <a:endParaRPr lang="it-IT" sz="2000" dirty="0" smtClean="0"/>
          </a:p>
          <a:p>
            <a:r>
              <a:rPr lang="it-IT" sz="2000" dirty="0" smtClean="0"/>
              <a:t>From an alphabet {A,C,G,U} to the alphabet</a:t>
            </a:r>
          </a:p>
          <a:p>
            <a:r>
              <a:rPr lang="it-IT" sz="2000" dirty="0" smtClean="0"/>
              <a:t>of Amino Acids by triplets called codons</a:t>
            </a:r>
          </a:p>
          <a:p>
            <a:endParaRPr lang="it-IT" sz="2000" dirty="0"/>
          </a:p>
          <a:p>
            <a:r>
              <a:rPr lang="it-IT" sz="2000" dirty="0" smtClean="0"/>
              <a:t>AUG signals the start</a:t>
            </a:r>
          </a:p>
          <a:p>
            <a:endParaRPr lang="it-IT" sz="2000" dirty="0"/>
          </a:p>
          <a:p>
            <a:r>
              <a:rPr lang="it-IT" sz="2000" dirty="0" smtClean="0"/>
              <a:t>UAA, UAG and UGA signals the stop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4857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Substitution Matrices: PAM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it-IT" dirty="0" smtClean="0"/>
                  <a:t>Used to obtain scores for the substitution of amino acids</a:t>
                </a:r>
              </a:p>
              <a:p>
                <a:r>
                  <a:rPr lang="it-IT" dirty="0" smtClean="0"/>
                  <a:t>A model of mutation and acceptance based on a Markov model</a:t>
                </a:r>
              </a:p>
              <a:p>
                <a:r>
                  <a:rPr lang="it-IT" dirty="0" smtClean="0"/>
                  <a:t>Percent Accepted Mutation (see original paper) computed on 71 evolutionary trees. Definition of a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 smtClean="0"/>
                  <a:t> whose elements are</a:t>
                </a:r>
              </a:p>
              <a:p>
                <a:pPr marL="0" indent="0">
                  <a:buNone/>
                </a:pPr>
                <a:r>
                  <a:rPr lang="it-IT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𝑗h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it-IT" dirty="0" smtClean="0"/>
                  <a:t> 	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r>
                  <a:rPr lang="it-IT" dirty="0" smtClean="0"/>
                  <a:t>Mutability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/>
                  <a:t> of the amino acid </a:t>
                </a:r>
                <a:r>
                  <a:rPr lang="it-IT" i="1" dirty="0" smtClean="0"/>
                  <a:t>j</a:t>
                </a:r>
              </a:p>
              <a:p>
                <a:r>
                  <a:rPr lang="it-IT" dirty="0" smtClean="0"/>
                  <a:t>Count of accepted point  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it-IT" dirty="0" smtClean="0"/>
                  <a:t> between amino acids</a:t>
                </a:r>
                <a:r>
                  <a:rPr lang="it-IT" i="1" dirty="0" smtClean="0"/>
                  <a:t> i </a:t>
                </a:r>
                <a:r>
                  <a:rPr lang="it-IT" dirty="0" smtClean="0"/>
                  <a:t>and </a:t>
                </a:r>
                <a:r>
                  <a:rPr lang="it-IT" i="1" dirty="0" smtClean="0"/>
                  <a:t>j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i="1" dirty="0" smtClean="0"/>
                  <a:t>  n PAM matrices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27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Next part of the lecture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smtClean="0"/>
              <a:t>Substitution Matrices: BLOSUM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09128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779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Algorithms for Bioinformatics</vt:lpstr>
      <vt:lpstr>Previous lectures of the course</vt:lpstr>
      <vt:lpstr>Introduction to the course</vt:lpstr>
      <vt:lpstr>Global sequence alignment</vt:lpstr>
      <vt:lpstr>Local sequence alignment</vt:lpstr>
      <vt:lpstr>Different alphabets for sequence alignments </vt:lpstr>
      <vt:lpstr>Genetic Code</vt:lpstr>
      <vt:lpstr>Substitution Matrices: PAM</vt:lpstr>
      <vt:lpstr>Next part of the lecture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Bioinformatics</dc:title>
  <dc:creator>blanz</dc:creator>
  <cp:lastModifiedBy>blanz</cp:lastModifiedBy>
  <cp:revision>22</cp:revision>
  <dcterms:created xsi:type="dcterms:W3CDTF">2020-03-08T21:27:12Z</dcterms:created>
  <dcterms:modified xsi:type="dcterms:W3CDTF">2020-03-09T00:13:37Z</dcterms:modified>
</cp:coreProperties>
</file>