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  <p:sldId id="281" r:id="rId5"/>
    <p:sldId id="267" r:id="rId6"/>
    <p:sldId id="266" r:id="rId7"/>
    <p:sldId id="263" r:id="rId8"/>
    <p:sldId id="270" r:id="rId9"/>
    <p:sldId id="262" r:id="rId10"/>
    <p:sldId id="261" r:id="rId11"/>
    <p:sldId id="268" r:id="rId12"/>
    <p:sldId id="269" r:id="rId13"/>
    <p:sldId id="264" r:id="rId14"/>
    <p:sldId id="265" r:id="rId15"/>
    <p:sldId id="271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66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9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24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0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5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0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4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9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0E11-3A38-461C-A0E8-1B5678927D5B}" type="datetimeFigureOut">
              <a:rPr lang="it-IT" smtClean="0"/>
              <a:t>15/03/2020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6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www.ncbi.nlm.nih.gov/BLAST/tutorial/Altschul-1.html#head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</a:t>
            </a:r>
            <a:r>
              <a:rPr lang="it-IT" dirty="0" smtClean="0"/>
              <a:t>16</a:t>
            </a:r>
            <a:r>
              <a:rPr lang="it-IT" dirty="0" smtClean="0"/>
              <a:t> </a:t>
            </a:r>
            <a:r>
              <a:rPr lang="it-IT" dirty="0" smtClean="0"/>
              <a:t>2020 Lecture </a:t>
            </a:r>
            <a:r>
              <a:rPr lang="it-IT" dirty="0" smtClean="0"/>
              <a:t>7</a:t>
            </a:r>
            <a:endParaRPr lang="it-IT" dirty="0"/>
          </a:p>
          <a:p>
            <a:r>
              <a:rPr lang="it-IT" dirty="0" smtClean="0"/>
              <a:t>Part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 results second in FASTA format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&gt;WP_130345632.1 alpha/beta hydrolase [Herbihabitans rhizosphaerae]</a:t>
            </a:r>
          </a:p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MGFSATAQISTPVLDIAYEQAGEAGGKPVILLHGFPYDVRAFDEVAPLLAAEGAFVLAPYLRGFGQTRFR</a:t>
            </a:r>
          </a:p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DEDTPRSGQQAALATDLLEFMDVLDIENPVLAGYDWGGRAACIVAALQPERVRGLVTVDGYNIQDIEHSA</a:t>
            </a:r>
          </a:p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EPGEPEWERTYWYQYYFHSERGRRALERDRDGLCE</a:t>
            </a:r>
            <a:r>
              <a:rPr lang="it-IT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FLWRTWS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PTWTGASEAFAASATSLHNPDFVDVVIH</a:t>
            </a:r>
          </a:p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SYRHRYDLVEGDPRYQRMEYLLADQPQIDVPAIVLEGADDGIGGPSAAEDRGMFTEKYEFRSLDGVGHNA</a:t>
            </a:r>
          </a:p>
          <a:p>
            <a:pPr marL="0" indent="0">
              <a:buNone/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PQEAPREFADAVASLLG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 multiple alignment of the results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479"/>
            <a:ext cx="10515600" cy="3979630"/>
          </a:xfrm>
        </p:spPr>
      </p:pic>
    </p:spTree>
    <p:extLst>
      <p:ext uri="{BB962C8B-B14F-4D97-AF65-F5344CB8AC3E}">
        <p14:creationId xmlns:p14="http://schemas.microsoft.com/office/powerpoint/2010/main" val="6094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 multiple alignment of the results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689"/>
            <a:ext cx="10515600" cy="3811209"/>
          </a:xfrm>
        </p:spPr>
      </p:pic>
    </p:spTree>
    <p:extLst>
      <p:ext uri="{BB962C8B-B14F-4D97-AF65-F5344CB8AC3E}">
        <p14:creationId xmlns:p14="http://schemas.microsoft.com/office/powerpoint/2010/main" val="37692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 multiple alignment of the results</a:t>
            </a:r>
            <a:endParaRPr lang="it-IT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348"/>
            <a:ext cx="10515600" cy="3729892"/>
          </a:xfrm>
        </p:spPr>
      </p:pic>
    </p:spTree>
    <p:extLst>
      <p:ext uri="{BB962C8B-B14F-4D97-AF65-F5344CB8AC3E}">
        <p14:creationId xmlns:p14="http://schemas.microsoft.com/office/powerpoint/2010/main" val="42788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 multiple alignment of the results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203268"/>
            <a:ext cx="8093742" cy="3339538"/>
          </a:xfrm>
        </p:spPr>
      </p:pic>
    </p:spTree>
    <p:extLst>
      <p:ext uri="{BB962C8B-B14F-4D97-AF65-F5344CB8AC3E}">
        <p14:creationId xmlns:p14="http://schemas.microsoft.com/office/powerpoint/2010/main" val="10125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Serach SWKTWT with BLAST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95" y="1825625"/>
            <a:ext cx="8189010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7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22177"/>
            <a:ext cx="3777343" cy="132556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BLAST statistics of the alignments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54" y="4307568"/>
            <a:ext cx="4212771" cy="1309461"/>
          </a:xfrm>
        </p:spPr>
        <p:txBody>
          <a:bodyPr/>
          <a:lstStyle/>
          <a:p>
            <a:r>
              <a:rPr lang="it-IT" dirty="0" smtClean="0">
                <a:hlinkClick r:id="rId2"/>
              </a:rPr>
              <a:t>https://www.ncbi.nlm.nih.gov/BLAST/tutorial/Altschul-1.html#head4</a:t>
            </a:r>
            <a:endParaRPr lang="it-IT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00" y="0"/>
            <a:ext cx="643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 online version at NHI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hlinkClick r:id="rId2"/>
            </a:endParaRPr>
          </a:p>
          <a:p>
            <a:r>
              <a:rPr lang="it-IT" dirty="0" smtClean="0"/>
              <a:t>BLAST </a:t>
            </a:r>
            <a:r>
              <a:rPr lang="it-IT" dirty="0"/>
              <a:t>was</a:t>
            </a:r>
            <a:r>
              <a:rPr lang="it-IT" dirty="0" smtClean="0"/>
              <a:t> developed at the National Health Institute, USA</a:t>
            </a:r>
            <a:endParaRPr lang="it-IT" dirty="0"/>
          </a:p>
          <a:p>
            <a:r>
              <a:rPr lang="it-IT" dirty="0" smtClean="0"/>
              <a:t>They run an online version and databases and code are available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for download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https://blast.ncbi.nlm.nih.gov/Blast.cgi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219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 at NHI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26" y="1825625"/>
            <a:ext cx="8929948" cy="4351338"/>
          </a:xfrm>
        </p:spPr>
      </p:pic>
    </p:spTree>
    <p:extLst>
      <p:ext uri="{BB962C8B-B14F-4D97-AF65-F5344CB8AC3E}">
        <p14:creationId xmlns:p14="http://schemas.microsoft.com/office/powerpoint/2010/main" val="16600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Guide to BLAST</a:t>
            </a:r>
            <a:endParaRPr lang="it-IT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76" y="1886585"/>
            <a:ext cx="6534899" cy="4351338"/>
          </a:xfrm>
        </p:spPr>
      </p:pic>
    </p:spTree>
    <p:extLst>
      <p:ext uri="{BB962C8B-B14F-4D97-AF65-F5344CB8AC3E}">
        <p14:creationId xmlns:p14="http://schemas.microsoft.com/office/powerpoint/2010/main" val="8950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</a:t>
            </a:r>
            <a:r>
              <a:rPr lang="it-IT" dirty="0" smtClean="0"/>
              <a:t>FLWRTWS with BLAST 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6" y="1825625"/>
            <a:ext cx="6973087" cy="4351338"/>
          </a:xfrm>
        </p:spPr>
      </p:pic>
    </p:spTree>
    <p:extLst>
      <p:ext uri="{BB962C8B-B14F-4D97-AF65-F5344CB8AC3E}">
        <p14:creationId xmlns:p14="http://schemas.microsoft.com/office/powerpoint/2010/main" val="4237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 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7" y="1825625"/>
            <a:ext cx="7218906" cy="4351338"/>
          </a:xfrm>
        </p:spPr>
      </p:pic>
    </p:spTree>
    <p:extLst>
      <p:ext uri="{BB962C8B-B14F-4D97-AF65-F5344CB8AC3E}">
        <p14:creationId xmlns:p14="http://schemas.microsoft.com/office/powerpoint/2010/main" val="2628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BLAST:results 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28" y="1825625"/>
            <a:ext cx="7800744" cy="4351338"/>
          </a:xfrm>
        </p:spPr>
      </p:pic>
    </p:spTree>
    <p:extLst>
      <p:ext uri="{BB962C8B-B14F-4D97-AF65-F5344CB8AC3E}">
        <p14:creationId xmlns:p14="http://schemas.microsoft.com/office/powerpoint/2010/main" val="8484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BLAST:results 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2" y="1825625"/>
            <a:ext cx="9401356" cy="4351338"/>
          </a:xfrm>
        </p:spPr>
      </p:pic>
    </p:spTree>
    <p:extLst>
      <p:ext uri="{BB962C8B-B14F-4D97-AF65-F5344CB8AC3E}">
        <p14:creationId xmlns:p14="http://schemas.microsoft.com/office/powerpoint/2010/main" val="22398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Searching FLWRTWS with BLAST:results</a:t>
            </a:r>
            <a:br>
              <a:rPr lang="it-IT" dirty="0" smtClean="0"/>
            </a:br>
            <a:r>
              <a:rPr lang="it-IT" dirty="0" smtClean="0"/>
              <a:t>first in FASTA format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&gt;XP_013189077.1 PREDICTED: sodium- and chloride-dependent glycine transporter 1-like [Amyelois transitella]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MAPGHKAQMGADLSSSMSLLSEKGESGHDHFKWDSIKTFVYFAFAFSSSTFTFDMFSKIVDNIRLFDFIL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IQITIGMSYMFMDCFIRQYTRKLDFTQSLNPLLKGITYGAIIQSAMWALLHARDLADSFEYLAMILLARP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FNACKAGTHKANECLDYIYITLACNIGKKTPMNSTSVHIYYTKSFTHNMQRGSTTKVFALAVVWISNFFF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TTVSDETLLLISKIS</a:t>
            </a:r>
            <a:r>
              <a:rPr lang="it-I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FLWRTWS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TCFLAVVVSFSAQNMTTIVLGEIMNLNSPSSYGHSIDLVTHIYGIGNI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GVYDFQMISPYTMVDNAVIIFTVIFTLMGILRSYIMRILYKLMLKCITVDLKQISYHYLLFGILPLAADF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LNAHRLYLFVIYGNIMIATIAYLSTTTLAISKLLHREFRRLKNIYIVGILCFVGFATSVPLVLVSSTKVQ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GLAYGVHMTVLYVGGFKVALVMWIYGVKRFSKDIHFWLDFKPTKFWIVCWSIMPIILIGFLMHRILKLTG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MTDFPEMLTAALWFGISIILIDIFQLRTITKYMVANHFVNAFRSSRNYGPPEQEDRERRRNFNETLRLRK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CKHSCRVFDDTYDCNHMPLIFQIKERIQNIHRCRRRCPFIAVLPF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176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Algorithms for Bioinformatics</vt:lpstr>
      <vt:lpstr>BLAST online version at NHI</vt:lpstr>
      <vt:lpstr>BLAST at NHI</vt:lpstr>
      <vt:lpstr>Guide to BLAST</vt:lpstr>
      <vt:lpstr>Searching FLWRTWS with BLAST </vt:lpstr>
      <vt:lpstr>Searching FLWRTWS with BLAST </vt:lpstr>
      <vt:lpstr>Searching FLWRTWS with BLAST:results </vt:lpstr>
      <vt:lpstr>Searching FLWRTWS with BLAST:results </vt:lpstr>
      <vt:lpstr>Searching FLWRTWS with BLAST:results first in FASTA format </vt:lpstr>
      <vt:lpstr>Searching FLWRTWS with BLAST: results second in FASTA format</vt:lpstr>
      <vt:lpstr>Searching FLWRTWS with BLAST: multiple alignment of the results</vt:lpstr>
      <vt:lpstr>Searching FLWRTWS with BLAST: multiple alignment of the results</vt:lpstr>
      <vt:lpstr>Searching FLWRTWS with BLAST: multiple alignment of the results</vt:lpstr>
      <vt:lpstr>Searching FLWRTWS with BLAST: multiple alignment of the results</vt:lpstr>
      <vt:lpstr>Serach SWKTWT with BLAST </vt:lpstr>
      <vt:lpstr>BLAST statistics of the alignments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39</cp:revision>
  <dcterms:created xsi:type="dcterms:W3CDTF">2020-03-15T14:05:56Z</dcterms:created>
  <dcterms:modified xsi:type="dcterms:W3CDTF">2020-03-15T21:47:02Z</dcterms:modified>
</cp:coreProperties>
</file>