
<file path=[Content_Types].xml><?xml version="1.0" encoding="utf-8"?>
<Types xmlns="http://schemas.openxmlformats.org/package/2006/content-types">
  <Default Extension="jpeg" ContentType="image/jpeg"/>
  <Default Extension="tiff" ContentType="image/tif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"/>
  </p:notesMasterIdLst>
  <p:handoutMasterIdLst>
    <p:handoutMasterId r:id="rId51"/>
  </p:handoutMasterIdLst>
  <p:sldIdLst>
    <p:sldId id="256" r:id="rId3"/>
    <p:sldId id="379" r:id="rId5"/>
    <p:sldId id="377" r:id="rId6"/>
    <p:sldId id="380" r:id="rId7"/>
    <p:sldId id="381" r:id="rId8"/>
    <p:sldId id="382" r:id="rId9"/>
    <p:sldId id="383" r:id="rId10"/>
    <p:sldId id="384" r:id="rId11"/>
    <p:sldId id="333" r:id="rId12"/>
    <p:sldId id="385" r:id="rId13"/>
    <p:sldId id="386" r:id="rId14"/>
    <p:sldId id="340" r:id="rId15"/>
    <p:sldId id="341" r:id="rId16"/>
    <p:sldId id="342" r:id="rId17"/>
    <p:sldId id="345" r:id="rId18"/>
    <p:sldId id="344" r:id="rId19"/>
    <p:sldId id="395" r:id="rId20"/>
    <p:sldId id="389" r:id="rId21"/>
    <p:sldId id="347" r:id="rId22"/>
    <p:sldId id="391" r:id="rId23"/>
    <p:sldId id="346" r:id="rId24"/>
    <p:sldId id="353" r:id="rId25"/>
    <p:sldId id="351" r:id="rId26"/>
    <p:sldId id="352" r:id="rId27"/>
    <p:sldId id="354" r:id="rId28"/>
    <p:sldId id="364" r:id="rId29"/>
    <p:sldId id="356" r:id="rId30"/>
    <p:sldId id="357" r:id="rId31"/>
    <p:sldId id="358" r:id="rId32"/>
    <p:sldId id="359" r:id="rId33"/>
    <p:sldId id="360" r:id="rId34"/>
    <p:sldId id="361" r:id="rId35"/>
    <p:sldId id="363" r:id="rId36"/>
    <p:sldId id="394" r:id="rId37"/>
    <p:sldId id="365" r:id="rId38"/>
    <p:sldId id="366" r:id="rId39"/>
    <p:sldId id="303" r:id="rId40"/>
    <p:sldId id="367" r:id="rId41"/>
    <p:sldId id="369" r:id="rId42"/>
    <p:sldId id="370" r:id="rId43"/>
    <p:sldId id="368" r:id="rId44"/>
    <p:sldId id="375" r:id="rId45"/>
    <p:sldId id="372" r:id="rId46"/>
    <p:sldId id="373" r:id="rId47"/>
    <p:sldId id="376" r:id="rId48"/>
    <p:sldId id="392" r:id="rId49"/>
    <p:sldId id="393" r:id="rId5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74" autoAdjust="0"/>
    <p:restoredTop sz="92523" autoAdjust="0"/>
  </p:normalViewPr>
  <p:slideViewPr>
    <p:cSldViewPr snapToGrid="0">
      <p:cViewPr varScale="1">
        <p:scale>
          <a:sx n="71" d="100"/>
          <a:sy n="71" d="100"/>
        </p:scale>
        <p:origin x="288" y="184"/>
      </p:cViewPr>
      <p:guideLst>
        <p:guide orient="horz" pos="4320"/>
        <p:guide pos="325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4" Type="http://schemas.openxmlformats.org/officeDocument/2006/relationships/tableStyles" Target="tableStyles.xml"/><Relationship Id="rId53" Type="http://schemas.openxmlformats.org/officeDocument/2006/relationships/viewProps" Target="viewProps.xml"/><Relationship Id="rId52" Type="http://schemas.openxmlformats.org/officeDocument/2006/relationships/presProps" Target="presProps.xml"/><Relationship Id="rId51" Type="http://schemas.openxmlformats.org/officeDocument/2006/relationships/handoutMaster" Target="handoutMasters/handoutMaster1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79D41D-02B2-9641-B829-1061E8C4D8F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097679-178C-1A45-94DB-CECDD693E42C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A63C2B-A710-4DF7-B9FC-3A649A199E5A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CA18FB-AC00-4053-ACA7-4508F9AAB841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A18FB-AC00-4053-ACA7-4508F9AAB841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A18FB-AC00-4053-ACA7-4508F9AAB841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A18FB-AC00-4053-ACA7-4508F9AAB841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A18FB-AC00-4053-ACA7-4508F9AAB841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A18FB-AC00-4053-ACA7-4508F9AAB841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A18FB-AC00-4053-ACA7-4508F9AAB841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A18FB-AC00-4053-ACA7-4508F9AAB841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A18FB-AC00-4053-ACA7-4508F9AAB841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A5E1C2D5-0F20-654C-A0FD-EDEC2C2084AE}" type="datetime1">
              <a:rPr lang="en-US" smtClean="0"/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2BBB5E19-F10A-4C2F-BF6F-11C513378A2E}" type="slidenum">
              <a:rPr kumimoji="0" lang="en-US" smtClean="0"/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D6FF5-A361-114B-B00B-65EE70BFE38A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1BD68-A7A5-3B4D-A067-9F44136DF73A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>
            <a:lvl1pPr>
              <a:buFont typeface="Arial" panose="020B0604020202020204" pitchFamily="34" charset="0"/>
              <a:buChar char="•"/>
              <a:defRPr/>
            </a:lvl1pPr>
            <a:lvl2pPr>
              <a:buFont typeface="Arial" panose="020B0604020202020204" pitchFamily="34" charset="0"/>
              <a:buChar char="•"/>
              <a:defRPr/>
            </a:lvl2pPr>
            <a:lvl3pPr>
              <a:buFont typeface="Arial" panose="020B0604020202020204" pitchFamily="34" charset="0"/>
              <a:buChar char="•"/>
              <a:defRPr/>
            </a:lvl3pPr>
            <a:lvl4pPr>
              <a:buFont typeface="Arial" panose="020B0604020202020204" pitchFamily="34" charset="0"/>
              <a:buChar char="•"/>
              <a:defRPr/>
            </a:lvl4pPr>
            <a:lvl5pPr>
              <a:buFont typeface="Arial" panose="020B0604020202020204" pitchFamily="34" charset="0"/>
              <a:buChar char="•"/>
              <a:defRPr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algn="r" eaLnBrk="1" latinLnBrk="0" hangingPunct="1"/>
            <a:fld id="{3FEFB592-A30E-9A4D-9ABF-91AD8EE468B4}" type="datetime1">
              <a:rPr lang="en-US" smtClean="0"/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algn="ctr" eaLnBrk="1" latinLnBrk="0" hangingPunct="1"/>
            <a:fld id="{2BBB5E19-F10A-4C2F-BF6F-11C513378A2E}" type="slidenum">
              <a:rPr kumimoji="0" lang="en-US" smtClean="0"/>
            </a:fld>
            <a:endParaRPr kumimoji="0"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CD66F219-2230-F24C-BD8A-68AC15D1EF35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2BBB5E19-F10A-4C2F-BF6F-11C513378A2E}" type="slidenum">
              <a:rPr kumimoji="0" lang="en-US" smtClean="0"/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0EFBF-3E78-1446-B0F1-C9F7FA498AE4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</a:fld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2596E-1012-3C4D-8765-AAACE51D0FB8}" type="datetime1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  <a:endParaRPr kumimoji="0"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r" eaLnBrk="1" latinLnBrk="0" hangingPunct="1"/>
            <a:fld id="{FBB8D36D-030B-3348-8DF1-7F9E8228B544}" type="datetime1">
              <a:rPr lang="en-US" smtClean="0"/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algn="ctr" eaLnBrk="1" latinLnBrk="0" hangingPunct="1"/>
            <a:fld id="{2BBB5E19-F10A-4C2F-BF6F-11C513378A2E}" type="slidenum">
              <a:rPr kumimoji="0" lang="en-US" smtClean="0"/>
            </a:fld>
            <a:endParaRPr kumimoji="0"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995D5-9756-C14B-84D8-26C54BEED981}" type="datetime1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algn="r" eaLnBrk="1" latinLnBrk="0" hangingPunct="1"/>
            <a:fld id="{3EAB5F5B-422B-B945-AD6F-1A2536EF24F7}" type="datetime1">
              <a:rPr lang="en-US" smtClean="0"/>
            </a:fld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algn="ctr" eaLnBrk="1" latinLnBrk="0" hangingPunct="1"/>
            <a:fld id="{2BBB5E19-F10A-4C2F-BF6F-11C513378A2E}" type="slidenum">
              <a:rPr kumimoji="0" lang="en-US" smtClean="0"/>
            </a:fld>
            <a:endParaRPr kumimoji="0"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r" eaLnBrk="1" latinLnBrk="0" hangingPunct="1"/>
            <a:fld id="{81ACDEDD-9743-4046-8586-5CF466A54A70}" type="datetime1">
              <a:rPr lang="en-US" smtClean="0"/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algn="ctr" eaLnBrk="1" latinLnBrk="0" hangingPunct="1"/>
            <a:fld id="{2BBB5E19-F10A-4C2F-BF6F-11C513378A2E}" type="slidenum">
              <a:rPr kumimoji="0" lang="en-US" smtClean="0"/>
            </a:fld>
            <a:endParaRPr kumimoji="0"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0768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036320"/>
            <a:ext cx="7467600" cy="54376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  <a:endParaRPr kumimoji="0" lang="en-US"/>
          </a:p>
          <a:p>
            <a:pPr lvl="1" eaLnBrk="1" latinLnBrk="0" hangingPunct="1"/>
            <a:r>
              <a:rPr kumimoji="0" lang="en-US"/>
              <a:t>Second level</a:t>
            </a:r>
            <a:endParaRPr kumimoji="0" lang="en-US"/>
          </a:p>
          <a:p>
            <a:pPr lvl="2" eaLnBrk="1" latinLnBrk="0" hangingPunct="1"/>
            <a:r>
              <a:rPr kumimoji="0" lang="en-US"/>
              <a:t>Third level</a:t>
            </a:r>
            <a:endParaRPr kumimoji="0" lang="en-US"/>
          </a:p>
          <a:p>
            <a:pPr lvl="3" eaLnBrk="1" latinLnBrk="0" hangingPunct="1"/>
            <a:r>
              <a:rPr kumimoji="0" lang="en-US"/>
              <a:t>Fourth level</a:t>
            </a:r>
            <a:endParaRPr kumimoji="0" lang="en-US"/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fld id="{4F32453E-3809-0743-9232-76012B480274}" type="datetime1">
              <a:rPr lang="en-US" smtClean="0"/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2BBB5E19-F10A-4C2F-BF6F-11C513378A2E}" type="slidenum">
              <a:rPr kumimoji="0" lang="en-US" smtClean="0"/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tiff"/><Relationship Id="rId1" Type="http://schemas.openxmlformats.org/officeDocument/2006/relationships/image" Target="../media/image3.tif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tif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://erlang.org/" TargetMode="External"/><Relationship Id="rId1" Type="http://schemas.openxmlformats.org/officeDocument/2006/relationships/hyperlink" Target="https://doc.akka.io/docs/akka/current/index-classic.html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tiff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doc.akka.io/docs/akka/current/guide/actors-intro.html" TargetMode="External"/><Relationship Id="rId1" Type="http://schemas.openxmlformats.org/officeDocument/2006/relationships/hyperlink" Target="https://doc.akka.io/docs/akka/current/guide/actors-motivation.html" TargetMode="Externa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tif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tif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tiff"/><Relationship Id="rId1" Type="http://schemas.openxmlformats.org/officeDocument/2006/relationships/image" Target="../media/image4.tif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tif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Distributed Systems 1: </a:t>
            </a:r>
            <a:br>
              <a:rPr lang="en-US" dirty="0"/>
            </a:br>
            <a:r>
              <a:rPr lang="en-US" dirty="0"/>
              <a:t>Hands-on Labs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sz="2400" dirty="0"/>
          </a:p>
          <a:p>
            <a:r>
              <a:rPr lang="en-US" sz="2000" dirty="0" err="1"/>
              <a:t>davide.vecchia@unitn.it</a:t>
            </a:r>
            <a:endParaRPr lang="en-US" sz="2000" dirty="0"/>
          </a:p>
          <a:p>
            <a:r>
              <a:rPr lang="en-US" sz="2000" dirty="0" err="1"/>
              <a:t>timofei.istomin@unitn.it</a:t>
            </a:r>
            <a:endParaRPr lang="en-US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OOP with multithreading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</a:fld>
            <a:endParaRPr kumimoji="0"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9517" y="1935925"/>
            <a:ext cx="3721100" cy="30099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9216" y="1935925"/>
            <a:ext cx="3784600" cy="32258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27958" y="1344336"/>
            <a:ext cx="2701381" cy="43088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2200" b="1" dirty="0"/>
              <a:t>The original idea</a:t>
            </a:r>
            <a:endParaRPr lang="en-GB" sz="22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557356" y="1344335"/>
            <a:ext cx="1803699" cy="43088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2200" b="1" dirty="0"/>
              <a:t>The reality</a:t>
            </a:r>
            <a:endParaRPr lang="en-GB" sz="22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The Actor Model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619504" y="1120902"/>
            <a:ext cx="4047862" cy="4873752"/>
          </a:xfrm>
        </p:spPr>
        <p:txBody>
          <a:bodyPr>
            <a:normAutofit lnSpcReduction="10000"/>
          </a:bodyPr>
          <a:lstStyle/>
          <a:p>
            <a:r>
              <a:rPr lang="en-GB" dirty="0"/>
              <a:t>Send messages to objects (actors) instead of calling their methods</a:t>
            </a:r>
            <a:endParaRPr lang="en-GB" dirty="0"/>
          </a:p>
          <a:p>
            <a:endParaRPr lang="en-GB" dirty="0"/>
          </a:p>
          <a:p>
            <a:r>
              <a:rPr lang="en-GB" dirty="0"/>
              <a:t>Don’t wait till the object completes the task</a:t>
            </a:r>
            <a:endParaRPr lang="en-GB" dirty="0"/>
          </a:p>
          <a:p>
            <a:pPr lvl="1"/>
            <a:r>
              <a:rPr lang="en-GB" dirty="0"/>
              <a:t>Sending a message is non-blocking</a:t>
            </a:r>
            <a:endParaRPr lang="en-GB" dirty="0"/>
          </a:p>
          <a:p>
            <a:pPr lvl="1"/>
            <a:r>
              <a:rPr lang="en-GB" dirty="0"/>
              <a:t>No return value</a:t>
            </a:r>
            <a:endParaRPr lang="en-GB" dirty="0"/>
          </a:p>
          <a:p>
            <a:endParaRPr lang="en-GB" dirty="0"/>
          </a:p>
          <a:p>
            <a:r>
              <a:rPr lang="en-GB" dirty="0"/>
              <a:t>If the actor is busy at the moment, the message is queued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</a:fld>
            <a:endParaRPr kumimoji="0"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2821" y="1600199"/>
            <a:ext cx="4056120" cy="404057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 actor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</a:fld>
            <a:endParaRPr kumimoji="0"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2122546" y="3213577"/>
            <a:ext cx="2066554" cy="406400"/>
            <a:chOff x="660400" y="4500880"/>
            <a:chExt cx="2514600" cy="406400"/>
          </a:xfrm>
        </p:grpSpPr>
        <p:sp>
          <p:nvSpPr>
            <p:cNvPr id="23" name="Rectangle 22"/>
            <p:cNvSpPr/>
            <p:nvPr/>
          </p:nvSpPr>
          <p:spPr>
            <a:xfrm>
              <a:off x="660400" y="4500880"/>
              <a:ext cx="629920" cy="40640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accent4"/>
                </a:solidFill>
                <a:latin typeface="Andale Mono" panose="020B0509000000000004"/>
                <a:cs typeface="Andale Mono" panose="020B0509000000000004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290320" y="4500880"/>
              <a:ext cx="629920" cy="40640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accent4"/>
                </a:solidFill>
                <a:latin typeface="Andale Mono" panose="020B0509000000000004"/>
                <a:cs typeface="Andale Mono" panose="020B0509000000000004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915160" y="4500880"/>
              <a:ext cx="629920" cy="40640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accent4"/>
                </a:solidFill>
                <a:latin typeface="Andale Mono" panose="020B0509000000000004"/>
                <a:cs typeface="Andale Mono" panose="020B0509000000000004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545080" y="4500880"/>
              <a:ext cx="629920" cy="406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Andale Mono" panose="020B0509000000000004"/>
                <a:cs typeface="Andale Mono" panose="020B0509000000000004"/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2062557" y="2669031"/>
            <a:ext cx="216597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Message queue</a:t>
            </a:r>
            <a:endParaRPr lang="en-US" sz="2200" dirty="0"/>
          </a:p>
        </p:txBody>
      </p:sp>
      <p:sp>
        <p:nvSpPr>
          <p:cNvPr id="28" name="Freeform 27"/>
          <p:cNvSpPr/>
          <p:nvPr/>
        </p:nvSpPr>
        <p:spPr>
          <a:xfrm>
            <a:off x="3418028" y="3716497"/>
            <a:ext cx="969291" cy="279400"/>
          </a:xfrm>
          <a:custGeom>
            <a:avLst/>
            <a:gdLst>
              <a:gd name="connsiteX0" fmla="*/ 0 w 1600200"/>
              <a:gd name="connsiteY0" fmla="*/ 0 h 279400"/>
              <a:gd name="connsiteX1" fmla="*/ 0 w 1600200"/>
              <a:gd name="connsiteY1" fmla="*/ 279400 h 279400"/>
              <a:gd name="connsiteX2" fmla="*/ 1600200 w 1600200"/>
              <a:gd name="connsiteY2" fmla="*/ 279400 h 279400"/>
              <a:gd name="connsiteX3" fmla="*/ 1600200 w 1600200"/>
              <a:gd name="connsiteY3" fmla="*/ 279400 h 279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00200" h="279400">
                <a:moveTo>
                  <a:pt x="0" y="0"/>
                </a:moveTo>
                <a:lnTo>
                  <a:pt x="0" y="279400"/>
                </a:lnTo>
                <a:lnTo>
                  <a:pt x="1600200" y="279400"/>
                </a:lnTo>
                <a:lnTo>
                  <a:pt x="1600200" y="279400"/>
                </a:lnTo>
              </a:path>
            </a:pathLst>
          </a:custGeom>
          <a:noFill/>
          <a:ln>
            <a:solidFill>
              <a:schemeClr val="accent1">
                <a:lumMod val="75000"/>
              </a:schemeClr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1248229" y="3425310"/>
            <a:ext cx="814328" cy="0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10490" y="3387847"/>
            <a:ext cx="1431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/>
              <a:t>Messages</a:t>
            </a:r>
            <a:endParaRPr lang="en-US" sz="2200" dirty="0"/>
          </a:p>
        </p:txBody>
      </p:sp>
      <p:sp>
        <p:nvSpPr>
          <p:cNvPr id="31" name="Diamond 30"/>
          <p:cNvSpPr/>
          <p:nvPr/>
        </p:nvSpPr>
        <p:spPr>
          <a:xfrm>
            <a:off x="4480045" y="3603291"/>
            <a:ext cx="775156" cy="775156"/>
          </a:xfrm>
          <a:prstGeom prst="diamond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4114005" y="4327647"/>
            <a:ext cx="161454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Dispatcher</a:t>
            </a:r>
            <a:endParaRPr lang="en-US" sz="2200" dirty="0"/>
          </a:p>
        </p:txBody>
      </p:sp>
      <p:sp>
        <p:nvSpPr>
          <p:cNvPr id="33" name="TextBox 32"/>
          <p:cNvSpPr txBox="1"/>
          <p:nvPr/>
        </p:nvSpPr>
        <p:spPr>
          <a:xfrm>
            <a:off x="6359182" y="3567363"/>
            <a:ext cx="1818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…</a:t>
            </a:r>
            <a:endParaRPr lang="en-US" sz="2400" dirty="0"/>
          </a:p>
        </p:txBody>
      </p:sp>
      <p:sp>
        <p:nvSpPr>
          <p:cNvPr id="34" name="Rectangle 33"/>
          <p:cNvSpPr/>
          <p:nvPr/>
        </p:nvSpPr>
        <p:spPr>
          <a:xfrm>
            <a:off x="6400070" y="2863783"/>
            <a:ext cx="1737360" cy="304800"/>
          </a:xfrm>
          <a:prstGeom prst="rect">
            <a:avLst/>
          </a:prstGeom>
          <a:noFill/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handler1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6400070" y="3249863"/>
            <a:ext cx="1737360" cy="304800"/>
          </a:xfrm>
          <a:prstGeom prst="rect">
            <a:avLst/>
          </a:prstGeom>
          <a:noFill/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handler2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6400070" y="4311583"/>
            <a:ext cx="1737360" cy="304800"/>
          </a:xfrm>
          <a:prstGeom prst="rect">
            <a:avLst/>
          </a:prstGeom>
          <a:noFill/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handlerN</a:t>
            </a:r>
            <a:endParaRPr lang="en-US" dirty="0"/>
          </a:p>
        </p:txBody>
      </p:sp>
      <p:cxnSp>
        <p:nvCxnSpPr>
          <p:cNvPr id="37" name="Straight Arrow Connector 36"/>
          <p:cNvCxnSpPr/>
          <p:nvPr/>
        </p:nvCxnSpPr>
        <p:spPr>
          <a:xfrm flipV="1">
            <a:off x="5348510" y="3016183"/>
            <a:ext cx="901700" cy="965200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5348510" y="3498783"/>
            <a:ext cx="901700" cy="482600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5348510" y="3981383"/>
            <a:ext cx="901700" cy="482600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4311032" y="1785258"/>
            <a:ext cx="1737360" cy="7483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dirty="0"/>
              <a:t>Variables</a:t>
            </a:r>
            <a:endParaRPr lang="en-US" sz="2200" dirty="0"/>
          </a:p>
        </p:txBody>
      </p:sp>
      <p:sp>
        <p:nvSpPr>
          <p:cNvPr id="63" name="Rounded Rectangle 62"/>
          <p:cNvSpPr/>
          <p:nvPr/>
        </p:nvSpPr>
        <p:spPr>
          <a:xfrm>
            <a:off x="1669142" y="1378857"/>
            <a:ext cx="6879771" cy="3962400"/>
          </a:xfrm>
          <a:prstGeom prst="roundRect">
            <a:avLst>
              <a:gd name="adj" fmla="val 17017"/>
            </a:avLst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Actor System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</a:fld>
            <a:endParaRPr kumimoji="0"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780272" y="1107306"/>
            <a:ext cx="3407442" cy="2056513"/>
            <a:chOff x="1669142" y="1378857"/>
            <a:chExt cx="6879771" cy="3962400"/>
          </a:xfrm>
        </p:grpSpPr>
        <p:grpSp>
          <p:nvGrpSpPr>
            <p:cNvPr id="22" name="Group 21"/>
            <p:cNvGrpSpPr/>
            <p:nvPr/>
          </p:nvGrpSpPr>
          <p:grpSpPr>
            <a:xfrm>
              <a:off x="2122546" y="3213577"/>
              <a:ext cx="2066554" cy="406400"/>
              <a:chOff x="660400" y="4500880"/>
              <a:chExt cx="2514600" cy="406400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660400" y="4500880"/>
                <a:ext cx="629920" cy="406400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chemeClr val="accent4"/>
                  </a:solidFill>
                  <a:latin typeface="Andale Mono" panose="020B0509000000000004"/>
                  <a:cs typeface="Andale Mono" panose="020B0509000000000004"/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1290320" y="4500880"/>
                <a:ext cx="629920" cy="406400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chemeClr val="accent4"/>
                  </a:solidFill>
                  <a:latin typeface="Andale Mono" panose="020B0509000000000004"/>
                  <a:cs typeface="Andale Mono" panose="020B0509000000000004"/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1915160" y="4500880"/>
                <a:ext cx="629920" cy="406400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chemeClr val="accent4"/>
                  </a:solidFill>
                  <a:latin typeface="Andale Mono" panose="020B0509000000000004"/>
                  <a:cs typeface="Andale Mono" panose="020B0509000000000004"/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2545080" y="4500880"/>
                <a:ext cx="629920" cy="4064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latin typeface="Andale Mono" panose="020B0509000000000004"/>
                  <a:cs typeface="Andale Mono" panose="020B0509000000000004"/>
                </a:endParaRPr>
              </a:p>
            </p:txBody>
          </p:sp>
        </p:grpSp>
        <p:sp>
          <p:nvSpPr>
            <p:cNvPr id="27" name="TextBox 26"/>
            <p:cNvSpPr txBox="1"/>
            <p:nvPr/>
          </p:nvSpPr>
          <p:spPr>
            <a:xfrm>
              <a:off x="2062557" y="2669031"/>
              <a:ext cx="2279166" cy="4892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Message queue</a:t>
              </a:r>
              <a:endParaRPr lang="en-US" sz="1050" dirty="0"/>
            </a:p>
          </p:txBody>
        </p:sp>
        <p:sp>
          <p:nvSpPr>
            <p:cNvPr id="28" name="Freeform 27"/>
            <p:cNvSpPr/>
            <p:nvPr/>
          </p:nvSpPr>
          <p:spPr>
            <a:xfrm>
              <a:off x="3418028" y="3716497"/>
              <a:ext cx="969291" cy="279400"/>
            </a:xfrm>
            <a:custGeom>
              <a:avLst/>
              <a:gdLst>
                <a:gd name="connsiteX0" fmla="*/ 0 w 1600200"/>
                <a:gd name="connsiteY0" fmla="*/ 0 h 279400"/>
                <a:gd name="connsiteX1" fmla="*/ 0 w 1600200"/>
                <a:gd name="connsiteY1" fmla="*/ 279400 h 279400"/>
                <a:gd name="connsiteX2" fmla="*/ 1600200 w 1600200"/>
                <a:gd name="connsiteY2" fmla="*/ 279400 h 279400"/>
                <a:gd name="connsiteX3" fmla="*/ 1600200 w 1600200"/>
                <a:gd name="connsiteY3" fmla="*/ 279400 h 27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0200" h="279400">
                  <a:moveTo>
                    <a:pt x="0" y="0"/>
                  </a:moveTo>
                  <a:lnTo>
                    <a:pt x="0" y="279400"/>
                  </a:lnTo>
                  <a:lnTo>
                    <a:pt x="1600200" y="279400"/>
                  </a:lnTo>
                  <a:lnTo>
                    <a:pt x="1600200" y="279400"/>
                  </a:lnTo>
                </a:path>
              </a:pathLst>
            </a:custGeom>
            <a:noFill/>
            <a:ln w="12700">
              <a:solidFill>
                <a:schemeClr val="accent1">
                  <a:lumMod val="75000"/>
                </a:schemeClr>
              </a:solidFill>
              <a:tailEnd type="triangle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31" name="Diamond 30"/>
            <p:cNvSpPr/>
            <p:nvPr/>
          </p:nvSpPr>
          <p:spPr>
            <a:xfrm>
              <a:off x="4480045" y="3603291"/>
              <a:ext cx="775156" cy="775156"/>
            </a:xfrm>
            <a:prstGeom prst="diamond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114005" y="4327646"/>
              <a:ext cx="1748376" cy="4892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Dispatcher</a:t>
              </a:r>
              <a:endParaRPr lang="en-US" sz="105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359183" y="3567363"/>
              <a:ext cx="1818889" cy="4892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/>
                <a:t>…</a:t>
              </a:r>
              <a:endParaRPr lang="en-US" sz="1050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6400070" y="2863783"/>
              <a:ext cx="1737360" cy="304800"/>
            </a:xfrm>
            <a:prstGeom prst="rect">
              <a:avLst/>
            </a:prstGeom>
            <a:noFill/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handler1</a:t>
              </a:r>
              <a:endParaRPr lang="en-US" sz="900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6400070" y="3249863"/>
              <a:ext cx="1737360" cy="304800"/>
            </a:xfrm>
            <a:prstGeom prst="rect">
              <a:avLst/>
            </a:prstGeom>
            <a:noFill/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handler2</a:t>
              </a:r>
              <a:endParaRPr lang="en-US" sz="900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6400070" y="4311583"/>
              <a:ext cx="1737360" cy="304800"/>
            </a:xfrm>
            <a:prstGeom prst="rect">
              <a:avLst/>
            </a:prstGeom>
            <a:noFill/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 err="1"/>
                <a:t>handlerN</a:t>
              </a:r>
              <a:endParaRPr lang="en-US" sz="900" dirty="0"/>
            </a:p>
          </p:txBody>
        </p:sp>
        <p:cxnSp>
          <p:nvCxnSpPr>
            <p:cNvPr id="37" name="Straight Arrow Connector 36"/>
            <p:cNvCxnSpPr/>
            <p:nvPr/>
          </p:nvCxnSpPr>
          <p:spPr>
            <a:xfrm flipV="1">
              <a:off x="5348510" y="3016183"/>
              <a:ext cx="901700" cy="965200"/>
            </a:xfrm>
            <a:prstGeom prst="straightConnector1">
              <a:avLst/>
            </a:prstGeom>
            <a:ln w="12700">
              <a:solidFill>
                <a:schemeClr val="accent1">
                  <a:lumMod val="75000"/>
                </a:schemeClr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 flipV="1">
              <a:off x="5348510" y="3498783"/>
              <a:ext cx="901700" cy="482600"/>
            </a:xfrm>
            <a:prstGeom prst="straightConnector1">
              <a:avLst/>
            </a:prstGeom>
            <a:ln w="12700">
              <a:solidFill>
                <a:schemeClr val="accent1">
                  <a:lumMod val="75000"/>
                </a:schemeClr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>
              <a:off x="5348510" y="3981383"/>
              <a:ext cx="901700" cy="482600"/>
            </a:xfrm>
            <a:prstGeom prst="straightConnector1">
              <a:avLst/>
            </a:prstGeom>
            <a:ln w="12700">
              <a:solidFill>
                <a:schemeClr val="accent1">
                  <a:lumMod val="75000"/>
                </a:schemeClr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Rectangle 60"/>
            <p:cNvSpPr/>
            <p:nvPr/>
          </p:nvSpPr>
          <p:spPr>
            <a:xfrm>
              <a:off x="4311032" y="1785258"/>
              <a:ext cx="1737360" cy="74832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Variables</a:t>
              </a:r>
              <a:endParaRPr lang="en-US" sz="1050" dirty="0"/>
            </a:p>
          </p:txBody>
        </p:sp>
        <p:sp>
          <p:nvSpPr>
            <p:cNvPr id="63" name="Rounded Rectangle 62"/>
            <p:cNvSpPr/>
            <p:nvPr/>
          </p:nvSpPr>
          <p:spPr>
            <a:xfrm>
              <a:off x="1669142" y="1378857"/>
              <a:ext cx="6879771" cy="3962400"/>
            </a:xfrm>
            <a:prstGeom prst="roundRect">
              <a:avLst>
                <a:gd name="adj" fmla="val 17017"/>
              </a:avLst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5018351" y="2205701"/>
            <a:ext cx="3407442" cy="2056513"/>
            <a:chOff x="1669142" y="1378857"/>
            <a:chExt cx="6879771" cy="3962400"/>
          </a:xfrm>
        </p:grpSpPr>
        <p:grpSp>
          <p:nvGrpSpPr>
            <p:cNvPr id="83" name="Group 82"/>
            <p:cNvGrpSpPr/>
            <p:nvPr/>
          </p:nvGrpSpPr>
          <p:grpSpPr>
            <a:xfrm>
              <a:off x="2122546" y="3213577"/>
              <a:ext cx="2066554" cy="406400"/>
              <a:chOff x="660400" y="4500880"/>
              <a:chExt cx="2514600" cy="406400"/>
            </a:xfrm>
          </p:grpSpPr>
          <p:sp>
            <p:nvSpPr>
              <p:cNvPr id="98" name="Rectangle 97"/>
              <p:cNvSpPr/>
              <p:nvPr/>
            </p:nvSpPr>
            <p:spPr>
              <a:xfrm>
                <a:off x="660400" y="4500880"/>
                <a:ext cx="629920" cy="406400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chemeClr val="accent4"/>
                  </a:solidFill>
                  <a:latin typeface="Andale Mono" panose="020B0509000000000004"/>
                  <a:cs typeface="Andale Mono" panose="020B0509000000000004"/>
                </a:endParaRPr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1290320" y="4500880"/>
                <a:ext cx="629920" cy="406400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chemeClr val="accent4"/>
                  </a:solidFill>
                  <a:latin typeface="Andale Mono" panose="020B0509000000000004"/>
                  <a:cs typeface="Andale Mono" panose="020B0509000000000004"/>
                </a:endParaRPr>
              </a:p>
            </p:txBody>
          </p:sp>
          <p:sp>
            <p:nvSpPr>
              <p:cNvPr id="100" name="Rectangle 99"/>
              <p:cNvSpPr/>
              <p:nvPr/>
            </p:nvSpPr>
            <p:spPr>
              <a:xfrm>
                <a:off x="1915160" y="4500880"/>
                <a:ext cx="629920" cy="406400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chemeClr val="accent4"/>
                  </a:solidFill>
                  <a:latin typeface="Andale Mono" panose="020B0509000000000004"/>
                  <a:cs typeface="Andale Mono" panose="020B0509000000000004"/>
                </a:endParaRPr>
              </a:p>
            </p:txBody>
          </p:sp>
          <p:sp>
            <p:nvSpPr>
              <p:cNvPr id="101" name="Rectangle 100"/>
              <p:cNvSpPr/>
              <p:nvPr/>
            </p:nvSpPr>
            <p:spPr>
              <a:xfrm>
                <a:off x="2545080" y="4500880"/>
                <a:ext cx="629920" cy="4064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latin typeface="Andale Mono" panose="020B0509000000000004"/>
                  <a:cs typeface="Andale Mono" panose="020B0509000000000004"/>
                </a:endParaRPr>
              </a:p>
            </p:txBody>
          </p:sp>
        </p:grpSp>
        <p:sp>
          <p:nvSpPr>
            <p:cNvPr id="84" name="TextBox 83"/>
            <p:cNvSpPr txBox="1"/>
            <p:nvPr/>
          </p:nvSpPr>
          <p:spPr>
            <a:xfrm>
              <a:off x="2062557" y="2669031"/>
              <a:ext cx="2279166" cy="4892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Message queue</a:t>
              </a:r>
              <a:endParaRPr lang="en-US" sz="1050" dirty="0"/>
            </a:p>
          </p:txBody>
        </p:sp>
        <p:sp>
          <p:nvSpPr>
            <p:cNvPr id="85" name="Freeform 84"/>
            <p:cNvSpPr/>
            <p:nvPr/>
          </p:nvSpPr>
          <p:spPr>
            <a:xfrm>
              <a:off x="3418028" y="3716497"/>
              <a:ext cx="969291" cy="279400"/>
            </a:xfrm>
            <a:custGeom>
              <a:avLst/>
              <a:gdLst>
                <a:gd name="connsiteX0" fmla="*/ 0 w 1600200"/>
                <a:gd name="connsiteY0" fmla="*/ 0 h 279400"/>
                <a:gd name="connsiteX1" fmla="*/ 0 w 1600200"/>
                <a:gd name="connsiteY1" fmla="*/ 279400 h 279400"/>
                <a:gd name="connsiteX2" fmla="*/ 1600200 w 1600200"/>
                <a:gd name="connsiteY2" fmla="*/ 279400 h 279400"/>
                <a:gd name="connsiteX3" fmla="*/ 1600200 w 1600200"/>
                <a:gd name="connsiteY3" fmla="*/ 279400 h 27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0200" h="279400">
                  <a:moveTo>
                    <a:pt x="0" y="0"/>
                  </a:moveTo>
                  <a:lnTo>
                    <a:pt x="0" y="279400"/>
                  </a:lnTo>
                  <a:lnTo>
                    <a:pt x="1600200" y="279400"/>
                  </a:lnTo>
                  <a:lnTo>
                    <a:pt x="1600200" y="279400"/>
                  </a:lnTo>
                </a:path>
              </a:pathLst>
            </a:custGeom>
            <a:noFill/>
            <a:ln w="12700">
              <a:solidFill>
                <a:schemeClr val="accent1">
                  <a:lumMod val="75000"/>
                </a:schemeClr>
              </a:solidFill>
              <a:tailEnd type="triangle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87" name="Diamond 86"/>
            <p:cNvSpPr/>
            <p:nvPr/>
          </p:nvSpPr>
          <p:spPr>
            <a:xfrm>
              <a:off x="4480045" y="3603291"/>
              <a:ext cx="775156" cy="775156"/>
            </a:xfrm>
            <a:prstGeom prst="diamond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4114005" y="4327646"/>
              <a:ext cx="1748376" cy="4892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Dispatcher</a:t>
              </a:r>
              <a:endParaRPr lang="en-US" sz="1050" dirty="0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6359183" y="3567363"/>
              <a:ext cx="1818889" cy="4892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/>
                <a:t>…</a:t>
              </a:r>
              <a:endParaRPr lang="en-US" sz="1050" dirty="0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6400070" y="2863783"/>
              <a:ext cx="1737360" cy="304800"/>
            </a:xfrm>
            <a:prstGeom prst="rect">
              <a:avLst/>
            </a:prstGeom>
            <a:noFill/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handler1</a:t>
              </a:r>
              <a:endParaRPr lang="en-US" sz="900" dirty="0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6400070" y="3249863"/>
              <a:ext cx="1737360" cy="304800"/>
            </a:xfrm>
            <a:prstGeom prst="rect">
              <a:avLst/>
            </a:prstGeom>
            <a:noFill/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handler2</a:t>
              </a:r>
              <a:endParaRPr lang="en-US" sz="900" dirty="0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6400070" y="4311583"/>
              <a:ext cx="1737360" cy="304800"/>
            </a:xfrm>
            <a:prstGeom prst="rect">
              <a:avLst/>
            </a:prstGeom>
            <a:noFill/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 err="1"/>
                <a:t>handlerN</a:t>
              </a:r>
              <a:endParaRPr lang="en-US" sz="900" dirty="0"/>
            </a:p>
          </p:txBody>
        </p:sp>
        <p:cxnSp>
          <p:nvCxnSpPr>
            <p:cNvPr id="93" name="Straight Arrow Connector 92"/>
            <p:cNvCxnSpPr/>
            <p:nvPr/>
          </p:nvCxnSpPr>
          <p:spPr>
            <a:xfrm flipV="1">
              <a:off x="5348510" y="3016183"/>
              <a:ext cx="901700" cy="965200"/>
            </a:xfrm>
            <a:prstGeom prst="straightConnector1">
              <a:avLst/>
            </a:prstGeom>
            <a:ln w="12700">
              <a:solidFill>
                <a:schemeClr val="accent1">
                  <a:lumMod val="75000"/>
                </a:schemeClr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/>
            <p:nvPr/>
          </p:nvCxnSpPr>
          <p:spPr>
            <a:xfrm flipV="1">
              <a:off x="5348510" y="3498783"/>
              <a:ext cx="901700" cy="482600"/>
            </a:xfrm>
            <a:prstGeom prst="straightConnector1">
              <a:avLst/>
            </a:prstGeom>
            <a:ln w="12700">
              <a:solidFill>
                <a:schemeClr val="accent1">
                  <a:lumMod val="75000"/>
                </a:schemeClr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/>
            <p:nvPr/>
          </p:nvCxnSpPr>
          <p:spPr>
            <a:xfrm>
              <a:off x="5348510" y="3981383"/>
              <a:ext cx="901700" cy="482600"/>
            </a:xfrm>
            <a:prstGeom prst="straightConnector1">
              <a:avLst/>
            </a:prstGeom>
            <a:ln w="12700">
              <a:solidFill>
                <a:schemeClr val="accent1">
                  <a:lumMod val="75000"/>
                </a:schemeClr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Rectangle 95"/>
            <p:cNvSpPr/>
            <p:nvPr/>
          </p:nvSpPr>
          <p:spPr>
            <a:xfrm>
              <a:off x="4311032" y="1785258"/>
              <a:ext cx="1737360" cy="74832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Variables</a:t>
              </a:r>
              <a:endParaRPr lang="en-US" sz="1050" dirty="0"/>
            </a:p>
          </p:txBody>
        </p:sp>
        <p:sp>
          <p:nvSpPr>
            <p:cNvPr id="97" name="Rounded Rectangle 96"/>
            <p:cNvSpPr/>
            <p:nvPr/>
          </p:nvSpPr>
          <p:spPr>
            <a:xfrm>
              <a:off x="1669142" y="1378857"/>
              <a:ext cx="6879771" cy="3962400"/>
            </a:xfrm>
            <a:prstGeom prst="roundRect">
              <a:avLst>
                <a:gd name="adj" fmla="val 17017"/>
              </a:avLst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cxnSp>
        <p:nvCxnSpPr>
          <p:cNvPr id="14" name="Elbow Connector 13"/>
          <p:cNvCxnSpPr>
            <a:stCxn id="35" idx="3"/>
            <a:endCxn id="98" idx="1"/>
          </p:cNvCxnSpPr>
          <p:nvPr/>
        </p:nvCxnSpPr>
        <p:spPr>
          <a:xfrm>
            <a:off x="3983913" y="2157468"/>
            <a:ext cx="1259002" cy="1105927"/>
          </a:xfrm>
          <a:prstGeom prst="bentConnector3">
            <a:avLst/>
          </a:prstGeom>
          <a:ln w="34925">
            <a:solidFill>
              <a:schemeClr val="accent2">
                <a:lumMod val="75000"/>
              </a:schemeClr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Elbow Connector 101"/>
          <p:cNvCxnSpPr>
            <a:stCxn id="92" idx="3"/>
            <a:endCxn id="23" idx="1"/>
          </p:cNvCxnSpPr>
          <p:nvPr/>
        </p:nvCxnSpPr>
        <p:spPr>
          <a:xfrm flipH="1" flipV="1">
            <a:off x="1004836" y="2165000"/>
            <a:ext cx="7217156" cy="1641903"/>
          </a:xfrm>
          <a:prstGeom prst="bentConnector5">
            <a:avLst>
              <a:gd name="adj1" fmla="val -5781"/>
              <a:gd name="adj2" fmla="val -62186"/>
              <a:gd name="adj3" fmla="val 106988"/>
            </a:avLst>
          </a:prstGeom>
          <a:ln w="34925">
            <a:solidFill>
              <a:schemeClr val="accent2">
                <a:lumMod val="75000"/>
              </a:schemeClr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5032902"/>
            <a:ext cx="7467600" cy="1600128"/>
          </a:xfrm>
        </p:spPr>
        <p:txBody>
          <a:bodyPr>
            <a:normAutofit/>
          </a:bodyPr>
          <a:lstStyle/>
          <a:p>
            <a:r>
              <a:rPr lang="en-US" dirty="0"/>
              <a:t>There are many actors in the system</a:t>
            </a:r>
            <a:endParaRPr lang="en-US" dirty="0"/>
          </a:p>
          <a:p>
            <a:r>
              <a:rPr lang="en-US" dirty="0"/>
              <a:t>They communicate by sending messages to each other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Guarantees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016000"/>
            <a:ext cx="7467600" cy="5457952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/>
              <a:t>Actors </a:t>
            </a:r>
            <a:r>
              <a:rPr lang="en-US" sz="2800" i="1" dirty="0"/>
              <a:t>may</a:t>
            </a:r>
            <a:r>
              <a:rPr lang="en-US" sz="2800" dirty="0"/>
              <a:t> be running in parallel in different threads or even on different computers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It is guaranteed that </a:t>
            </a:r>
            <a:r>
              <a:rPr lang="en-US" sz="2800" b="1" dirty="0"/>
              <a:t>no</a:t>
            </a:r>
            <a:r>
              <a:rPr lang="en-US" sz="2800" dirty="0"/>
              <a:t> actor is running in more than one thread at a time</a:t>
            </a:r>
            <a:endParaRPr lang="en-US" sz="2800" dirty="0"/>
          </a:p>
          <a:p>
            <a:pPr lvl="1"/>
            <a:r>
              <a:rPr lang="en-US" sz="2500" dirty="0"/>
              <a:t>No race conditions, no locks needed</a:t>
            </a:r>
            <a:endParaRPr lang="en-US" sz="2500" dirty="0"/>
          </a:p>
          <a:p>
            <a:endParaRPr lang="en-US" sz="2800" dirty="0"/>
          </a:p>
          <a:p>
            <a:r>
              <a:rPr lang="en-US" sz="2800" dirty="0"/>
              <a:t>Message queues are FIFO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Messages </a:t>
            </a:r>
            <a:r>
              <a:rPr lang="en-US" sz="2800" i="1" dirty="0"/>
              <a:t>might</a:t>
            </a:r>
            <a:r>
              <a:rPr lang="en-US" sz="2800" dirty="0"/>
              <a:t> be lost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Message </a:t>
            </a:r>
            <a:r>
              <a:rPr lang="en-US" sz="2800" b="1" dirty="0"/>
              <a:t>send</a:t>
            </a:r>
            <a:r>
              <a:rPr lang="en-US" sz="2800" dirty="0"/>
              <a:t> operation is non-blocking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</a:fld>
            <a:endParaRPr kumimoji="0"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Remote actors?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The message-passing semantics is natural for remote communications</a:t>
            </a:r>
            <a:endParaRPr lang="en-US" dirty="0"/>
          </a:p>
          <a:p>
            <a:endParaRPr lang="en-US" dirty="0"/>
          </a:p>
          <a:p>
            <a:r>
              <a:rPr lang="en-US" dirty="0"/>
              <a:t>Therefore, actors may reside on different computers and communicate using the same primitives as with local actors</a:t>
            </a:r>
            <a:endParaRPr lang="en-US" dirty="0"/>
          </a:p>
          <a:p>
            <a:pPr lvl="1"/>
            <a:r>
              <a:rPr lang="en-US" sz="2000" dirty="0"/>
              <a:t>all messages should be serializable</a:t>
            </a:r>
            <a:endParaRPr lang="en-US" sz="2000" dirty="0"/>
          </a:p>
          <a:p>
            <a:endParaRPr lang="en-US" dirty="0"/>
          </a:p>
          <a:p>
            <a:r>
              <a:rPr lang="en-US" dirty="0"/>
              <a:t>Actor-based programs can be very scalable and easy to deploy on a cluster </a:t>
            </a:r>
            <a:endParaRPr lang="en-US" dirty="0"/>
          </a:p>
          <a:p>
            <a:pPr lvl="1"/>
            <a:r>
              <a:rPr lang="en-US" sz="2000" dirty="0"/>
              <a:t>even without changing the program code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Akka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057275"/>
            <a:ext cx="7467600" cy="4873752"/>
          </a:xfrm>
        </p:spPr>
        <p:txBody>
          <a:bodyPr/>
          <a:lstStyle/>
          <a:p>
            <a:r>
              <a:rPr lang="en-US" dirty="0"/>
              <a:t>AKKA is a Java and Scala framework implementing the Actor Model</a:t>
            </a:r>
            <a:endParaRPr lang="en-US" dirty="0"/>
          </a:p>
          <a:p>
            <a:endParaRPr lang="en-US" dirty="0"/>
          </a:p>
          <a:p>
            <a:r>
              <a:rPr lang="en-US" dirty="0"/>
              <a:t>We will use the Java version</a:t>
            </a:r>
            <a:endParaRPr lang="en-US" dirty="0"/>
          </a:p>
          <a:p>
            <a:endParaRPr lang="en-US" dirty="0"/>
          </a:p>
          <a:p>
            <a:r>
              <a:rPr lang="en-US" dirty="0"/>
              <a:t>Code, tools and documentation: </a:t>
            </a:r>
            <a:r>
              <a:rPr lang="en-US" dirty="0">
                <a:hlinkClick r:id="rId1" action="ppaction://hlinkfile"/>
              </a:rPr>
              <a:t>https://doc.akka.io/docs/akka/current/index-classic.htm</a:t>
            </a:r>
            <a:r>
              <a:rPr lang="en-US" altLang="en-US" dirty="0">
                <a:hlinkClick r:id="rId1" action="ppaction://hlinkfile"/>
              </a:rPr>
              <a:t>l</a:t>
            </a:r>
            <a:endParaRPr lang="en-US" dirty="0">
              <a:hlinkClick r:id="rId1" action="ppaction://hlinkfile"/>
            </a:endParaRPr>
          </a:p>
          <a:p>
            <a:endParaRPr lang="en-US" dirty="0"/>
          </a:p>
          <a:p>
            <a:r>
              <a:rPr lang="en-US" dirty="0"/>
              <a:t>Other implementations of the Actor Model exist, e.g., </a:t>
            </a:r>
            <a:r>
              <a:rPr lang="en-US" dirty="0" err="1"/>
              <a:t>Erlang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http://erlang.org</a:t>
            </a:r>
            <a:r>
              <a:rPr lang="en-US" dirty="0"/>
              <a:t>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</a:fld>
            <a:endParaRPr kumimoji="0"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Ensuring encapsulation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892980" cy="48737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Java cannot automatically ensure proper encapsulation of actors</a:t>
            </a:r>
            <a:endParaRPr lang="en-US" dirty="0"/>
          </a:p>
          <a:p>
            <a:pPr lvl="1"/>
            <a:r>
              <a:rPr lang="en-US" dirty="0"/>
              <a:t>Some discipline is required on the programmer side!</a:t>
            </a:r>
            <a:endParaRPr lang="en-US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General rule: make sure no object (variable) is accessible from multiple actor instances, e.g.:</a:t>
            </a:r>
            <a:endParaRPr lang="en-GB" dirty="0"/>
          </a:p>
          <a:p>
            <a:pPr lvl="1"/>
            <a:r>
              <a:rPr lang="en-GB" b="1" dirty="0"/>
              <a:t>Don’t</a:t>
            </a:r>
            <a:r>
              <a:rPr lang="en-GB" dirty="0"/>
              <a:t> send references to </a:t>
            </a:r>
            <a:r>
              <a:rPr lang="en-GB" b="1" i="1" dirty="0"/>
              <a:t>mutable</a:t>
            </a:r>
            <a:r>
              <a:rPr lang="en-GB" dirty="0"/>
              <a:t> objects in messages. Send copies instead</a:t>
            </a:r>
            <a:endParaRPr lang="en-US" b="1" dirty="0"/>
          </a:p>
          <a:p>
            <a:pPr lvl="1"/>
            <a:r>
              <a:rPr lang="en-GB" b="1" dirty="0"/>
              <a:t>Don’t</a:t>
            </a:r>
            <a:r>
              <a:rPr lang="en-GB" dirty="0"/>
              <a:t> use </a:t>
            </a:r>
            <a:r>
              <a:rPr lang="en-GB" b="1" i="1" dirty="0"/>
              <a:t>non-final static </a:t>
            </a:r>
            <a:r>
              <a:rPr lang="en-GB" dirty="0"/>
              <a:t>variables in the actor class nor other classes accessible from the actor</a:t>
            </a:r>
            <a:endParaRPr lang="en-GB" dirty="0"/>
          </a:p>
          <a:p>
            <a:pPr lvl="1"/>
            <a:r>
              <a:rPr lang="en-GB" b="1" dirty="0"/>
              <a:t>Don’t</a:t>
            </a:r>
            <a:r>
              <a:rPr lang="en-GB" dirty="0"/>
              <a:t> use threads that may access internals of an actor (There’s no need </a:t>
            </a:r>
            <a:r>
              <a:rPr lang="en-US" altLang="en-GB" dirty="0"/>
              <a:t>for</a:t>
            </a:r>
            <a:r>
              <a:rPr lang="en-GB" dirty="0"/>
              <a:t> threads! </a:t>
            </a:r>
            <a:r>
              <a:rPr lang="en-GB"/>
              <a:t>Actors are </a:t>
            </a:r>
            <a:r>
              <a:rPr lang="en-GB" dirty="0"/>
              <a:t>all you need)</a:t>
            </a:r>
            <a:endParaRPr lang="en-GB" dirty="0"/>
          </a:p>
          <a:p>
            <a:pPr lvl="1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</a:fld>
            <a:endParaRPr kumimoji="0"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Akka</a:t>
            </a:r>
            <a:r>
              <a:rPr lang="en-US" dirty="0"/>
              <a:t> messages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01437"/>
            <a:ext cx="7872884" cy="576942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err="1"/>
              <a:t>Akka</a:t>
            </a:r>
            <a:r>
              <a:rPr lang="en-US" dirty="0"/>
              <a:t> messages are user-defined </a:t>
            </a:r>
            <a:r>
              <a:rPr lang="en-US" i="1" dirty="0"/>
              <a:t>serializable</a:t>
            </a:r>
            <a:r>
              <a:rPr lang="en-US" dirty="0"/>
              <a:t> Java objects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</a:fld>
            <a:endParaRPr kumimoji="0"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1757411"/>
            <a:ext cx="7671817" cy="1938992"/>
          </a:xfrm>
          <a:prstGeom prst="rect">
            <a:avLst/>
          </a:prstGeom>
          <a:noFill/>
          <a:ln>
            <a:solidFill>
              <a:srgbClr val="FE8637"/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public</a:t>
            </a:r>
            <a:r>
              <a:rPr lang="en-US" sz="2000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 </a:t>
            </a:r>
            <a:r>
              <a:rPr lang="en-US" sz="2000" b="1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class</a:t>
            </a:r>
            <a:r>
              <a:rPr lang="en-US" sz="2000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 Hello </a:t>
            </a:r>
            <a:r>
              <a:rPr lang="en-US" sz="2000" b="1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implements</a:t>
            </a:r>
            <a:r>
              <a:rPr lang="en-US" sz="2000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 Serializable{</a:t>
            </a:r>
            <a:endParaRPr lang="en-US" sz="2000" dirty="0">
              <a:latin typeface="Courier New" panose="02070309020205020404" charset="0"/>
              <a:ea typeface="Courier New" panose="02070309020205020404" charset="0"/>
              <a:cs typeface="Courier New" panose="02070309020205020404" charset="0"/>
            </a:endParaRPr>
          </a:p>
          <a:p>
            <a:r>
              <a:rPr lang="en-US" sz="2000" b="1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  public</a:t>
            </a:r>
            <a:r>
              <a:rPr lang="en-US" sz="2000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 </a:t>
            </a:r>
            <a:r>
              <a:rPr lang="en-US" sz="2000" b="1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final</a:t>
            </a:r>
            <a:r>
              <a:rPr lang="en-US" sz="2000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 String </a:t>
            </a:r>
            <a:r>
              <a:rPr lang="en-US" sz="2000" dirty="0" err="1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msg</a:t>
            </a:r>
            <a:r>
              <a:rPr lang="en-US" sz="2000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;</a:t>
            </a:r>
            <a:endParaRPr lang="en-US" sz="2000" dirty="0">
              <a:latin typeface="Courier New" panose="02070309020205020404" charset="0"/>
              <a:ea typeface="Courier New" panose="02070309020205020404" charset="0"/>
              <a:cs typeface="Courier New" panose="02070309020205020404" charset="0"/>
            </a:endParaRPr>
          </a:p>
          <a:p>
            <a:r>
              <a:rPr lang="en-US" sz="2000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  </a:t>
            </a:r>
            <a:r>
              <a:rPr lang="en-US" sz="2000" b="1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public</a:t>
            </a:r>
            <a:r>
              <a:rPr lang="en-US" sz="2000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 Hello(String </a:t>
            </a:r>
            <a:r>
              <a:rPr lang="en-US" sz="2000" dirty="0" err="1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msg</a:t>
            </a:r>
            <a:r>
              <a:rPr lang="en-US" sz="2000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) {			</a:t>
            </a:r>
            <a:r>
              <a:rPr lang="en-US" sz="2000" dirty="0" err="1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this.msg</a:t>
            </a:r>
            <a:r>
              <a:rPr lang="en-US" sz="2000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 = </a:t>
            </a:r>
            <a:r>
              <a:rPr lang="en-US" sz="2000" dirty="0" err="1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msg</a:t>
            </a:r>
            <a:r>
              <a:rPr lang="en-US" sz="2000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;</a:t>
            </a:r>
            <a:endParaRPr lang="en-US" sz="2000" dirty="0">
              <a:latin typeface="Courier New" panose="02070309020205020404" charset="0"/>
              <a:ea typeface="Courier New" panose="02070309020205020404" charset="0"/>
              <a:cs typeface="Courier New" panose="02070309020205020404" charset="0"/>
            </a:endParaRPr>
          </a:p>
          <a:p>
            <a:r>
              <a:rPr lang="en-US" sz="2000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  }</a:t>
            </a:r>
            <a:endParaRPr lang="en-US" sz="2000" dirty="0">
              <a:latin typeface="Courier New" panose="02070309020205020404" charset="0"/>
              <a:ea typeface="Courier New" panose="02070309020205020404" charset="0"/>
              <a:cs typeface="Courier New" panose="02070309020205020404" charset="0"/>
            </a:endParaRPr>
          </a:p>
          <a:p>
            <a:r>
              <a:rPr lang="en-US" sz="2000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}</a:t>
            </a:r>
            <a:endParaRPr lang="en-US" sz="2000" dirty="0">
              <a:latin typeface="Courier New" panose="02070309020205020404" charset="0"/>
              <a:ea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6" name="Line Callout 1 5"/>
          <p:cNvSpPr/>
          <p:nvPr/>
        </p:nvSpPr>
        <p:spPr>
          <a:xfrm>
            <a:off x="2448203" y="3285066"/>
            <a:ext cx="2407484" cy="490369"/>
          </a:xfrm>
          <a:prstGeom prst="borderCallout1">
            <a:avLst>
              <a:gd name="adj1" fmla="val -17199"/>
              <a:gd name="adj2" fmla="val 38750"/>
              <a:gd name="adj3" fmla="val -175181"/>
              <a:gd name="adj4" fmla="val 8442"/>
            </a:avLst>
          </a:prstGeom>
          <a:ln>
            <a:solidFill>
              <a:srgbClr val="00000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000000"/>
                </a:solidFill>
              </a:rPr>
              <a:t>Final !!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7" name="Content Placeholder 2"/>
          <p:cNvSpPr txBox="1"/>
          <p:nvPr/>
        </p:nvSpPr>
        <p:spPr>
          <a:xfrm>
            <a:off x="457200" y="4046913"/>
            <a:ext cx="7467600" cy="2448889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/>
              <a:buNone/>
            </a:pPr>
            <a:r>
              <a:rPr lang="en-US" b="1" dirty="0"/>
              <a:t>Common practice: </a:t>
            </a:r>
            <a:r>
              <a:rPr lang="en-US" dirty="0"/>
              <a:t>define your messages as inner classes of the Actors that will receive these messages</a:t>
            </a:r>
            <a:endParaRPr lang="en-US" dirty="0"/>
          </a:p>
          <a:p>
            <a:pPr marL="0" indent="0">
              <a:buFont typeface="Wingdings"/>
              <a:buNone/>
            </a:pPr>
            <a:endParaRPr lang="en-US" dirty="0"/>
          </a:p>
          <a:p>
            <a:pPr marL="0" indent="0">
              <a:buFont typeface="Wingdings"/>
              <a:buNone/>
            </a:pPr>
            <a:r>
              <a:rPr lang="en-US" dirty="0"/>
              <a:t>E.g.: </a:t>
            </a:r>
            <a:r>
              <a:rPr lang="en-US" dirty="0" err="1"/>
              <a:t>Receiver.java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Actor constructors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</a:fld>
            <a:endParaRPr kumimoji="0"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1285673"/>
            <a:ext cx="7671817" cy="4708981"/>
          </a:xfrm>
          <a:prstGeom prst="rect">
            <a:avLst/>
          </a:prstGeom>
          <a:noFill/>
          <a:ln>
            <a:solidFill>
              <a:srgbClr val="FE8637"/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class </a:t>
            </a:r>
            <a:r>
              <a:rPr lang="en-US" sz="2000" dirty="0" err="1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MyActor</a:t>
            </a:r>
            <a:r>
              <a:rPr lang="en-US" sz="2000" b="1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 extends </a:t>
            </a:r>
            <a:r>
              <a:rPr lang="en-US" sz="2000" dirty="0" err="1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AbstractActor</a:t>
            </a:r>
            <a:r>
              <a:rPr lang="en-US" sz="2000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 {</a:t>
            </a:r>
            <a:endParaRPr lang="en-US" sz="2000" dirty="0">
              <a:latin typeface="Courier New" panose="02070309020205020404" charset="0"/>
              <a:ea typeface="Courier New" panose="02070309020205020404" charset="0"/>
              <a:cs typeface="Courier New" panose="02070309020205020404" charset="0"/>
            </a:endParaRPr>
          </a:p>
          <a:p>
            <a:r>
              <a:rPr lang="en-US" sz="2000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  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// internal variables can be defined here</a:t>
            </a:r>
            <a:endParaRPr lang="en-US" sz="2000" dirty="0">
              <a:solidFill>
                <a:schemeClr val="accent2">
                  <a:lumMod val="50000"/>
                </a:schemeClr>
              </a:solidFill>
              <a:latin typeface="Courier New" panose="02070309020205020404" charset="0"/>
              <a:ea typeface="Courier New" panose="02070309020205020404" charset="0"/>
              <a:cs typeface="Courier New" panose="02070309020205020404" charset="0"/>
            </a:endParaRPr>
          </a:p>
          <a:p>
            <a:r>
              <a:rPr lang="en-US" sz="2000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  </a:t>
            </a:r>
            <a:r>
              <a:rPr lang="en-US" sz="2000" b="1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private</a:t>
            </a:r>
            <a:r>
              <a:rPr lang="en-US" sz="2000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 </a:t>
            </a:r>
            <a:r>
              <a:rPr lang="en-US" sz="2000" b="1" dirty="0" err="1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int</a:t>
            </a:r>
            <a:r>
              <a:rPr lang="en-US" sz="2000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 id;</a:t>
            </a:r>
            <a:endParaRPr lang="en-US" sz="2000" dirty="0">
              <a:latin typeface="Courier New" panose="02070309020205020404" charset="0"/>
              <a:ea typeface="Courier New" panose="02070309020205020404" charset="0"/>
              <a:cs typeface="Courier New" panose="02070309020205020404" charset="0"/>
            </a:endParaRPr>
          </a:p>
          <a:p>
            <a:endParaRPr lang="en-US" sz="2000" dirty="0">
              <a:latin typeface="Courier New" panose="02070309020205020404" charset="0"/>
              <a:ea typeface="Courier New" panose="02070309020205020404" charset="0"/>
              <a:cs typeface="Courier New" panose="02070309020205020404" charset="0"/>
            </a:endParaRPr>
          </a:p>
          <a:p>
            <a:r>
              <a:rPr lang="en-US" sz="2000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  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// constructor</a:t>
            </a:r>
            <a:endParaRPr lang="en-US" sz="2000" dirty="0">
              <a:latin typeface="Courier New" panose="02070309020205020404" charset="0"/>
              <a:ea typeface="Courier New" panose="02070309020205020404" charset="0"/>
              <a:cs typeface="Courier New" panose="02070309020205020404" charset="0"/>
            </a:endParaRPr>
          </a:p>
          <a:p>
            <a:r>
              <a:rPr lang="en-US" sz="2000" b="1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  public</a:t>
            </a:r>
            <a:r>
              <a:rPr lang="en-US" sz="2000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 </a:t>
            </a:r>
            <a:r>
              <a:rPr lang="en-US" sz="2000" dirty="0" err="1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MyActor</a:t>
            </a:r>
            <a:r>
              <a:rPr lang="en-US" sz="2000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(</a:t>
            </a:r>
            <a:r>
              <a:rPr lang="en-US" sz="2000" b="1" dirty="0" err="1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int</a:t>
            </a:r>
            <a:r>
              <a:rPr lang="en-US" sz="2000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 id) {</a:t>
            </a:r>
            <a:r>
              <a:rPr lang="en-US" sz="2000" b="1" dirty="0" err="1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this</a:t>
            </a:r>
            <a:r>
              <a:rPr lang="en-US" sz="2000" dirty="0" err="1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.id</a:t>
            </a:r>
            <a:r>
              <a:rPr lang="en-US" sz="2000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 = id;</a:t>
            </a:r>
            <a:r>
              <a:rPr lang="is-IS" sz="2000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}</a:t>
            </a:r>
            <a:endParaRPr lang="is-IS" sz="2000" dirty="0">
              <a:latin typeface="Courier New" panose="02070309020205020404" charset="0"/>
              <a:ea typeface="Courier New" panose="02070309020205020404" charset="0"/>
              <a:cs typeface="Courier New" panose="02070309020205020404" charset="0"/>
            </a:endParaRPr>
          </a:p>
          <a:p>
            <a:r>
              <a:rPr lang="is-IS" sz="2000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  </a:t>
            </a:r>
            <a:endParaRPr lang="is-IS" sz="2000" dirty="0">
              <a:latin typeface="Courier New" panose="02070309020205020404" charset="0"/>
              <a:ea typeface="Courier New" panose="02070309020205020404" charset="0"/>
              <a:cs typeface="Courier New" panose="02070309020205020404" charset="0"/>
            </a:endParaRPr>
          </a:p>
          <a:p>
            <a:r>
              <a:rPr lang="is-IS" sz="2000" dirty="0">
                <a:solidFill>
                  <a:schemeClr val="accent2">
                    <a:lumMod val="50000"/>
                  </a:schemeClr>
                </a:solidFill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  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// Actor “properties”</a:t>
            </a:r>
            <a:endParaRPr lang="en-US" sz="2000" dirty="0">
              <a:solidFill>
                <a:schemeClr val="accent2">
                  <a:lumMod val="50000"/>
                </a:schemeClr>
              </a:solidFill>
              <a:latin typeface="Courier New" panose="02070309020205020404" charset="0"/>
              <a:ea typeface="Courier New" panose="02070309020205020404" charset="0"/>
              <a:cs typeface="Courier New" panose="02070309020205020404" charset="0"/>
            </a:endParaRPr>
          </a:p>
          <a:p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  // (used by the system to create actors</a:t>
            </a:r>
            <a:r>
              <a:rPr lang="is-IS" sz="2000" dirty="0">
                <a:solidFill>
                  <a:schemeClr val="accent2">
                    <a:lumMod val="50000"/>
                  </a:schemeClr>
                </a:solidFill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)</a:t>
            </a:r>
            <a:endParaRPr lang="is-IS" sz="2000" dirty="0">
              <a:latin typeface="Courier New" panose="02070309020205020404" charset="0"/>
              <a:ea typeface="Courier New" panose="02070309020205020404" charset="0"/>
              <a:cs typeface="Courier New" panose="02070309020205020404" charset="0"/>
            </a:endParaRPr>
          </a:p>
          <a:p>
            <a:r>
              <a:rPr lang="is-IS" sz="2000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  </a:t>
            </a:r>
            <a:r>
              <a:rPr lang="is-IS" sz="2000" b="1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static public</a:t>
            </a:r>
            <a:r>
              <a:rPr lang="is-IS" sz="2000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 Props props(</a:t>
            </a:r>
            <a:r>
              <a:rPr lang="is-IS" sz="2000" b="1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int</a:t>
            </a:r>
            <a:r>
              <a:rPr lang="is-IS" sz="2000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 id) {</a:t>
            </a:r>
            <a:endParaRPr lang="is-IS" sz="2000" dirty="0">
              <a:latin typeface="Courier New" panose="02070309020205020404" charset="0"/>
              <a:ea typeface="Courier New" panose="02070309020205020404" charset="0"/>
              <a:cs typeface="Courier New" panose="02070309020205020404" charset="0"/>
            </a:endParaRPr>
          </a:p>
          <a:p>
            <a:r>
              <a:rPr lang="is-IS" sz="2000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    </a:t>
            </a:r>
            <a:r>
              <a:rPr lang="is-IS" sz="2000" b="1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return</a:t>
            </a:r>
            <a:r>
              <a:rPr lang="is-IS" sz="2000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 Props.create(</a:t>
            </a:r>
            <a:endParaRPr lang="is-IS" sz="2000" dirty="0">
              <a:latin typeface="Courier New" panose="02070309020205020404" charset="0"/>
              <a:ea typeface="Courier New" panose="02070309020205020404" charset="0"/>
              <a:cs typeface="Courier New" panose="02070309020205020404" charset="0"/>
            </a:endParaRPr>
          </a:p>
          <a:p>
            <a:r>
              <a:rPr lang="is-IS" sz="2000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                         MyActor.</a:t>
            </a:r>
            <a:r>
              <a:rPr lang="is-IS" sz="2000" b="1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class</a:t>
            </a:r>
            <a:r>
              <a:rPr lang="is-IS" sz="2000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, </a:t>
            </a:r>
            <a:endParaRPr lang="is-IS" sz="2000" dirty="0">
              <a:latin typeface="Courier New" panose="02070309020205020404" charset="0"/>
              <a:ea typeface="Courier New" panose="02070309020205020404" charset="0"/>
              <a:cs typeface="Courier New" panose="02070309020205020404" charset="0"/>
            </a:endParaRPr>
          </a:p>
          <a:p>
            <a:r>
              <a:rPr lang="is-IS" sz="2000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                         () -&gt; </a:t>
            </a:r>
            <a:r>
              <a:rPr lang="is-IS" sz="2000" b="1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new</a:t>
            </a:r>
            <a:r>
              <a:rPr lang="is-IS" sz="2000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 MyActor(id));  </a:t>
            </a:r>
            <a:endParaRPr lang="is-IS" sz="2000" dirty="0">
              <a:latin typeface="Courier New" panose="02070309020205020404" charset="0"/>
              <a:ea typeface="Courier New" panose="02070309020205020404" charset="0"/>
              <a:cs typeface="Courier New" panose="02070309020205020404" charset="0"/>
            </a:endParaRPr>
          </a:p>
          <a:p>
            <a:r>
              <a:rPr lang="is-IS" sz="2000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  }</a:t>
            </a:r>
            <a:endParaRPr lang="is-IS" sz="2000" dirty="0">
              <a:latin typeface="Courier New" panose="02070309020205020404" charset="0"/>
              <a:ea typeface="Courier New" panose="02070309020205020404" charset="0"/>
              <a:cs typeface="Courier New" panose="02070309020205020404" charset="0"/>
            </a:endParaRPr>
          </a:p>
          <a:p>
            <a:r>
              <a:rPr lang="en-US" sz="2000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}</a:t>
            </a:r>
            <a:endParaRPr lang="en-US" sz="2000" dirty="0">
              <a:latin typeface="Courier New" panose="02070309020205020404" charset="0"/>
              <a:ea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8" name="Line Callout 1 7"/>
          <p:cNvSpPr/>
          <p:nvPr/>
        </p:nvSpPr>
        <p:spPr>
          <a:xfrm>
            <a:off x="4411861" y="5626788"/>
            <a:ext cx="1751432" cy="628470"/>
          </a:xfrm>
          <a:prstGeom prst="borderCallout1">
            <a:avLst>
              <a:gd name="adj1" fmla="val -2817"/>
              <a:gd name="adj2" fmla="val 64417"/>
              <a:gd name="adj3" fmla="val -54675"/>
              <a:gd name="adj4" fmla="val 73426"/>
            </a:avLst>
          </a:prstGeom>
          <a:ln>
            <a:solidFill>
              <a:srgbClr val="00000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000000"/>
                </a:solidFill>
              </a:rPr>
              <a:t>Calls to the constructor</a:t>
            </a:r>
            <a:endParaRPr lang="en-US" sz="20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Hands-on Labs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199" y="1600200"/>
            <a:ext cx="7952509" cy="4873752"/>
          </a:xfrm>
        </p:spPr>
        <p:txBody>
          <a:bodyPr/>
          <a:lstStyle/>
          <a:p>
            <a:pPr marL="0" indent="0">
              <a:buNone/>
            </a:pPr>
            <a:r>
              <a:rPr lang="en-GB" b="1" dirty="0"/>
              <a:t>What will we (you) do?</a:t>
            </a:r>
            <a:endParaRPr lang="en-GB" b="1" dirty="0"/>
          </a:p>
          <a:p>
            <a:pPr marL="0" indent="0">
              <a:buNone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Implement some distributed algorithms seen in class</a:t>
            </a:r>
            <a:endParaRPr lang="en-GB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We together during the labs</a:t>
            </a:r>
            <a:endParaRPr lang="en-GB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You in groups as the course project</a:t>
            </a:r>
            <a:endParaRPr lang="en-GB" dirty="0"/>
          </a:p>
          <a:p>
            <a:endParaRPr lang="en-GB" dirty="0"/>
          </a:p>
          <a:p>
            <a:r>
              <a:rPr lang="en-GB" dirty="0"/>
              <a:t>Learn a different programming model (Actor-based)</a:t>
            </a:r>
            <a:endParaRPr lang="en-GB" dirty="0"/>
          </a:p>
          <a:p>
            <a:endParaRPr lang="en-GB" dirty="0"/>
          </a:p>
          <a:p>
            <a:r>
              <a:rPr lang="en-GB" dirty="0"/>
              <a:t>Deepen the knowledge of Java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</a:fld>
            <a:endParaRPr kumimoji="0"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Initialisation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</a:fld>
            <a:endParaRPr kumimoji="0"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1285673"/>
            <a:ext cx="7671817" cy="3170099"/>
          </a:xfrm>
          <a:prstGeom prst="rect">
            <a:avLst/>
          </a:prstGeom>
          <a:noFill/>
          <a:ln>
            <a:solidFill>
              <a:srgbClr val="FE8637"/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public static void </a:t>
            </a:r>
            <a:r>
              <a:rPr lang="en-US" sz="2000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main(String[] </a:t>
            </a:r>
            <a:r>
              <a:rPr lang="en-US" sz="2000" dirty="0" err="1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args</a:t>
            </a:r>
            <a:r>
              <a:rPr lang="en-US" sz="2000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) {</a:t>
            </a:r>
            <a:endParaRPr lang="en-US" sz="2000" dirty="0">
              <a:latin typeface="Courier New" panose="02070309020205020404" charset="0"/>
              <a:ea typeface="Courier New" panose="02070309020205020404" charset="0"/>
              <a:cs typeface="Courier New" panose="02070309020205020404" charset="0"/>
            </a:endParaRPr>
          </a:p>
          <a:p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  // Create an actor system named "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helloakka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"    </a:t>
            </a:r>
            <a:endParaRPr lang="en-US" sz="2000" dirty="0">
              <a:solidFill>
                <a:schemeClr val="accent2">
                  <a:lumMod val="50000"/>
                </a:schemeClr>
              </a:solidFill>
              <a:latin typeface="Courier New" panose="02070309020205020404" charset="0"/>
              <a:ea typeface="Courier New" panose="02070309020205020404" charset="0"/>
              <a:cs typeface="Courier New" panose="02070309020205020404" charset="0"/>
            </a:endParaRPr>
          </a:p>
          <a:p>
            <a:r>
              <a:rPr lang="en-US" sz="2000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  </a:t>
            </a:r>
            <a:r>
              <a:rPr lang="en-US" sz="2000" b="1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final</a:t>
            </a:r>
            <a:r>
              <a:rPr lang="en-US" sz="2000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 </a:t>
            </a:r>
            <a:r>
              <a:rPr lang="en-US" sz="2000" dirty="0" err="1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ActorSystem</a:t>
            </a:r>
            <a:r>
              <a:rPr lang="en-US" sz="2000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 system = </a:t>
            </a:r>
            <a:endParaRPr lang="en-US" sz="2000" dirty="0">
              <a:latin typeface="Courier New" panose="02070309020205020404" charset="0"/>
              <a:ea typeface="Courier New" panose="02070309020205020404" charset="0"/>
              <a:cs typeface="Courier New" panose="02070309020205020404" charset="0"/>
            </a:endParaRPr>
          </a:p>
          <a:p>
            <a:r>
              <a:rPr lang="en-US" sz="2000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                 </a:t>
            </a:r>
            <a:r>
              <a:rPr lang="en-US" sz="2000" dirty="0" err="1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ActorSystem.create</a:t>
            </a:r>
            <a:r>
              <a:rPr lang="en-US" sz="2000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("</a:t>
            </a:r>
            <a:r>
              <a:rPr lang="en-US" sz="2000" dirty="0" err="1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helloakka</a:t>
            </a:r>
            <a:r>
              <a:rPr lang="en-US" sz="2000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");</a:t>
            </a:r>
            <a:endParaRPr lang="en-US" sz="2000" dirty="0">
              <a:latin typeface="Courier New" panose="02070309020205020404" charset="0"/>
              <a:ea typeface="Courier New" panose="02070309020205020404" charset="0"/>
              <a:cs typeface="Courier New" panose="02070309020205020404" charset="0"/>
            </a:endParaRPr>
          </a:p>
          <a:p>
            <a:r>
              <a:rPr lang="en-US" sz="2000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  </a:t>
            </a:r>
            <a:endParaRPr lang="en-US" sz="2000" dirty="0">
              <a:latin typeface="Courier New" panose="02070309020205020404" charset="0"/>
              <a:ea typeface="Courier New" panose="02070309020205020404" charset="0"/>
              <a:cs typeface="Courier New" panose="02070309020205020404" charset="0"/>
            </a:endParaRPr>
          </a:p>
          <a:p>
            <a:r>
              <a:rPr lang="en-US" sz="2000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  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// Create an actor    </a:t>
            </a:r>
            <a:endParaRPr lang="en-US" sz="2000" dirty="0">
              <a:solidFill>
                <a:schemeClr val="accent2">
                  <a:lumMod val="50000"/>
                </a:schemeClr>
              </a:solidFill>
              <a:latin typeface="Courier New" panose="02070309020205020404" charset="0"/>
              <a:ea typeface="Courier New" panose="02070309020205020404" charset="0"/>
              <a:cs typeface="Courier New" panose="02070309020205020404" charset="0"/>
            </a:endParaRPr>
          </a:p>
          <a:p>
            <a:r>
              <a:rPr lang="en-US" sz="2000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  </a:t>
            </a:r>
            <a:r>
              <a:rPr lang="en-US" sz="2000" b="1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final</a:t>
            </a:r>
            <a:r>
              <a:rPr lang="en-US" sz="2000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 </a:t>
            </a:r>
            <a:r>
              <a:rPr lang="en-US" sz="2000" dirty="0" err="1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ActorRef</a:t>
            </a:r>
            <a:r>
              <a:rPr lang="en-US" sz="2000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 </a:t>
            </a:r>
            <a:r>
              <a:rPr lang="en-US" sz="2000" dirty="0" err="1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myactor</a:t>
            </a:r>
            <a:r>
              <a:rPr lang="en-US" sz="2000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 = </a:t>
            </a:r>
            <a:r>
              <a:rPr lang="en-US" sz="2000" dirty="0" err="1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system.actorOf</a:t>
            </a:r>
            <a:r>
              <a:rPr lang="en-US" sz="2000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(</a:t>
            </a:r>
            <a:endParaRPr lang="en-US" sz="2000" dirty="0">
              <a:latin typeface="Courier New" panose="02070309020205020404" charset="0"/>
              <a:ea typeface="Courier New" panose="02070309020205020404" charset="0"/>
              <a:cs typeface="Courier New" panose="02070309020205020404" charset="0"/>
            </a:endParaRPr>
          </a:p>
          <a:p>
            <a:r>
              <a:rPr lang="en-US" sz="2000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                     </a:t>
            </a:r>
            <a:r>
              <a:rPr lang="en-US" sz="2000" dirty="0" err="1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MyActor.props</a:t>
            </a:r>
            <a:r>
              <a:rPr lang="en-US" sz="2000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(352),</a:t>
            </a:r>
            <a:endParaRPr lang="en-US" sz="2000" dirty="0">
              <a:latin typeface="Courier New" panose="02070309020205020404" charset="0"/>
              <a:ea typeface="Courier New" panose="02070309020205020404" charset="0"/>
              <a:cs typeface="Courier New" panose="02070309020205020404" charset="0"/>
            </a:endParaRPr>
          </a:p>
          <a:p>
            <a:r>
              <a:rPr lang="en-US" sz="2000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                     ”actor352");</a:t>
            </a:r>
            <a:endParaRPr lang="en-US" sz="2000" dirty="0">
              <a:latin typeface="Courier New" panose="02070309020205020404" charset="0"/>
              <a:ea typeface="Courier New" panose="02070309020205020404" charset="0"/>
              <a:cs typeface="Courier New" panose="02070309020205020404" charset="0"/>
            </a:endParaRPr>
          </a:p>
          <a:p>
            <a:r>
              <a:rPr lang="en-US" sz="2000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}</a:t>
            </a:r>
            <a:endParaRPr lang="en-US" sz="2000" dirty="0">
              <a:latin typeface="Courier New" panose="02070309020205020404" charset="0"/>
              <a:ea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6" name="Line Callout 1 5"/>
          <p:cNvSpPr/>
          <p:nvPr/>
        </p:nvSpPr>
        <p:spPr>
          <a:xfrm>
            <a:off x="1679546" y="4312552"/>
            <a:ext cx="2511454" cy="628470"/>
          </a:xfrm>
          <a:prstGeom prst="borderCallout1">
            <a:avLst>
              <a:gd name="adj1" fmla="val -928"/>
              <a:gd name="adj2" fmla="val 52123"/>
              <a:gd name="adj3" fmla="val -94355"/>
              <a:gd name="adj4" fmla="val 78816"/>
            </a:avLst>
          </a:prstGeom>
          <a:ln>
            <a:solidFill>
              <a:srgbClr val="00000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000000"/>
                </a:solidFill>
              </a:rPr>
              <a:t>The actor class that we want to create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7" name="Line Callout 1 6"/>
          <p:cNvSpPr/>
          <p:nvPr/>
        </p:nvSpPr>
        <p:spPr>
          <a:xfrm>
            <a:off x="6112824" y="4161398"/>
            <a:ext cx="2511454" cy="628470"/>
          </a:xfrm>
          <a:prstGeom prst="borderCallout1">
            <a:avLst>
              <a:gd name="adj1" fmla="val -6596"/>
              <a:gd name="adj2" fmla="val 12404"/>
              <a:gd name="adj3" fmla="val -64123"/>
              <a:gd name="adj4" fmla="val -1095"/>
            </a:avLst>
          </a:prstGeom>
          <a:ln>
            <a:solidFill>
              <a:srgbClr val="00000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000000"/>
                </a:solidFill>
              </a:rPr>
              <a:t>Constructor parameters go here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8" name="Line Callout 1 7"/>
          <p:cNvSpPr/>
          <p:nvPr/>
        </p:nvSpPr>
        <p:spPr>
          <a:xfrm>
            <a:off x="4107872" y="5105580"/>
            <a:ext cx="3088575" cy="628470"/>
          </a:xfrm>
          <a:prstGeom prst="borderCallout1">
            <a:avLst>
              <a:gd name="adj1" fmla="val -6596"/>
              <a:gd name="adj2" fmla="val 12404"/>
              <a:gd name="adj3" fmla="val -160491"/>
              <a:gd name="adj4" fmla="val 8362"/>
            </a:avLst>
          </a:prstGeom>
          <a:ln>
            <a:solidFill>
              <a:srgbClr val="00000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000000"/>
                </a:solidFill>
              </a:rPr>
              <a:t>New actor name, unique in the actor system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9" name="Line Callout 1 8"/>
          <p:cNvSpPr/>
          <p:nvPr/>
        </p:nvSpPr>
        <p:spPr>
          <a:xfrm>
            <a:off x="263144" y="5032157"/>
            <a:ext cx="2407484" cy="628470"/>
          </a:xfrm>
          <a:prstGeom prst="borderCallout1">
            <a:avLst>
              <a:gd name="adj1" fmla="val -16989"/>
              <a:gd name="adj2" fmla="val 27843"/>
              <a:gd name="adj3" fmla="val -243002"/>
              <a:gd name="adj4" fmla="val 74046"/>
            </a:avLst>
          </a:prstGeom>
          <a:ln>
            <a:solidFill>
              <a:srgbClr val="00000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rgbClr val="000000"/>
                </a:solidFill>
              </a:rPr>
              <a:t>Actor reference</a:t>
            </a:r>
            <a:endParaRPr lang="en-US" sz="20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Actor 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To protect actors from unauthorized access the system does not reveal direct Java references to the actor objects</a:t>
            </a:r>
            <a:endParaRPr lang="en-US" dirty="0"/>
          </a:p>
          <a:p>
            <a:endParaRPr lang="en-US" dirty="0"/>
          </a:p>
          <a:p>
            <a:r>
              <a:rPr lang="en-US" dirty="0"/>
              <a:t>Instead, you can use an </a:t>
            </a:r>
            <a:r>
              <a:rPr lang="en-US" b="1" dirty="0" err="1"/>
              <a:t>ActorRef</a:t>
            </a:r>
            <a:r>
              <a:rPr lang="en-US" dirty="0"/>
              <a:t> object associated with an actor to send messages to it</a:t>
            </a:r>
            <a:endParaRPr lang="en-US" dirty="0"/>
          </a:p>
          <a:p>
            <a:endParaRPr lang="en-US" b="1" dirty="0"/>
          </a:p>
          <a:p>
            <a:r>
              <a:rPr lang="en-US" b="1" dirty="0" err="1"/>
              <a:t>ActorRef</a:t>
            </a:r>
            <a:r>
              <a:rPr lang="en-US" b="1" dirty="0"/>
              <a:t> </a:t>
            </a:r>
            <a:r>
              <a:rPr lang="en-US" dirty="0"/>
              <a:t>objects can be passed inside messages to other actors</a:t>
            </a:r>
            <a:endParaRPr lang="en-US" dirty="0"/>
          </a:p>
          <a:p>
            <a:endParaRPr lang="en-US" b="1" dirty="0"/>
          </a:p>
          <a:p>
            <a:r>
              <a:rPr lang="en-US" b="1" dirty="0" err="1"/>
              <a:t>ActorRef</a:t>
            </a:r>
            <a:r>
              <a:rPr lang="en-US" dirty="0"/>
              <a:t> works both locally and remotely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</a:fld>
            <a:endParaRPr kumimoji="0"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Sending messages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</a:fld>
            <a:endParaRPr kumimoji="0"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2453422"/>
            <a:ext cx="7671817" cy="954107"/>
          </a:xfrm>
          <a:prstGeom prst="rect">
            <a:avLst/>
          </a:prstGeom>
          <a:noFill/>
          <a:ln>
            <a:solidFill>
              <a:srgbClr val="FE8637"/>
            </a:solidFill>
          </a:ln>
        </p:spPr>
        <p:txBody>
          <a:bodyPr wrap="square">
            <a:spAutoFit/>
          </a:bodyPr>
          <a:lstStyle/>
          <a:p>
            <a:r>
              <a:rPr lang="en-US" sz="2800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Hello m = </a:t>
            </a:r>
            <a:r>
              <a:rPr lang="en-US" sz="2800" b="1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new</a:t>
            </a:r>
            <a:r>
              <a:rPr lang="en-US" sz="2800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 Hello(“Hi there!”);</a:t>
            </a:r>
            <a:endParaRPr lang="en-US" sz="2800" dirty="0">
              <a:latin typeface="Courier New" panose="02070309020205020404" charset="0"/>
              <a:ea typeface="Courier New" panose="02070309020205020404" charset="0"/>
              <a:cs typeface="Courier New" panose="02070309020205020404" charset="0"/>
            </a:endParaRPr>
          </a:p>
          <a:p>
            <a:r>
              <a:rPr lang="en-US" sz="2800" dirty="0" err="1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myactor.tell</a:t>
            </a:r>
            <a:r>
              <a:rPr lang="en-US" sz="2800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(m, </a:t>
            </a:r>
            <a:r>
              <a:rPr lang="en-US" sz="2800" dirty="0" err="1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getSelf</a:t>
            </a:r>
            <a:r>
              <a:rPr lang="en-US" sz="2800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());</a:t>
            </a:r>
            <a:endParaRPr lang="en-US" sz="2800" dirty="0">
              <a:latin typeface="Courier New" panose="02070309020205020404" charset="0"/>
              <a:ea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6" name="Line Callout 1 5"/>
          <p:cNvSpPr/>
          <p:nvPr/>
        </p:nvSpPr>
        <p:spPr>
          <a:xfrm>
            <a:off x="263144" y="5032157"/>
            <a:ext cx="2407484" cy="628470"/>
          </a:xfrm>
          <a:prstGeom prst="borderCallout1">
            <a:avLst>
              <a:gd name="adj1" fmla="val -17199"/>
              <a:gd name="adj2" fmla="val 38750"/>
              <a:gd name="adj3" fmla="val -275754"/>
              <a:gd name="adj4" fmla="val 16553"/>
            </a:avLst>
          </a:prstGeom>
          <a:ln>
            <a:solidFill>
              <a:srgbClr val="00000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000000"/>
                </a:solidFill>
              </a:rPr>
              <a:t>Destination actor reference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7" name="Line Callout 1 6"/>
          <p:cNvSpPr/>
          <p:nvPr/>
        </p:nvSpPr>
        <p:spPr>
          <a:xfrm>
            <a:off x="3695772" y="5027857"/>
            <a:ext cx="2407484" cy="628470"/>
          </a:xfrm>
          <a:prstGeom prst="borderCallout1">
            <a:avLst>
              <a:gd name="adj1" fmla="val -17199"/>
              <a:gd name="adj2" fmla="val 38750"/>
              <a:gd name="adj3" fmla="val -275754"/>
              <a:gd name="adj4" fmla="val 16553"/>
            </a:avLst>
          </a:prstGeom>
          <a:ln>
            <a:solidFill>
              <a:srgbClr val="00000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000000"/>
                </a:solidFill>
              </a:rPr>
              <a:t>Sender reference: can be </a:t>
            </a:r>
            <a:r>
              <a:rPr lang="en-US" sz="2000" b="1" dirty="0">
                <a:solidFill>
                  <a:srgbClr val="000000"/>
                </a:solidFill>
              </a:rPr>
              <a:t>null</a:t>
            </a:r>
            <a:endParaRPr lang="en-US" sz="2000" b="1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51104"/>
            <a:ext cx="7467600" cy="507682"/>
          </a:xfrm>
        </p:spPr>
        <p:txBody>
          <a:bodyPr>
            <a:normAutofit fontScale="90000"/>
          </a:bodyPr>
          <a:lstStyle/>
          <a:p>
            <a:r>
              <a:rPr lang="en-US" dirty="0"/>
              <a:t>Handling incoming messages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</a:fld>
            <a:endParaRPr kumimoji="0"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199" y="1640622"/>
            <a:ext cx="7671817" cy="3785652"/>
          </a:xfrm>
          <a:prstGeom prst="rect">
            <a:avLst/>
          </a:prstGeom>
          <a:noFill/>
          <a:ln>
            <a:solidFill>
              <a:srgbClr val="FE8637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@Override  </a:t>
            </a:r>
            <a:endParaRPr lang="en-US" sz="2000" dirty="0">
              <a:latin typeface="Courier New" panose="02070309020205020404" charset="0"/>
              <a:ea typeface="Courier New" panose="02070309020205020404" charset="0"/>
              <a:cs typeface="Courier New" panose="02070309020205020404" charset="0"/>
            </a:endParaRPr>
          </a:p>
          <a:p>
            <a:r>
              <a:rPr lang="en-US" sz="2000" b="1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public</a:t>
            </a:r>
            <a:r>
              <a:rPr lang="en-US" sz="2000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 Receive </a:t>
            </a:r>
            <a:r>
              <a:rPr lang="en-US" sz="2000" dirty="0" err="1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createReceive</a:t>
            </a:r>
            <a:r>
              <a:rPr lang="en-US" sz="2000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() {    </a:t>
            </a:r>
            <a:endParaRPr lang="en-US" sz="2000" dirty="0">
              <a:latin typeface="Courier New" panose="02070309020205020404" charset="0"/>
              <a:ea typeface="Courier New" panose="02070309020205020404" charset="0"/>
              <a:cs typeface="Courier New" panose="02070309020205020404" charset="0"/>
            </a:endParaRPr>
          </a:p>
          <a:p>
            <a:r>
              <a:rPr lang="en-US" sz="2000" b="1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  return</a:t>
            </a:r>
            <a:r>
              <a:rPr lang="en-US" sz="2000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 </a:t>
            </a:r>
            <a:r>
              <a:rPr lang="en-US" sz="2000" dirty="0" err="1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receiveBuilder</a:t>
            </a:r>
            <a:r>
              <a:rPr lang="en-US" sz="2000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()      </a:t>
            </a:r>
            <a:endParaRPr lang="en-US" sz="2000" dirty="0">
              <a:latin typeface="Courier New" panose="02070309020205020404" charset="0"/>
              <a:ea typeface="Courier New" panose="02070309020205020404" charset="0"/>
              <a:cs typeface="Courier New" panose="02070309020205020404" charset="0"/>
            </a:endParaRPr>
          </a:p>
          <a:p>
            <a:r>
              <a:rPr lang="en-US" sz="2000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    .match(Message1.</a:t>
            </a:r>
            <a:r>
              <a:rPr lang="en-US" sz="2000" b="1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class</a:t>
            </a:r>
            <a:r>
              <a:rPr lang="en-US" sz="2000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, </a:t>
            </a:r>
            <a:r>
              <a:rPr lang="en-US" sz="2000" b="1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this</a:t>
            </a:r>
            <a:r>
              <a:rPr lang="en-US" sz="2000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::onMessage1)      </a:t>
            </a:r>
            <a:endParaRPr lang="en-US" sz="2000" dirty="0">
              <a:latin typeface="Courier New" panose="02070309020205020404" charset="0"/>
              <a:ea typeface="Courier New" panose="02070309020205020404" charset="0"/>
              <a:cs typeface="Courier New" panose="02070309020205020404" charset="0"/>
            </a:endParaRPr>
          </a:p>
          <a:p>
            <a:r>
              <a:rPr lang="en-US" sz="2000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    .match(Message2.</a:t>
            </a:r>
            <a:r>
              <a:rPr lang="en-US" sz="2000" b="1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class</a:t>
            </a:r>
            <a:r>
              <a:rPr lang="en-US" sz="2000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, </a:t>
            </a:r>
            <a:r>
              <a:rPr lang="en-US" sz="2000" b="1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this</a:t>
            </a:r>
            <a:r>
              <a:rPr lang="en-US" sz="2000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::onMessage2)</a:t>
            </a:r>
            <a:endParaRPr lang="en-US" sz="2000" dirty="0">
              <a:latin typeface="Courier New" panose="02070309020205020404" charset="0"/>
              <a:ea typeface="Courier New" panose="02070309020205020404" charset="0"/>
              <a:cs typeface="Courier New" panose="02070309020205020404" charset="0"/>
            </a:endParaRPr>
          </a:p>
          <a:p>
            <a:r>
              <a:rPr lang="en-US" sz="2000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    .match(Message3.</a:t>
            </a:r>
            <a:r>
              <a:rPr lang="en-US" sz="2000" b="1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class</a:t>
            </a:r>
            <a:r>
              <a:rPr lang="en-US" sz="2000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, </a:t>
            </a:r>
            <a:r>
              <a:rPr lang="en-US" sz="2000" b="1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this</a:t>
            </a:r>
            <a:r>
              <a:rPr lang="en-US" sz="2000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::onMessage3)</a:t>
            </a:r>
            <a:endParaRPr lang="en-US" sz="2000" dirty="0">
              <a:latin typeface="Courier New" panose="02070309020205020404" charset="0"/>
              <a:ea typeface="Courier New" panose="02070309020205020404" charset="0"/>
              <a:cs typeface="Courier New" panose="02070309020205020404" charset="0"/>
            </a:endParaRPr>
          </a:p>
          <a:p>
            <a:r>
              <a:rPr lang="en-US" sz="2000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    .build();  </a:t>
            </a:r>
            <a:endParaRPr lang="en-US" sz="2000" dirty="0">
              <a:latin typeface="Courier New" panose="02070309020205020404" charset="0"/>
              <a:ea typeface="Courier New" panose="02070309020205020404" charset="0"/>
              <a:cs typeface="Courier New" panose="02070309020205020404" charset="0"/>
            </a:endParaRPr>
          </a:p>
          <a:p>
            <a:r>
              <a:rPr lang="en-US" sz="2000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}</a:t>
            </a:r>
            <a:endParaRPr lang="en-US" sz="2000" dirty="0">
              <a:latin typeface="Courier New" panose="02070309020205020404" charset="0"/>
              <a:ea typeface="Courier New" panose="02070309020205020404" charset="0"/>
              <a:cs typeface="Courier New" panose="02070309020205020404" charset="0"/>
            </a:endParaRPr>
          </a:p>
          <a:p>
            <a:endParaRPr lang="en-US" sz="2000" dirty="0">
              <a:latin typeface="Courier New" panose="02070309020205020404" charset="0"/>
              <a:ea typeface="Courier New" panose="02070309020205020404" charset="0"/>
              <a:cs typeface="Courier New" panose="02070309020205020404" charset="0"/>
            </a:endParaRPr>
          </a:p>
          <a:p>
            <a:r>
              <a:rPr lang="en-US" sz="2000" b="1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private</a:t>
            </a:r>
            <a:r>
              <a:rPr lang="en-US" sz="2000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 </a:t>
            </a:r>
            <a:r>
              <a:rPr lang="en-US" sz="2000" b="1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void</a:t>
            </a:r>
            <a:r>
              <a:rPr lang="en-US" sz="2000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 onMessage1(Message1 </a:t>
            </a:r>
            <a:r>
              <a:rPr lang="en-US" sz="2000" dirty="0" err="1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msg</a:t>
            </a:r>
            <a:r>
              <a:rPr lang="en-US" sz="2000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) {...}</a:t>
            </a:r>
            <a:endParaRPr lang="en-US" sz="2000" dirty="0">
              <a:latin typeface="Courier New" panose="02070309020205020404" charset="0"/>
              <a:ea typeface="Courier New" panose="02070309020205020404" charset="0"/>
              <a:cs typeface="Courier New" panose="02070309020205020404" charset="0"/>
            </a:endParaRPr>
          </a:p>
          <a:p>
            <a:r>
              <a:rPr lang="en-US" sz="2000" b="1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private</a:t>
            </a:r>
            <a:r>
              <a:rPr lang="en-US" sz="2000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 </a:t>
            </a:r>
            <a:r>
              <a:rPr lang="en-US" sz="2000" b="1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void</a:t>
            </a:r>
            <a:r>
              <a:rPr lang="en-US" sz="2000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 onMessage2(Message2 </a:t>
            </a:r>
            <a:r>
              <a:rPr lang="en-US" sz="2000" dirty="0" err="1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msg</a:t>
            </a:r>
            <a:r>
              <a:rPr lang="en-US" sz="2000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) {...}</a:t>
            </a:r>
            <a:endParaRPr lang="en-US" sz="2000" dirty="0">
              <a:latin typeface="Courier New" panose="02070309020205020404" charset="0"/>
              <a:ea typeface="Courier New" panose="02070309020205020404" charset="0"/>
              <a:cs typeface="Courier New" panose="02070309020205020404" charset="0"/>
            </a:endParaRPr>
          </a:p>
          <a:p>
            <a:r>
              <a:rPr lang="en-US" sz="2000" b="1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private</a:t>
            </a:r>
            <a:r>
              <a:rPr lang="en-US" sz="2000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 </a:t>
            </a:r>
            <a:r>
              <a:rPr lang="en-US" sz="2000" b="1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void</a:t>
            </a:r>
            <a:r>
              <a:rPr lang="en-US" sz="2000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 onMessage3(Message3 </a:t>
            </a:r>
            <a:r>
              <a:rPr lang="en-US" sz="2000" dirty="0" err="1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msg</a:t>
            </a:r>
            <a:r>
              <a:rPr lang="en-US" sz="2000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) {...}</a:t>
            </a:r>
            <a:endParaRPr lang="en-US" sz="2000" dirty="0">
              <a:latin typeface="Courier New" panose="02070309020205020404" charset="0"/>
              <a:ea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6" name="Line Callout 1 5"/>
          <p:cNvSpPr/>
          <p:nvPr/>
        </p:nvSpPr>
        <p:spPr>
          <a:xfrm>
            <a:off x="2878051" y="3654621"/>
            <a:ext cx="5555765" cy="628470"/>
          </a:xfrm>
          <a:prstGeom prst="borderCallout1">
            <a:avLst>
              <a:gd name="adj1" fmla="val 1697"/>
              <a:gd name="adj2" fmla="val 30414"/>
              <a:gd name="adj3" fmla="val -43338"/>
              <a:gd name="adj4" fmla="val 30447"/>
            </a:avLst>
          </a:prstGeom>
          <a:ln>
            <a:solidFill>
              <a:srgbClr val="00000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000000"/>
                </a:solidFill>
              </a:rPr>
              <a:t>Define the mapping between incoming message classes and the methods of the actor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7" name="Line Callout 1 6"/>
          <p:cNvSpPr/>
          <p:nvPr/>
        </p:nvSpPr>
        <p:spPr>
          <a:xfrm>
            <a:off x="2878051" y="5659880"/>
            <a:ext cx="4617258" cy="628470"/>
          </a:xfrm>
          <a:prstGeom prst="borderCallout1">
            <a:avLst>
              <a:gd name="adj1" fmla="val -3972"/>
              <a:gd name="adj2" fmla="val 80052"/>
              <a:gd name="adj3" fmla="val -49007"/>
              <a:gd name="adj4" fmla="val 79915"/>
            </a:avLst>
          </a:prstGeom>
          <a:ln>
            <a:solidFill>
              <a:srgbClr val="00000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000000"/>
                </a:solidFill>
              </a:rPr>
              <a:t>Define the reaction on the messages in private methods of the actor</a:t>
            </a:r>
            <a:endParaRPr lang="en-US" sz="20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Useful methods of an actor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975600" cy="4873752"/>
          </a:xfrm>
        </p:spPr>
        <p:txBody>
          <a:bodyPr/>
          <a:lstStyle/>
          <a:p>
            <a:r>
              <a:rPr lang="en-US" dirty="0"/>
              <a:t>Abstract (for you to define, if needed)</a:t>
            </a:r>
            <a:endParaRPr lang="en-US" dirty="0"/>
          </a:p>
          <a:p>
            <a:pPr lvl="1"/>
            <a:r>
              <a:rPr lang="en-US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void </a:t>
            </a:r>
            <a:r>
              <a:rPr lang="en-US" dirty="0" err="1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preStart</a:t>
            </a:r>
            <a:r>
              <a:rPr lang="en-US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()</a:t>
            </a:r>
            <a:r>
              <a:rPr lang="en-US" dirty="0"/>
              <a:t> – called after the actor has been initialized but before processing any messages</a:t>
            </a:r>
            <a:endParaRPr lang="en-US" dirty="0"/>
          </a:p>
          <a:p>
            <a:endParaRPr lang="en-US" dirty="0"/>
          </a:p>
          <a:p>
            <a:r>
              <a:rPr lang="en-US" dirty="0"/>
              <a:t>Defined (for internal Actor use)</a:t>
            </a:r>
            <a:endParaRPr lang="en-US" dirty="0">
              <a:latin typeface="Courier New" panose="02070309020205020404" charset="0"/>
              <a:ea typeface="Courier New" panose="02070309020205020404" charset="0"/>
              <a:cs typeface="Courier New" panose="02070309020205020404" charset="0"/>
            </a:endParaRPr>
          </a:p>
          <a:p>
            <a:pPr lvl="1"/>
            <a:r>
              <a:rPr lang="en-US" dirty="0" err="1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getSelf</a:t>
            </a:r>
            <a:r>
              <a:rPr lang="en-US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() </a:t>
            </a:r>
            <a:r>
              <a:rPr lang="en-US" dirty="0"/>
              <a:t>– get </a:t>
            </a:r>
            <a:r>
              <a:rPr lang="en-US" b="1" dirty="0" err="1"/>
              <a:t>ActorRef</a:t>
            </a:r>
            <a:r>
              <a:rPr lang="en-US" dirty="0"/>
              <a:t> of myself</a:t>
            </a:r>
            <a:endParaRPr lang="en-US" dirty="0"/>
          </a:p>
          <a:p>
            <a:pPr lvl="1"/>
            <a:r>
              <a:rPr lang="en-US" dirty="0" err="1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getSelf</a:t>
            </a:r>
            <a:r>
              <a:rPr lang="en-US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().path().name() </a:t>
            </a:r>
            <a:r>
              <a:rPr lang="en-US" dirty="0"/>
              <a:t>– get my name</a:t>
            </a:r>
            <a:endParaRPr lang="en-US" dirty="0"/>
          </a:p>
          <a:p>
            <a:pPr lvl="1"/>
            <a:r>
              <a:rPr lang="en-US" dirty="0" err="1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getContext</a:t>
            </a:r>
            <a:r>
              <a:rPr lang="en-US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().system().scheduler().schedule() </a:t>
            </a:r>
            <a:r>
              <a:rPr lang="en-US" dirty="0"/>
              <a:t>– schedule an action in the future</a:t>
            </a:r>
            <a:endParaRPr lang="en-US" dirty="0"/>
          </a:p>
          <a:p>
            <a:pPr lvl="1"/>
            <a:r>
              <a:rPr lang="en-US" dirty="0" err="1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getSender</a:t>
            </a:r>
            <a:r>
              <a:rPr lang="en-US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() </a:t>
            </a:r>
            <a:r>
              <a:rPr lang="en-US" dirty="0"/>
              <a:t>– get the reference to the current message sender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</a:fld>
            <a:endParaRPr kumimoji="0"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43429"/>
            <a:ext cx="7671816" cy="553052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Preferred way: schedule a message in the future (maybe even a message to self)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It is possible to schedule a </a:t>
            </a:r>
            <a:r>
              <a:rPr lang="en-US" i="1" dirty="0"/>
              <a:t>runnable</a:t>
            </a:r>
            <a:r>
              <a:rPr lang="en-US" dirty="0"/>
              <a:t> instead, but this is not recommended!</a:t>
            </a:r>
            <a:endParaRPr lang="en-US" dirty="0"/>
          </a:p>
          <a:p>
            <a:pPr lvl="1"/>
            <a:r>
              <a:rPr lang="en-US" dirty="0"/>
              <a:t>The runnable </a:t>
            </a:r>
            <a:r>
              <a:rPr lang="en-US" b="1" dirty="0"/>
              <a:t>may not</a:t>
            </a:r>
            <a:r>
              <a:rPr lang="en-US" dirty="0"/>
              <a:t> access Actor’s variables otherwise race condition may happen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Scheduling a future action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</a:fld>
            <a:endParaRPr kumimoji="0"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1887366"/>
            <a:ext cx="7671817" cy="2861310"/>
          </a:xfrm>
          <a:prstGeom prst="rect">
            <a:avLst/>
          </a:prstGeom>
          <a:noFill/>
          <a:ln>
            <a:solidFill>
              <a:srgbClr val="FE8637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Cancellable timer =</a:t>
            </a:r>
            <a:endParaRPr lang="en-US" sz="2000" dirty="0">
              <a:latin typeface="Courier New" panose="02070309020205020404" charset="0"/>
              <a:ea typeface="Courier New" panose="02070309020205020404" charset="0"/>
              <a:cs typeface="Courier New" panose="02070309020205020404" charset="0"/>
            </a:endParaRPr>
          </a:p>
          <a:p>
            <a:r>
              <a:rPr lang="en-US" sz="2000" dirty="0" err="1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getContext</a:t>
            </a:r>
            <a:r>
              <a:rPr lang="en-US" sz="2000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()</a:t>
            </a:r>
            <a:endParaRPr lang="en-US" sz="2000" dirty="0">
              <a:latin typeface="Courier New" panose="02070309020205020404" charset="0"/>
              <a:ea typeface="Courier New" panose="02070309020205020404" charset="0"/>
              <a:cs typeface="Courier New" panose="02070309020205020404" charset="0"/>
            </a:endParaRPr>
          </a:p>
          <a:p>
            <a:r>
              <a:rPr lang="en-US" sz="2000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.system().scheduler().scheduleWithFixedDelay(</a:t>
            </a:r>
            <a:endParaRPr lang="en-US" sz="2000" dirty="0">
              <a:latin typeface="Courier New" panose="02070309020205020404" charset="0"/>
              <a:ea typeface="Courier New" panose="02070309020205020404" charset="0"/>
              <a:cs typeface="Courier New" panose="02070309020205020404" charset="0"/>
            </a:endParaRPr>
          </a:p>
          <a:p>
            <a:r>
              <a:rPr lang="en-US" sz="2000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        </a:t>
            </a:r>
            <a:r>
              <a:rPr lang="en-US" sz="2000" dirty="0" err="1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Duration.create</a:t>
            </a:r>
            <a:r>
              <a:rPr lang="en-US" sz="2000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(1, </a:t>
            </a:r>
            <a:r>
              <a:rPr lang="en-US" sz="2000" dirty="0" err="1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TimeUnit.SECONDS</a:t>
            </a:r>
            <a:r>
              <a:rPr lang="en-US" sz="2000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),</a:t>
            </a:r>
            <a:endParaRPr lang="en-US" sz="2000" dirty="0">
              <a:latin typeface="Courier New" panose="02070309020205020404" charset="0"/>
              <a:ea typeface="Courier New" panose="02070309020205020404" charset="0"/>
              <a:cs typeface="Courier New" panose="02070309020205020404" charset="0"/>
            </a:endParaRPr>
          </a:p>
          <a:p>
            <a:r>
              <a:rPr lang="en-US" sz="2000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        </a:t>
            </a:r>
            <a:r>
              <a:rPr lang="en-US" sz="2000" dirty="0" err="1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Duration.create</a:t>
            </a:r>
            <a:r>
              <a:rPr lang="en-US" sz="2000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(1, </a:t>
            </a:r>
            <a:r>
              <a:rPr lang="en-US" sz="2000" dirty="0" err="1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TimeUnit.SECONDS</a:t>
            </a:r>
            <a:r>
              <a:rPr lang="en-US" sz="2000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),</a:t>
            </a:r>
            <a:endParaRPr lang="en-US" sz="2000" dirty="0">
              <a:latin typeface="Courier New" panose="02070309020205020404" charset="0"/>
              <a:ea typeface="Courier New" panose="02070309020205020404" charset="0"/>
              <a:cs typeface="Courier New" panose="02070309020205020404" charset="0"/>
            </a:endParaRPr>
          </a:p>
          <a:p>
            <a:r>
              <a:rPr lang="en-US" sz="2000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        receiver,</a:t>
            </a:r>
            <a:endParaRPr lang="en-US" sz="2000" dirty="0">
              <a:latin typeface="Courier New" panose="02070309020205020404" charset="0"/>
              <a:ea typeface="Courier New" panose="02070309020205020404" charset="0"/>
              <a:cs typeface="Courier New" panose="02070309020205020404" charset="0"/>
            </a:endParaRPr>
          </a:p>
          <a:p>
            <a:r>
              <a:rPr lang="" altLang="en-US" sz="2000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	  </a:t>
            </a:r>
            <a:r>
              <a:rPr lang="en-US" sz="2000" b="1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new</a:t>
            </a:r>
            <a:r>
              <a:rPr lang="en-US" sz="2000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 Hello("Hi there!”</a:t>
            </a:r>
            <a:r>
              <a:rPr lang="" altLang="en-US" sz="2000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),</a:t>
            </a:r>
            <a:endParaRPr lang="en-US" sz="2000" dirty="0">
              <a:latin typeface="Courier New" panose="02070309020205020404" charset="0"/>
              <a:ea typeface="Courier New" panose="02070309020205020404" charset="0"/>
              <a:cs typeface="Courier New" panose="02070309020205020404" charset="0"/>
            </a:endParaRPr>
          </a:p>
          <a:p>
            <a:r>
              <a:rPr lang="en-US" sz="2000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        </a:t>
            </a:r>
            <a:r>
              <a:rPr lang="en-US" sz="2000" dirty="0" err="1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getContext</a:t>
            </a:r>
            <a:r>
              <a:rPr lang="en-US" sz="2000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().system().dispatcher(),</a:t>
            </a:r>
            <a:endParaRPr lang="en-US" sz="2000" dirty="0">
              <a:latin typeface="Courier New" panose="02070309020205020404" charset="0"/>
              <a:ea typeface="Courier New" panose="02070309020205020404" charset="0"/>
              <a:cs typeface="Courier New" panose="02070309020205020404" charset="0"/>
            </a:endParaRPr>
          </a:p>
          <a:p>
            <a:r>
              <a:rPr lang="en-US" sz="2000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        </a:t>
            </a:r>
            <a:r>
              <a:rPr lang="en-US" sz="2000" dirty="0" err="1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getSelf</a:t>
            </a:r>
            <a:r>
              <a:rPr lang="en-US" sz="2000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());</a:t>
            </a:r>
            <a:endParaRPr lang="en-US" sz="2000" dirty="0">
              <a:latin typeface="Courier New" panose="02070309020205020404" charset="0"/>
              <a:ea typeface="Courier New" panose="02070309020205020404" charset="0"/>
              <a:cs typeface="Courier New" panose="020703090202050204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Let’s look at the example together</a:t>
            </a:r>
            <a:endParaRPr lang="en-US" b="1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Open Java source files located in the </a:t>
            </a:r>
            <a:r>
              <a:rPr lang="en-US" dirty="0">
                <a:latin typeface="Courier New" panose="02070309020205020404" charset="0"/>
                <a:cs typeface="Courier New" panose="02070309020205020404" charset="0"/>
              </a:rPr>
              <a:t>hello/</a:t>
            </a:r>
            <a:r>
              <a:rPr lang="en-US" dirty="0" err="1">
                <a:latin typeface="Courier New" panose="02070309020205020404" charset="0"/>
                <a:cs typeface="Courier New" panose="02070309020205020404" charset="0"/>
              </a:rPr>
              <a:t>src</a:t>
            </a:r>
            <a:r>
              <a:rPr lang="en-US" dirty="0">
                <a:latin typeface="Courier New" panose="02070309020205020404" charset="0"/>
                <a:cs typeface="Courier New" panose="02070309020205020404" charset="0"/>
              </a:rPr>
              <a:t>/main/it/</a:t>
            </a:r>
            <a:r>
              <a:rPr lang="en-US" dirty="0" err="1">
                <a:latin typeface="Courier New" panose="02070309020205020404" charset="0"/>
                <a:cs typeface="Courier New" panose="02070309020205020404" charset="0"/>
              </a:rPr>
              <a:t>unitn</a:t>
            </a:r>
            <a:r>
              <a:rPr lang="en-US" dirty="0">
                <a:latin typeface="Courier New" panose="02070309020205020404" charset="0"/>
                <a:cs typeface="Courier New" panose="02070309020205020404" charset="0"/>
              </a:rPr>
              <a:t>/ds1 </a:t>
            </a:r>
            <a:r>
              <a:rPr lang="en-US" dirty="0"/>
              <a:t>directory, using a text editor or an IDE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To run it from the command line, go to </a:t>
            </a:r>
            <a:r>
              <a:rPr lang="en-US" dirty="0">
                <a:latin typeface="Courier New" panose="02070309020205020404" charset="0"/>
                <a:cs typeface="Courier New" panose="02070309020205020404" charset="0"/>
              </a:rPr>
              <a:t>hello</a:t>
            </a:r>
            <a:r>
              <a:rPr lang="en-US" dirty="0"/>
              <a:t> directory and type </a:t>
            </a:r>
            <a:r>
              <a:rPr lang="en-US" dirty="0" err="1">
                <a:latin typeface="Courier New" panose="02070309020205020404" charset="0"/>
                <a:cs typeface="Courier New" panose="02070309020205020404" charset="0"/>
              </a:rPr>
              <a:t>gradle</a:t>
            </a:r>
            <a:r>
              <a:rPr lang="en-US" dirty="0">
                <a:latin typeface="Courier New" panose="02070309020205020404" charset="0"/>
                <a:cs typeface="Courier New" panose="02070309020205020404" charset="0"/>
              </a:rPr>
              <a:t> run</a:t>
            </a:r>
            <a:endParaRPr lang="en-US" dirty="0"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</a:fld>
            <a:endParaRPr kumimoji="0"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Exercise: Causal Multicast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We’ll create a toy group chat application</a:t>
            </a:r>
            <a:endParaRPr lang="en-US" dirty="0"/>
          </a:p>
          <a:p>
            <a:r>
              <a:rPr lang="en-US" dirty="0"/>
              <a:t>There will be a group of actors that send chat messages to the whole group (multicast)</a:t>
            </a:r>
            <a:endParaRPr lang="en-US" dirty="0"/>
          </a:p>
          <a:p>
            <a:r>
              <a:rPr lang="en-US" dirty="0"/>
              <a:t>For simplicity: all the actors will run locally</a:t>
            </a:r>
            <a:endParaRPr lang="en-US" dirty="0"/>
          </a:p>
          <a:p>
            <a:endParaRPr lang="en-US" dirty="0"/>
          </a:p>
          <a:p>
            <a:r>
              <a:rPr lang="en-US" dirty="0"/>
              <a:t>The chat system should guarantee the property of </a:t>
            </a:r>
            <a:r>
              <a:rPr lang="en-US" b="1" dirty="0"/>
              <a:t>causal delivery</a:t>
            </a:r>
            <a:r>
              <a:rPr lang="en-US" dirty="0"/>
              <a:t>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</a:fld>
            <a:endParaRPr kumimoji="0" lang="en-US" dirty="0"/>
          </a:p>
        </p:txBody>
      </p:sp>
      <p:sp>
        <p:nvSpPr>
          <p:cNvPr id="5" name="Rectangle 4"/>
          <p:cNvSpPr/>
          <p:nvPr/>
        </p:nvSpPr>
        <p:spPr>
          <a:xfrm>
            <a:off x="1083232" y="4826907"/>
            <a:ext cx="6593840" cy="907143"/>
          </a:xfrm>
          <a:prstGeom prst="rect">
            <a:avLst/>
          </a:prstGeom>
          <a:ln>
            <a:solidFill>
              <a:srgbClr val="00000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Nobody can deliver a reply to a message M before delivering the message M itself</a:t>
            </a:r>
            <a:endParaRPr lang="en-US" sz="2000" b="1" dirty="0">
              <a:latin typeface="Andale Mono" panose="020B0509000000000004"/>
              <a:cs typeface="Andale Mono" panose="020B05090000000000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reordering is possible?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</a:fld>
            <a:endParaRPr kumimoji="0"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798286" y="1959429"/>
            <a:ext cx="712651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798286" y="3316515"/>
            <a:ext cx="712651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98286" y="4673601"/>
            <a:ext cx="712651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2356629" y="3345542"/>
            <a:ext cx="324629" cy="1299033"/>
          </a:xfrm>
          <a:prstGeom prst="straightConnector1">
            <a:avLst/>
          </a:prstGeom>
          <a:ln w="2222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888343" y="3316515"/>
            <a:ext cx="551543" cy="1357086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2888343" y="1959429"/>
            <a:ext cx="551543" cy="1357086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052286" y="4644575"/>
            <a:ext cx="17876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How are you?</a:t>
            </a:r>
            <a:endParaRPr lang="en-US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2380343" y="1973944"/>
            <a:ext cx="2859314" cy="2670630"/>
          </a:xfrm>
          <a:prstGeom prst="straightConnector1">
            <a:avLst/>
          </a:prstGeom>
          <a:ln w="2222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888343" y="3302002"/>
            <a:ext cx="16898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solidFill>
                  <a:schemeClr val="accent3"/>
                </a:solidFill>
              </a:rPr>
              <a:t>Fine, thanks</a:t>
            </a:r>
            <a:endParaRPr lang="en-US" sz="2000" dirty="0">
              <a:solidFill>
                <a:schemeClr val="accent3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623502" y="1588346"/>
            <a:ext cx="17876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How are you?</a:t>
            </a:r>
            <a:endParaRPr lang="en-US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610663" y="1595603"/>
            <a:ext cx="16898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solidFill>
                  <a:schemeClr val="accent3"/>
                </a:solidFill>
              </a:rPr>
              <a:t>Fine, thanks</a:t>
            </a:r>
            <a:endParaRPr lang="en-US" sz="2000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Simulating a group chat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will create several pairs of “chat users” that will be talking on different “topics”</a:t>
            </a:r>
            <a:endParaRPr lang="en-US" dirty="0"/>
          </a:p>
          <a:p>
            <a:pPr lvl="1"/>
            <a:r>
              <a:rPr lang="en-US" dirty="0"/>
              <a:t>We’ll start from having only one pair</a:t>
            </a:r>
            <a:endParaRPr lang="en-US" dirty="0"/>
          </a:p>
          <a:p>
            <a:r>
              <a:rPr lang="en-US" dirty="0"/>
              <a:t>We will create a number of “listeners” that see all the messages but don’t participate in the talks</a:t>
            </a:r>
            <a:endParaRPr lang="en-US" dirty="0"/>
          </a:p>
          <a:p>
            <a:r>
              <a:rPr lang="en-US" dirty="0"/>
              <a:t>To check that the system preserves the message order we need to know the right order ourselves!</a:t>
            </a:r>
            <a:endParaRPr lang="en-US" dirty="0"/>
          </a:p>
          <a:p>
            <a:pPr lvl="1"/>
            <a:r>
              <a:rPr lang="en-US" dirty="0"/>
              <a:t>To do so, we will put a sequence number into every message in a conversation</a:t>
            </a:r>
            <a:endParaRPr lang="en-US" dirty="0"/>
          </a:p>
          <a:p>
            <a:pPr lvl="1"/>
            <a:r>
              <a:rPr lang="en-US" dirty="0"/>
              <a:t>But we will </a:t>
            </a:r>
            <a:r>
              <a:rPr lang="en-US" b="1" dirty="0"/>
              <a:t>NOT</a:t>
            </a:r>
            <a:r>
              <a:rPr lang="en-US" dirty="0"/>
              <a:t> use these sequence numbers inside the “chat system” to preserve the ordering</a:t>
            </a:r>
            <a:endParaRPr lang="en-US" dirty="0"/>
          </a:p>
          <a:p>
            <a:pPr lvl="1"/>
            <a:r>
              <a:rPr lang="en-US" dirty="0"/>
              <a:t>That would be cheating.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0945" y="274638"/>
            <a:ext cx="8406587" cy="609845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569528" y="374073"/>
            <a:ext cx="27238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http://</a:t>
            </a:r>
            <a:r>
              <a:rPr lang="en-GB" sz="3200" dirty="0" err="1"/>
              <a:t>akka.io</a:t>
            </a:r>
            <a:endParaRPr lang="en-GB" sz="3200" dirty="0"/>
          </a:p>
        </p:txBody>
      </p:sp>
      <p:sp>
        <p:nvSpPr>
          <p:cNvPr id="9" name="Oval 8"/>
          <p:cNvSpPr/>
          <p:nvPr/>
        </p:nvSpPr>
        <p:spPr>
          <a:xfrm>
            <a:off x="3739165" y="2714265"/>
            <a:ext cx="1982762" cy="609599"/>
          </a:xfrm>
          <a:prstGeom prst="ellipse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/>
          <p:cNvSpPr/>
          <p:nvPr/>
        </p:nvSpPr>
        <p:spPr>
          <a:xfrm>
            <a:off x="497204" y="3240738"/>
            <a:ext cx="2633925" cy="609599"/>
          </a:xfrm>
          <a:prstGeom prst="ellipse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/>
          <p:cNvSpPr/>
          <p:nvPr/>
        </p:nvSpPr>
        <p:spPr>
          <a:xfrm>
            <a:off x="3919275" y="3240737"/>
            <a:ext cx="2578507" cy="609599"/>
          </a:xfrm>
          <a:prstGeom prst="ellipse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/>
          <p:cNvSpPr/>
          <p:nvPr/>
        </p:nvSpPr>
        <p:spPr>
          <a:xfrm>
            <a:off x="5110766" y="5287100"/>
            <a:ext cx="805125" cy="531810"/>
          </a:xfrm>
          <a:prstGeom prst="ellipse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Chat timeline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</a:fld>
            <a:endParaRPr kumimoji="0"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1489463" y="1959429"/>
            <a:ext cx="6435335" cy="2888342"/>
            <a:chOff x="798286" y="1959429"/>
            <a:chExt cx="7126514" cy="2888342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798286" y="1959429"/>
              <a:ext cx="712651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798286" y="2685143"/>
              <a:ext cx="712651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798286" y="3403600"/>
              <a:ext cx="712651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798286" y="4129314"/>
              <a:ext cx="712651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798286" y="4847771"/>
              <a:ext cx="712651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232389" y="1767170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0: topic 1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232389" y="2466032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1: topic 1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232389" y="3193922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2: topic 2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32389" y="3907298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3: topic 2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32389" y="4620674"/>
            <a:ext cx="1257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4: listener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676400" y="1570437"/>
            <a:ext cx="17491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</a:rPr>
              <a:t>Msg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 0 topic 1</a:t>
            </a:r>
            <a:endParaRPr lang="en-US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395713" y="2301387"/>
            <a:ext cx="17491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</a:rPr>
              <a:t>Msg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 1 topic 1</a:t>
            </a:r>
            <a:endParaRPr lang="en-US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705827" y="3043454"/>
            <a:ext cx="17491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chemeClr val="accent3"/>
                </a:solidFill>
              </a:rPr>
              <a:t>Msg</a:t>
            </a:r>
            <a:r>
              <a:rPr lang="en-US" sz="2000" dirty="0">
                <a:solidFill>
                  <a:schemeClr val="accent3"/>
                </a:solidFill>
              </a:rPr>
              <a:t> 0 topic 2</a:t>
            </a:r>
            <a:endParaRPr lang="en-US" sz="2000" dirty="0">
              <a:solidFill>
                <a:schemeClr val="accent3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758113" y="3761910"/>
            <a:ext cx="17491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chemeClr val="accent3"/>
                </a:solidFill>
              </a:rPr>
              <a:t>Msg</a:t>
            </a:r>
            <a:r>
              <a:rPr lang="en-US" sz="2000" dirty="0">
                <a:solidFill>
                  <a:schemeClr val="accent3"/>
                </a:solidFill>
              </a:rPr>
              <a:t> 1 topic 2</a:t>
            </a:r>
            <a:endParaRPr lang="en-US" sz="2000" dirty="0">
              <a:solidFill>
                <a:schemeClr val="accent3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648789" y="5362741"/>
            <a:ext cx="7145382" cy="1160757"/>
          </a:xfrm>
          <a:prstGeom prst="rect">
            <a:avLst/>
          </a:prstGeom>
          <a:ln>
            <a:solidFill>
              <a:srgbClr val="00000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All messages are sent to everybody (multicast) 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Chatters reply on their topic only, incrementing the sequence number</a:t>
            </a:r>
            <a:endParaRPr lang="en-US" sz="2000" dirty="0"/>
          </a:p>
        </p:txBody>
      </p:sp>
      <p:sp>
        <p:nvSpPr>
          <p:cNvPr id="46" name="Line Callout 1 45"/>
          <p:cNvSpPr/>
          <p:nvPr/>
        </p:nvSpPr>
        <p:spPr>
          <a:xfrm>
            <a:off x="4941272" y="2710594"/>
            <a:ext cx="3024286" cy="628470"/>
          </a:xfrm>
          <a:prstGeom prst="borderCallout1">
            <a:avLst>
              <a:gd name="adj1" fmla="val 59013"/>
              <a:gd name="adj2" fmla="val -1040"/>
              <a:gd name="adj3" fmla="val 3691"/>
              <a:gd name="adj4" fmla="val -13824"/>
            </a:avLst>
          </a:prstGeom>
          <a:ln>
            <a:solidFill>
              <a:srgbClr val="00000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000000"/>
                </a:solidFill>
              </a:rPr>
              <a:t>Replies after it receives </a:t>
            </a:r>
            <a:r>
              <a:rPr lang="en-US" sz="2000" dirty="0" err="1">
                <a:solidFill>
                  <a:srgbClr val="000000"/>
                </a:solidFill>
              </a:rPr>
              <a:t>Msg</a:t>
            </a:r>
            <a:r>
              <a:rPr lang="en-US" sz="2000" dirty="0">
                <a:solidFill>
                  <a:srgbClr val="000000"/>
                </a:solidFill>
              </a:rPr>
              <a:t> 0 topic 1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144910" y="1567975"/>
            <a:ext cx="17491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</a:rPr>
              <a:t>Msg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 2 topic 1</a:t>
            </a:r>
            <a:endParaRPr lang="en-US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Chat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At the end we will print the chat histories of all participants in the order of message delivery</a:t>
            </a:r>
            <a:endParaRPr lang="en-US" dirty="0"/>
          </a:p>
          <a:p>
            <a:endParaRPr lang="en-US" dirty="0"/>
          </a:p>
          <a:p>
            <a:r>
              <a:rPr lang="en-US" dirty="0"/>
              <a:t>The system is correct if all messages on the same topic are always in the order of sending</a:t>
            </a:r>
            <a:endParaRPr lang="en-US" dirty="0"/>
          </a:p>
          <a:p>
            <a:endParaRPr lang="en-US" dirty="0"/>
          </a:p>
          <a:p>
            <a:r>
              <a:rPr lang="en-US" dirty="0"/>
              <a:t>Messages on different topics might be swapped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</a:fld>
            <a:endParaRPr kumimoji="0" lang="en-US" dirty="0"/>
          </a:p>
        </p:txBody>
      </p:sp>
      <p:sp>
        <p:nvSpPr>
          <p:cNvPr id="5" name="Rectangle 4"/>
          <p:cNvSpPr/>
          <p:nvPr/>
        </p:nvSpPr>
        <p:spPr>
          <a:xfrm>
            <a:off x="1127761" y="5092049"/>
            <a:ext cx="5868125" cy="501030"/>
          </a:xfrm>
          <a:prstGeom prst="rect">
            <a:avLst/>
          </a:prstGeom>
          <a:ln>
            <a:solidFill>
              <a:srgbClr val="00000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sz="2000" b="1" dirty="0"/>
              <a:t>Listener1: </a:t>
            </a:r>
            <a:r>
              <a:rPr lang="en-US" sz="2000" dirty="0"/>
              <a:t>T1:0   T1:1   T2:0   T1:2   T2:1   T2:2 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1127761" y="5734050"/>
            <a:ext cx="5868125" cy="501030"/>
          </a:xfrm>
          <a:prstGeom prst="rect">
            <a:avLst/>
          </a:prstGeom>
          <a:ln>
            <a:solidFill>
              <a:srgbClr val="00000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lvl="0" indent="-342900"/>
            <a:r>
              <a:rPr lang="en-US" sz="2000" b="1" dirty="0"/>
              <a:t>Listener2: </a:t>
            </a:r>
            <a:r>
              <a:rPr lang="en-US" sz="2000" dirty="0"/>
              <a:t>T1:0   T1:1   T1:2   T2:0   T2:1   T2:2 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Before we start</a:t>
            </a:r>
            <a:r>
              <a:rPr lang="is-IS" dirty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Before we start with vector clocks, complete a simpler exercise</a:t>
            </a:r>
            <a:endParaRPr lang="en-US" dirty="0"/>
          </a:p>
          <a:p>
            <a:r>
              <a:rPr lang="en-US" dirty="0"/>
              <a:t>Open the </a:t>
            </a:r>
            <a:r>
              <a:rPr lang="en-US" b="1" dirty="0"/>
              <a:t>multicast</a:t>
            </a:r>
            <a:r>
              <a:rPr lang="en-US" dirty="0"/>
              <a:t> example</a:t>
            </a:r>
            <a:endParaRPr lang="en-US" dirty="0">
              <a:latin typeface="Courier New" panose="02070309020205020404" charset="0"/>
              <a:ea typeface="Courier New" panose="02070309020205020404" charset="0"/>
              <a:cs typeface="Courier New" panose="02070309020205020404" charset="0"/>
            </a:endParaRPr>
          </a:p>
          <a:p>
            <a:pPr lvl="1"/>
            <a:r>
              <a:rPr lang="en-US" dirty="0"/>
              <a:t>Let’s look at the code together</a:t>
            </a:r>
            <a:endParaRPr lang="en-US" dirty="0"/>
          </a:p>
          <a:p>
            <a:r>
              <a:rPr lang="en-US" dirty="0"/>
              <a:t>Compile it</a:t>
            </a:r>
            <a:endParaRPr lang="en-US" dirty="0"/>
          </a:p>
          <a:p>
            <a:r>
              <a:rPr lang="en-US" dirty="0"/>
              <a:t>Run and check the output</a:t>
            </a:r>
            <a:endParaRPr lang="en-US" dirty="0"/>
          </a:p>
          <a:p>
            <a:endParaRPr lang="en-US" dirty="0"/>
          </a:p>
          <a:p>
            <a:r>
              <a:rPr lang="en-US" dirty="0"/>
              <a:t>Exercise: add more pairs of chatters to the system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</a:fld>
            <a:endParaRPr kumimoji="0"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43429"/>
            <a:ext cx="7671816" cy="55305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We </a:t>
            </a:r>
            <a:r>
              <a:rPr lang="en-US" i="1" dirty="0"/>
              <a:t>emulate</a:t>
            </a:r>
            <a:r>
              <a:rPr lang="en-US" dirty="0"/>
              <a:t> random network delays with this code: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Emulating network delays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</a:fld>
            <a:endParaRPr kumimoji="0"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199" y="1508087"/>
            <a:ext cx="7671817" cy="4401205"/>
          </a:xfrm>
          <a:prstGeom prst="rect">
            <a:avLst/>
          </a:prstGeom>
          <a:noFill/>
          <a:ln>
            <a:solidFill>
              <a:srgbClr val="FE8637"/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private</a:t>
            </a:r>
            <a:r>
              <a:rPr lang="en-US" sz="2000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 </a:t>
            </a:r>
            <a:r>
              <a:rPr lang="en-US" sz="2000" b="1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void</a:t>
            </a:r>
            <a:r>
              <a:rPr lang="en-US" sz="2000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 multicast(Serializable m) {</a:t>
            </a:r>
            <a:endParaRPr lang="en-US" sz="2000" dirty="0">
              <a:latin typeface="Courier New" panose="02070309020205020404" charset="0"/>
              <a:ea typeface="Courier New" panose="02070309020205020404" charset="0"/>
              <a:cs typeface="Courier New" panose="02070309020205020404" charset="0"/>
            </a:endParaRPr>
          </a:p>
          <a:p>
            <a:r>
              <a:rPr lang="en-US" sz="2000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  </a:t>
            </a:r>
            <a:r>
              <a:rPr lang="en-US" sz="2000" dirty="0" err="1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Collections.shuffle</a:t>
            </a:r>
            <a:r>
              <a:rPr lang="en-US" sz="2000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(group);</a:t>
            </a:r>
            <a:endParaRPr lang="en-US" sz="2000" dirty="0">
              <a:latin typeface="Courier New" panose="02070309020205020404" charset="0"/>
              <a:ea typeface="Courier New" panose="02070309020205020404" charset="0"/>
              <a:cs typeface="Courier New" panose="02070309020205020404" charset="0"/>
            </a:endParaRPr>
          </a:p>
          <a:p>
            <a:r>
              <a:rPr lang="en-US" sz="2000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  </a:t>
            </a:r>
            <a:r>
              <a:rPr lang="en-US" sz="2000" b="1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for</a:t>
            </a:r>
            <a:r>
              <a:rPr lang="en-US" sz="2000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 (</a:t>
            </a:r>
            <a:r>
              <a:rPr lang="en-US" sz="2000" dirty="0" err="1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ActorRef</a:t>
            </a:r>
            <a:r>
              <a:rPr lang="en-US" sz="2000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 p: group) {</a:t>
            </a:r>
            <a:endParaRPr lang="en-US" sz="2000" dirty="0">
              <a:latin typeface="Courier New" panose="02070309020205020404" charset="0"/>
              <a:ea typeface="Courier New" panose="02070309020205020404" charset="0"/>
              <a:cs typeface="Courier New" panose="02070309020205020404" charset="0"/>
            </a:endParaRPr>
          </a:p>
          <a:p>
            <a:r>
              <a:rPr lang="en-US" sz="2000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    </a:t>
            </a:r>
            <a:r>
              <a:rPr lang="en-US" sz="2000" b="1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if</a:t>
            </a:r>
            <a:r>
              <a:rPr lang="en-US" sz="2000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 (!</a:t>
            </a:r>
            <a:r>
              <a:rPr lang="en-US" sz="2000" dirty="0" err="1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p.equals</a:t>
            </a:r>
            <a:r>
              <a:rPr lang="en-US" sz="2000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(</a:t>
            </a:r>
            <a:r>
              <a:rPr lang="en-US" sz="2000" dirty="0" err="1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getSelf</a:t>
            </a:r>
            <a:r>
              <a:rPr lang="en-US" sz="2000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())) {</a:t>
            </a:r>
            <a:endParaRPr lang="en-US" sz="2000" dirty="0">
              <a:latin typeface="Courier New" panose="02070309020205020404" charset="0"/>
              <a:ea typeface="Courier New" panose="02070309020205020404" charset="0"/>
              <a:cs typeface="Courier New" panose="02070309020205020404" charset="0"/>
            </a:endParaRPr>
          </a:p>
          <a:p>
            <a:r>
              <a:rPr lang="en-US" sz="2000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      </a:t>
            </a:r>
            <a:r>
              <a:rPr lang="en-US" sz="2000" dirty="0" err="1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p.tell</a:t>
            </a:r>
            <a:r>
              <a:rPr lang="en-US" sz="2000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(m, </a:t>
            </a:r>
            <a:r>
              <a:rPr lang="en-US" sz="2000" dirty="0" err="1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getSelf</a:t>
            </a:r>
            <a:r>
              <a:rPr lang="en-US" sz="2000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());</a:t>
            </a:r>
            <a:endParaRPr lang="en-US" sz="2000" dirty="0">
              <a:latin typeface="Courier New" panose="02070309020205020404" charset="0"/>
              <a:ea typeface="Courier New" panose="02070309020205020404" charset="0"/>
              <a:cs typeface="Courier New" panose="02070309020205020404" charset="0"/>
            </a:endParaRPr>
          </a:p>
          <a:p>
            <a:r>
              <a:rPr lang="en-US" sz="2000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      </a:t>
            </a:r>
            <a:r>
              <a:rPr lang="en-US" sz="2000" b="1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try</a:t>
            </a:r>
            <a:r>
              <a:rPr lang="en-US" sz="2000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 {</a:t>
            </a:r>
            <a:endParaRPr lang="en-US" sz="2000" dirty="0">
              <a:latin typeface="Courier New" panose="02070309020205020404" charset="0"/>
              <a:ea typeface="Courier New" panose="02070309020205020404" charset="0"/>
              <a:cs typeface="Courier New" panose="02070309020205020404" charset="0"/>
            </a:endParaRPr>
          </a:p>
          <a:p>
            <a:r>
              <a:rPr lang="en-US" sz="2000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        </a:t>
            </a:r>
            <a:r>
              <a:rPr lang="en-US" sz="2000" dirty="0" err="1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Thread.sleep</a:t>
            </a:r>
            <a:r>
              <a:rPr lang="en-US" sz="2000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(</a:t>
            </a:r>
            <a:r>
              <a:rPr lang="en-US" sz="2000" dirty="0" err="1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rnd.nextInt</a:t>
            </a:r>
            <a:r>
              <a:rPr lang="en-US" sz="2000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(10));</a:t>
            </a:r>
            <a:endParaRPr lang="en-US" sz="2000" dirty="0">
              <a:latin typeface="Courier New" panose="02070309020205020404" charset="0"/>
              <a:ea typeface="Courier New" panose="02070309020205020404" charset="0"/>
              <a:cs typeface="Courier New" panose="02070309020205020404" charset="0"/>
            </a:endParaRPr>
          </a:p>
          <a:p>
            <a:r>
              <a:rPr lang="en-US" sz="2000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      }</a:t>
            </a:r>
            <a:endParaRPr lang="en-US" sz="2000" dirty="0">
              <a:latin typeface="Courier New" panose="02070309020205020404" charset="0"/>
              <a:ea typeface="Courier New" panose="02070309020205020404" charset="0"/>
              <a:cs typeface="Courier New" panose="02070309020205020404" charset="0"/>
            </a:endParaRPr>
          </a:p>
          <a:p>
            <a:r>
              <a:rPr lang="en-US" sz="2000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      </a:t>
            </a:r>
            <a:r>
              <a:rPr lang="en-US" sz="2000" b="1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catch</a:t>
            </a:r>
            <a:r>
              <a:rPr lang="en-US" sz="2000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 (</a:t>
            </a:r>
            <a:r>
              <a:rPr lang="en-US" sz="2000" dirty="0" err="1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InterruptedException</a:t>
            </a:r>
            <a:r>
              <a:rPr lang="en-US" sz="2000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 e) {</a:t>
            </a:r>
            <a:endParaRPr lang="en-US" sz="2000" dirty="0">
              <a:latin typeface="Courier New" panose="02070309020205020404" charset="0"/>
              <a:ea typeface="Courier New" panose="02070309020205020404" charset="0"/>
              <a:cs typeface="Courier New" panose="02070309020205020404" charset="0"/>
            </a:endParaRPr>
          </a:p>
          <a:p>
            <a:r>
              <a:rPr lang="en-US" sz="2000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        </a:t>
            </a:r>
            <a:r>
              <a:rPr lang="en-US" sz="2000" dirty="0" err="1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e.printStackTrace</a:t>
            </a:r>
            <a:r>
              <a:rPr lang="en-US" sz="2000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();</a:t>
            </a:r>
            <a:endParaRPr lang="en-US" sz="2000" dirty="0">
              <a:latin typeface="Courier New" panose="02070309020205020404" charset="0"/>
              <a:ea typeface="Courier New" panose="02070309020205020404" charset="0"/>
              <a:cs typeface="Courier New" panose="02070309020205020404" charset="0"/>
            </a:endParaRPr>
          </a:p>
          <a:p>
            <a:r>
              <a:rPr lang="en-US" sz="2000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      }</a:t>
            </a:r>
            <a:endParaRPr lang="en-US" sz="2000" dirty="0">
              <a:latin typeface="Courier New" panose="02070309020205020404" charset="0"/>
              <a:ea typeface="Courier New" panose="02070309020205020404" charset="0"/>
              <a:cs typeface="Courier New" panose="02070309020205020404" charset="0"/>
            </a:endParaRPr>
          </a:p>
          <a:p>
            <a:r>
              <a:rPr lang="en-US" sz="2000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    }</a:t>
            </a:r>
            <a:endParaRPr lang="en-US" sz="2000" dirty="0">
              <a:latin typeface="Courier New" panose="02070309020205020404" charset="0"/>
              <a:ea typeface="Courier New" panose="02070309020205020404" charset="0"/>
              <a:cs typeface="Courier New" panose="02070309020205020404" charset="0"/>
            </a:endParaRPr>
          </a:p>
          <a:p>
            <a:r>
              <a:rPr lang="en-US" sz="2000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  }</a:t>
            </a:r>
            <a:endParaRPr lang="en-US" sz="2000" dirty="0">
              <a:latin typeface="Courier New" panose="02070309020205020404" charset="0"/>
              <a:ea typeface="Courier New" panose="02070309020205020404" charset="0"/>
              <a:cs typeface="Courier New" panose="02070309020205020404" charset="0"/>
            </a:endParaRPr>
          </a:p>
          <a:p>
            <a:r>
              <a:rPr lang="en-US" sz="2000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}</a:t>
            </a:r>
            <a:endParaRPr lang="en-US" sz="2000" dirty="0">
              <a:latin typeface="Courier New" panose="02070309020205020404" charset="0"/>
              <a:ea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7199" y="6134029"/>
            <a:ext cx="7671817" cy="501030"/>
          </a:xfrm>
          <a:prstGeom prst="rect">
            <a:avLst/>
          </a:prstGeom>
          <a:ln>
            <a:solidFill>
              <a:srgbClr val="00000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marR="0" lvl="0" indent="-34290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sz="2000" dirty="0"/>
              <a:t>Never use </a:t>
            </a:r>
            <a:r>
              <a:rPr lang="en-US" sz="2000" b="1" dirty="0" err="1"/>
              <a:t>Thread.sleep</a:t>
            </a:r>
            <a:r>
              <a:rPr lang="en-US" sz="2000" b="1" dirty="0"/>
              <a:t> </a:t>
            </a:r>
            <a:r>
              <a:rPr lang="en-US" sz="2000" dirty="0"/>
              <a:t>to schedule activities in the future!</a:t>
            </a:r>
            <a:endParaRPr lang="en-US" sz="2000" dirty="0"/>
          </a:p>
        </p:txBody>
      </p:sp>
      <p:sp>
        <p:nvSpPr>
          <p:cNvPr id="8" name="Line Callout 1 7"/>
          <p:cNvSpPr/>
          <p:nvPr/>
        </p:nvSpPr>
        <p:spPr>
          <a:xfrm>
            <a:off x="5862371" y="2640253"/>
            <a:ext cx="2062429" cy="628470"/>
          </a:xfrm>
          <a:prstGeom prst="borderCallout1">
            <a:avLst>
              <a:gd name="adj1" fmla="val 59013"/>
              <a:gd name="adj2" fmla="val -1040"/>
              <a:gd name="adj3" fmla="val 120408"/>
              <a:gd name="adj4" fmla="val -31851"/>
            </a:avLst>
          </a:prstGeom>
          <a:ln>
            <a:solidFill>
              <a:srgbClr val="00000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000000"/>
                </a:solidFill>
              </a:rPr>
              <a:t>Within 10 </a:t>
            </a:r>
            <a:r>
              <a:rPr lang="en-US" sz="2000" dirty="0" err="1">
                <a:solidFill>
                  <a:srgbClr val="000000"/>
                </a:solidFill>
              </a:rPr>
              <a:t>ms</a:t>
            </a:r>
            <a:endParaRPr lang="en-US" sz="20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Reading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>
                <a:hlinkClick r:id="rId1"/>
              </a:rPr>
              <a:t>https://doc.akka.io/docs/akka/current/guide/actors-motivation.html</a:t>
            </a:r>
            <a:endParaRPr lang="en-GB" dirty="0"/>
          </a:p>
          <a:p>
            <a:endParaRPr lang="en-GB" dirty="0"/>
          </a:p>
          <a:p>
            <a:r>
              <a:rPr lang="en-GB" dirty="0">
                <a:hlinkClick r:id="rId2"/>
              </a:rPr>
              <a:t>https://doc.akka.io/docs/akka/current/guide/actors-intro.html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</a:fld>
            <a:endParaRPr kumimoji="0"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</a:fld>
            <a:endParaRPr kumimoji="0"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798286" y="1669149"/>
            <a:ext cx="712651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798286" y="3316515"/>
            <a:ext cx="712651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98286" y="4963881"/>
            <a:ext cx="712651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14" idx="0"/>
          </p:cNvCxnSpPr>
          <p:nvPr/>
        </p:nvCxnSpPr>
        <p:spPr>
          <a:xfrm flipV="1">
            <a:off x="1161392" y="3345543"/>
            <a:ext cx="503868" cy="1618337"/>
          </a:xfrm>
          <a:prstGeom prst="straightConnector1">
            <a:avLst/>
          </a:prstGeom>
          <a:ln w="2222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872345" y="3316515"/>
            <a:ext cx="686750" cy="1599706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1872345" y="1807183"/>
            <a:ext cx="686750" cy="1509333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67557" y="4963880"/>
            <a:ext cx="17876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How are you?</a:t>
            </a:r>
            <a:endParaRPr lang="en-US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5" name="Straight Arrow Connector 14"/>
          <p:cNvCxnSpPr>
            <a:stCxn id="14" idx="0"/>
          </p:cNvCxnSpPr>
          <p:nvPr/>
        </p:nvCxnSpPr>
        <p:spPr>
          <a:xfrm flipV="1">
            <a:off x="1161392" y="1739498"/>
            <a:ext cx="2946151" cy="3224382"/>
          </a:xfrm>
          <a:prstGeom prst="straightConnector1">
            <a:avLst/>
          </a:prstGeom>
          <a:ln w="2222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872345" y="3302002"/>
            <a:ext cx="16898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solidFill>
                  <a:schemeClr val="accent3"/>
                </a:solidFill>
              </a:rPr>
              <a:t>Fine, thanks</a:t>
            </a:r>
            <a:endParaRPr lang="en-US" sz="2000" dirty="0">
              <a:solidFill>
                <a:schemeClr val="accent3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467708" y="1295402"/>
            <a:ext cx="17876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How are you?</a:t>
            </a:r>
            <a:endParaRPr lang="en-US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413326" y="1295402"/>
            <a:ext cx="16898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solidFill>
                  <a:schemeClr val="accent3"/>
                </a:solidFill>
              </a:rPr>
              <a:t>Fine, thanks</a:t>
            </a:r>
            <a:endParaRPr lang="en-US" sz="2000" dirty="0">
              <a:solidFill>
                <a:schemeClr val="accent3"/>
              </a:solidFill>
            </a:endParaRPr>
          </a:p>
        </p:txBody>
      </p:sp>
      <p:sp>
        <p:nvSpPr>
          <p:cNvPr id="3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07682"/>
          </a:xfrm>
        </p:spPr>
        <p:txBody>
          <a:bodyPr>
            <a:normAutofit fontScale="90000"/>
          </a:bodyPr>
          <a:lstStyle/>
          <a:p>
            <a:r>
              <a:rPr lang="en-US" dirty="0"/>
              <a:t>Reordering</a:t>
            </a:r>
            <a:r>
              <a:rPr lang="is-IS" dirty="0"/>
              <a:t>…</a:t>
            </a:r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</a:fld>
            <a:endParaRPr kumimoji="0"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798286" y="1669149"/>
            <a:ext cx="712651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798286" y="3316515"/>
            <a:ext cx="712651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98286" y="4963881"/>
            <a:ext cx="712651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14" idx="0"/>
          </p:cNvCxnSpPr>
          <p:nvPr/>
        </p:nvCxnSpPr>
        <p:spPr>
          <a:xfrm flipV="1">
            <a:off x="1161392" y="3345543"/>
            <a:ext cx="503868" cy="1618337"/>
          </a:xfrm>
          <a:prstGeom prst="straightConnector1">
            <a:avLst/>
          </a:prstGeom>
          <a:ln w="2222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872345" y="3316515"/>
            <a:ext cx="686750" cy="1599706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1872345" y="2359540"/>
            <a:ext cx="435426" cy="956975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67557" y="4963880"/>
            <a:ext cx="17876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How are you?</a:t>
            </a:r>
            <a:endParaRPr lang="en-US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5" name="Straight Arrow Connector 14"/>
          <p:cNvCxnSpPr>
            <a:stCxn id="14" idx="0"/>
          </p:cNvCxnSpPr>
          <p:nvPr/>
        </p:nvCxnSpPr>
        <p:spPr>
          <a:xfrm flipV="1">
            <a:off x="1161392" y="1739498"/>
            <a:ext cx="2946151" cy="3224382"/>
          </a:xfrm>
          <a:prstGeom prst="straightConnector1">
            <a:avLst/>
          </a:prstGeom>
          <a:ln w="2222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872345" y="3302002"/>
            <a:ext cx="16898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solidFill>
                  <a:schemeClr val="accent3"/>
                </a:solidFill>
              </a:rPr>
              <a:t>Fine, thanks</a:t>
            </a:r>
            <a:endParaRPr lang="en-US" sz="2000" dirty="0">
              <a:solidFill>
                <a:schemeClr val="accent3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467708" y="1295402"/>
            <a:ext cx="17876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How are you?</a:t>
            </a:r>
            <a:endParaRPr lang="en-US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793725" y="1799004"/>
            <a:ext cx="1296127" cy="501030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marR="0" lvl="0" indent="-34290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sz="2000" dirty="0"/>
              <a:t>Buffer</a:t>
            </a:r>
            <a:endParaRPr lang="en-US" sz="2000" dirty="0"/>
          </a:p>
        </p:txBody>
      </p:sp>
      <p:sp>
        <p:nvSpPr>
          <p:cNvPr id="27" name="TextBox 26"/>
          <p:cNvSpPr txBox="1"/>
          <p:nvPr/>
        </p:nvSpPr>
        <p:spPr>
          <a:xfrm>
            <a:off x="5435602" y="1295402"/>
            <a:ext cx="16898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solidFill>
                  <a:schemeClr val="accent3"/>
                </a:solidFill>
              </a:rPr>
              <a:t>Fine, thanks</a:t>
            </a:r>
            <a:endParaRPr lang="en-US" sz="2000" dirty="0">
              <a:solidFill>
                <a:schemeClr val="accent3"/>
              </a:solidFill>
            </a:endParaRPr>
          </a:p>
        </p:txBody>
      </p:sp>
      <p:cxnSp>
        <p:nvCxnSpPr>
          <p:cNvPr id="29" name="Straight Arrow Connector 28"/>
          <p:cNvCxnSpPr>
            <a:stCxn id="22" idx="3"/>
          </p:cNvCxnSpPr>
          <p:nvPr/>
        </p:nvCxnSpPr>
        <p:spPr>
          <a:xfrm>
            <a:off x="3089852" y="2049519"/>
            <a:ext cx="2345750" cy="35709"/>
          </a:xfrm>
          <a:prstGeom prst="straightConnector1">
            <a:avLst/>
          </a:prstGeom>
          <a:ln w="22225"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5500915" y="1739498"/>
            <a:ext cx="312056" cy="345732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07682"/>
          </a:xfrm>
        </p:spPr>
        <p:txBody>
          <a:bodyPr>
            <a:normAutofit fontScale="90000"/>
          </a:bodyPr>
          <a:lstStyle/>
          <a:p>
            <a:r>
              <a:rPr lang="en-US" dirty="0"/>
              <a:t>How it should work</a:t>
            </a:r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35" t="43806" r="24345" b="37915"/>
          <a:stretch>
            <a:fillRect/>
          </a:stretch>
        </p:blipFill>
        <p:spPr bwMode="auto">
          <a:xfrm>
            <a:off x="1389043" y="1396439"/>
            <a:ext cx="7035829" cy="38545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Delivering a message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092200"/>
            <a:ext cx="7467600" cy="5613400"/>
          </a:xfrm>
        </p:spPr>
        <p:txBody>
          <a:bodyPr>
            <a:normAutofit/>
          </a:bodyPr>
          <a:lstStyle/>
          <a:p>
            <a:r>
              <a:rPr lang="en-US" dirty="0"/>
              <a:t>We’ll make a distinction between </a:t>
            </a:r>
            <a:r>
              <a:rPr lang="en-US" i="1" dirty="0"/>
              <a:t>receiving </a:t>
            </a:r>
            <a:r>
              <a:rPr lang="en-US" dirty="0"/>
              <a:t>and </a:t>
            </a:r>
            <a:r>
              <a:rPr lang="en-US" i="1" dirty="0"/>
              <a:t>delivering a message</a:t>
            </a:r>
            <a:r>
              <a:rPr lang="en-US" dirty="0"/>
              <a:t>.</a:t>
            </a:r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endParaRPr lang="en-US" dirty="0"/>
          </a:p>
          <a:p>
            <a:r>
              <a:rPr lang="en-US" dirty="0"/>
              <a:t>You might have already seen this with TCP:</a:t>
            </a:r>
            <a:endParaRPr lang="en-US" dirty="0"/>
          </a:p>
          <a:p>
            <a:pPr lvl="1"/>
            <a:r>
              <a:rPr lang="en-US" dirty="0"/>
              <a:t>messages might be </a:t>
            </a:r>
            <a:r>
              <a:rPr lang="en-US" i="1" dirty="0"/>
              <a:t>received </a:t>
            </a:r>
            <a:r>
              <a:rPr lang="en-US" dirty="0"/>
              <a:t>out-of-order;</a:t>
            </a:r>
            <a:endParaRPr lang="en-US" dirty="0"/>
          </a:p>
          <a:p>
            <a:pPr lvl="1"/>
            <a:r>
              <a:rPr lang="en-US" dirty="0"/>
              <a:t>but TCP buffers them and </a:t>
            </a:r>
            <a:r>
              <a:rPr lang="en-US" i="1" dirty="0"/>
              <a:t>delivers </a:t>
            </a:r>
            <a:r>
              <a:rPr lang="en-US" dirty="0"/>
              <a:t>them in order to the application.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</a:fld>
            <a:endParaRPr kumimoji="0"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Vector clock for “Bulletin Board”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Each process </a:t>
            </a:r>
            <a:r>
              <a:rPr lang="en-US" sz="2800" i="1" dirty="0" err="1">
                <a:solidFill>
                  <a:schemeClr val="accent6"/>
                </a:solidFill>
              </a:rPr>
              <a:t>i</a:t>
            </a:r>
            <a:r>
              <a:rPr lang="en-US" sz="2800" dirty="0">
                <a:solidFill>
                  <a:schemeClr val="accent6"/>
                </a:solidFill>
              </a:rPr>
              <a:t> </a:t>
            </a:r>
            <a:r>
              <a:rPr lang="en-US" sz="2800" dirty="0"/>
              <a:t>has an array</a:t>
            </a:r>
            <a:r>
              <a:rPr lang="en-US" sz="2800" dirty="0">
                <a:solidFill>
                  <a:schemeClr val="accent6"/>
                </a:solidFill>
              </a:rPr>
              <a:t> V</a:t>
            </a:r>
            <a:r>
              <a:rPr lang="en-US" sz="2800" baseline="-25000" dirty="0">
                <a:solidFill>
                  <a:schemeClr val="accent6"/>
                </a:solidFill>
              </a:rPr>
              <a:t>i </a:t>
            </a:r>
            <a:r>
              <a:rPr lang="en-US" sz="2800" dirty="0"/>
              <a:t>where </a:t>
            </a:r>
            <a:r>
              <a:rPr lang="en-US" sz="2800" dirty="0">
                <a:solidFill>
                  <a:schemeClr val="accent6"/>
                </a:solidFill>
              </a:rPr>
              <a:t>V</a:t>
            </a:r>
            <a:r>
              <a:rPr lang="en-US" sz="2800" baseline="-25000" dirty="0">
                <a:solidFill>
                  <a:schemeClr val="accent6"/>
                </a:solidFill>
              </a:rPr>
              <a:t>i</a:t>
            </a:r>
            <a:r>
              <a:rPr lang="en-US" sz="2800" dirty="0">
                <a:solidFill>
                  <a:schemeClr val="accent6"/>
                </a:solidFill>
              </a:rPr>
              <a:t>[j] </a:t>
            </a:r>
            <a:r>
              <a:rPr lang="en-US" sz="2800" dirty="0"/>
              <a:t>denotes the number of events that process </a:t>
            </a:r>
            <a:r>
              <a:rPr lang="en-US" sz="2800" i="1" dirty="0" err="1">
                <a:solidFill>
                  <a:schemeClr val="accent6"/>
                </a:solidFill>
              </a:rPr>
              <a:t>i</a:t>
            </a:r>
            <a:r>
              <a:rPr lang="en-US" sz="2800" dirty="0">
                <a:solidFill>
                  <a:schemeClr val="accent6"/>
                </a:solidFill>
              </a:rPr>
              <a:t> </a:t>
            </a:r>
            <a:r>
              <a:rPr lang="en-US" sz="2800" dirty="0"/>
              <a:t>knows have taken place at process </a:t>
            </a:r>
            <a:r>
              <a:rPr lang="en-US" sz="2800" i="1" dirty="0">
                <a:solidFill>
                  <a:schemeClr val="accent6"/>
                </a:solidFill>
              </a:rPr>
              <a:t>j</a:t>
            </a:r>
            <a:r>
              <a:rPr lang="en-US" sz="2800" dirty="0"/>
              <a:t>. </a:t>
            </a:r>
            <a:endParaRPr lang="en-US" sz="2800" dirty="0"/>
          </a:p>
          <a:p>
            <a:endParaRPr lang="en-US" sz="2700" dirty="0"/>
          </a:p>
          <a:p>
            <a:r>
              <a:rPr lang="en-US" sz="2700" dirty="0"/>
              <a:t>In this application “events” refers to the sending of a message.</a:t>
            </a:r>
            <a:endParaRPr lang="en-US" sz="2700" dirty="0"/>
          </a:p>
          <a:p>
            <a:endParaRPr lang="en-US" sz="2700" dirty="0"/>
          </a:p>
          <a:p>
            <a:r>
              <a:rPr lang="en-US" sz="2700" dirty="0"/>
              <a:t>Thus if </a:t>
            </a:r>
            <a:r>
              <a:rPr lang="en-US" sz="2700" dirty="0">
                <a:solidFill>
                  <a:schemeClr val="accent6"/>
                </a:solidFill>
              </a:rPr>
              <a:t>V</a:t>
            </a:r>
            <a:r>
              <a:rPr lang="en-US" sz="2700" baseline="-25000" dirty="0">
                <a:solidFill>
                  <a:schemeClr val="accent6"/>
                </a:solidFill>
              </a:rPr>
              <a:t>i</a:t>
            </a:r>
            <a:r>
              <a:rPr lang="en-US" sz="2700" dirty="0">
                <a:solidFill>
                  <a:schemeClr val="accent6"/>
                </a:solidFill>
              </a:rPr>
              <a:t>[j] = 6 </a:t>
            </a:r>
            <a:r>
              <a:rPr lang="en-US" sz="2700" dirty="0"/>
              <a:t>then</a:t>
            </a:r>
            <a:r>
              <a:rPr lang="en-US" sz="2700" dirty="0">
                <a:solidFill>
                  <a:schemeClr val="accent6"/>
                </a:solidFill>
              </a:rPr>
              <a:t> </a:t>
            </a:r>
            <a:r>
              <a:rPr lang="en-US" sz="2700" i="1" dirty="0" err="1">
                <a:solidFill>
                  <a:schemeClr val="accent6"/>
                </a:solidFill>
              </a:rPr>
              <a:t>i</a:t>
            </a:r>
            <a:r>
              <a:rPr lang="en-US" sz="2700" dirty="0">
                <a:solidFill>
                  <a:schemeClr val="accent6"/>
                </a:solidFill>
              </a:rPr>
              <a:t> </a:t>
            </a:r>
            <a:r>
              <a:rPr lang="en-US" sz="2700" dirty="0"/>
              <a:t>knows that </a:t>
            </a:r>
            <a:r>
              <a:rPr lang="en-US" sz="2700" i="1" dirty="0">
                <a:solidFill>
                  <a:schemeClr val="accent6"/>
                </a:solidFill>
              </a:rPr>
              <a:t>j</a:t>
            </a:r>
            <a:r>
              <a:rPr lang="en-US" sz="2700" baseline="-25000" dirty="0"/>
              <a:t> </a:t>
            </a:r>
            <a:r>
              <a:rPr lang="en-US" sz="2700" dirty="0"/>
              <a:t>has sent 6 messages.</a:t>
            </a:r>
            <a:endParaRPr lang="en-US" sz="2700" baseline="-25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</a:fld>
            <a:endParaRPr kumimoji="0" 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Vector clock for “Bulletin Board”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Just before </a:t>
            </a:r>
            <a:r>
              <a:rPr lang="en-US" sz="2800" i="1" dirty="0">
                <a:solidFill>
                  <a:schemeClr val="accent6"/>
                </a:solidFill>
              </a:rPr>
              <a:t>S</a:t>
            </a:r>
            <a:r>
              <a:rPr lang="en-US" sz="2800" i="1" dirty="0"/>
              <a:t> </a:t>
            </a:r>
            <a:r>
              <a:rPr lang="en-US" sz="2800" dirty="0"/>
              <a:t>sends a message, it does the following:</a:t>
            </a:r>
            <a:endParaRPr lang="en-US" sz="2800" dirty="0"/>
          </a:p>
          <a:p>
            <a:pPr lvl="3">
              <a:buNone/>
            </a:pPr>
            <a:r>
              <a:rPr lang="en-US" sz="2800" dirty="0">
                <a:solidFill>
                  <a:schemeClr val="accent6"/>
                </a:solidFill>
              </a:rPr>
              <a:t>V</a:t>
            </a:r>
            <a:r>
              <a:rPr lang="en-US" sz="2800" baseline="-25000" dirty="0">
                <a:solidFill>
                  <a:schemeClr val="accent6"/>
                </a:solidFill>
              </a:rPr>
              <a:t>S</a:t>
            </a:r>
            <a:r>
              <a:rPr lang="en-US" sz="2800" dirty="0">
                <a:solidFill>
                  <a:schemeClr val="accent6"/>
                </a:solidFill>
              </a:rPr>
              <a:t>[S] = V</a:t>
            </a:r>
            <a:r>
              <a:rPr lang="en-US" sz="2800" baseline="-25000" dirty="0">
                <a:solidFill>
                  <a:schemeClr val="accent6"/>
                </a:solidFill>
              </a:rPr>
              <a:t>S</a:t>
            </a:r>
            <a:r>
              <a:rPr lang="en-US" sz="2800" dirty="0">
                <a:solidFill>
                  <a:schemeClr val="accent6"/>
                </a:solidFill>
              </a:rPr>
              <a:t>[S] + 1;</a:t>
            </a:r>
            <a:endParaRPr lang="en-US" sz="2800" dirty="0">
              <a:solidFill>
                <a:schemeClr val="accent6"/>
              </a:solidFill>
            </a:endParaRPr>
          </a:p>
          <a:p>
            <a:endParaRPr lang="en-US" sz="2800" dirty="0">
              <a:sym typeface="Symbol" pitchFamily="18" charset="2"/>
            </a:endParaRPr>
          </a:p>
          <a:p>
            <a:r>
              <a:rPr lang="en-US" sz="2800" dirty="0">
                <a:sym typeface="Symbol" pitchFamily="18" charset="2"/>
              </a:rPr>
              <a:t>This is basically saying that the number of messages process </a:t>
            </a:r>
            <a:r>
              <a:rPr lang="en-US" sz="2800" i="1" dirty="0">
                <a:solidFill>
                  <a:schemeClr val="accent6"/>
                </a:solidFill>
                <a:sym typeface="Symbol" pitchFamily="18" charset="2"/>
              </a:rPr>
              <a:t>S</a:t>
            </a:r>
            <a:r>
              <a:rPr lang="en-US" sz="2800" dirty="0">
                <a:sym typeface="Symbol" pitchFamily="18" charset="2"/>
              </a:rPr>
              <a:t> has sent is incremented by one. </a:t>
            </a:r>
            <a:endParaRPr lang="en-US" sz="2800" dirty="0">
              <a:sym typeface="Symbol" pitchFamily="18" charset="2"/>
            </a:endParaRPr>
          </a:p>
          <a:p>
            <a:endParaRPr lang="en-US" sz="2800" dirty="0">
              <a:sym typeface="Symbol" pitchFamily="18" charset="2"/>
            </a:endParaRPr>
          </a:p>
          <a:p>
            <a:r>
              <a:rPr lang="en-US" sz="2800" dirty="0">
                <a:sym typeface="Symbol" pitchFamily="18" charset="2"/>
              </a:rPr>
              <a:t>It includes </a:t>
            </a:r>
            <a:r>
              <a:rPr lang="en-US" sz="2800" dirty="0">
                <a:solidFill>
                  <a:schemeClr val="accent6"/>
                </a:solidFill>
              </a:rPr>
              <a:t>V</a:t>
            </a:r>
            <a:r>
              <a:rPr lang="en-US" sz="2800" baseline="-25000" dirty="0">
                <a:solidFill>
                  <a:schemeClr val="accent6"/>
                </a:solidFill>
              </a:rPr>
              <a:t>S</a:t>
            </a:r>
            <a:r>
              <a:rPr lang="en-US" sz="2800" dirty="0">
                <a:sym typeface="Symbol" pitchFamily="18" charset="2"/>
              </a:rPr>
              <a:t> into the outgoing message.</a:t>
            </a:r>
            <a:endParaRPr lang="en-US" sz="2800" dirty="0">
              <a:sym typeface="Symbol" pitchFamily="18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</a:fld>
            <a:endParaRPr kumimoji="0"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What actors provide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/>
              <a:t>Multi-threading without low-level concurrency constructs (threads, shared memory, locks)</a:t>
            </a:r>
            <a:endParaRPr lang="en-GB" dirty="0"/>
          </a:p>
          <a:p>
            <a:endParaRPr lang="en-GB" dirty="0"/>
          </a:p>
          <a:p>
            <a:r>
              <a:rPr lang="en-GB" dirty="0"/>
              <a:t>Network Transparency: </a:t>
            </a:r>
            <a:r>
              <a:rPr lang="en-US" altLang="en-GB" dirty="0"/>
              <a:t>explicit communication among</a:t>
            </a:r>
            <a:r>
              <a:rPr lang="en-GB" dirty="0"/>
              <a:t> remote objects as with local ones</a:t>
            </a:r>
            <a:endParaRPr lang="en-GB" dirty="0"/>
          </a:p>
          <a:p>
            <a:pPr lvl="1"/>
            <a:r>
              <a:rPr lang="en-US" altLang="en-GB" dirty="0"/>
              <a:t>U</a:t>
            </a:r>
            <a:r>
              <a:rPr lang="en-GB" dirty="0"/>
              <a:t>nlike </a:t>
            </a:r>
            <a:r>
              <a:rPr lang="en-US" altLang="en-GB" dirty="0"/>
              <a:t>hidden remoting approaches</a:t>
            </a:r>
            <a:r>
              <a:rPr lang="en-GB" dirty="0"/>
              <a:t>, e.g., RPC/RMI</a:t>
            </a:r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Elastic scalable architecture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</a:fld>
            <a:endParaRPr kumimoji="0" lang="en-US" dirty="0"/>
          </a:p>
        </p:txBody>
      </p:sp>
      <p:sp>
        <p:nvSpPr>
          <p:cNvPr id="5" name="Line Callout 1 4"/>
          <p:cNvSpPr/>
          <p:nvPr/>
        </p:nvSpPr>
        <p:spPr>
          <a:xfrm>
            <a:off x="5690524" y="4887019"/>
            <a:ext cx="2743292" cy="628470"/>
          </a:xfrm>
          <a:prstGeom prst="borderCallout1">
            <a:avLst>
              <a:gd name="adj1" fmla="val 53870"/>
              <a:gd name="adj2" fmla="val -674"/>
              <a:gd name="adj3" fmla="val -6491"/>
              <a:gd name="adj4" fmla="val -31019"/>
            </a:avLst>
          </a:prstGeom>
          <a:ln>
            <a:solidFill>
              <a:srgbClr val="00000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000000"/>
                </a:solidFill>
              </a:rPr>
              <a:t>We will not go there</a:t>
            </a:r>
            <a:endParaRPr lang="en-US" sz="20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Vector clock for “Bulletin Board”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Message </a:t>
            </a:r>
            <a:r>
              <a:rPr lang="en-US" sz="2800" dirty="0">
                <a:solidFill>
                  <a:schemeClr val="accent6"/>
                </a:solidFill>
              </a:rPr>
              <a:t>m</a:t>
            </a:r>
            <a:r>
              <a:rPr lang="en-US" sz="2800" dirty="0"/>
              <a:t> (from </a:t>
            </a:r>
            <a:r>
              <a:rPr lang="en-US" sz="2800" dirty="0">
                <a:solidFill>
                  <a:schemeClr val="accent6"/>
                </a:solidFill>
              </a:rPr>
              <a:t>S</a:t>
            </a:r>
            <a:r>
              <a:rPr lang="en-US" sz="2800" dirty="0"/>
              <a:t>) is delivered to </a:t>
            </a:r>
            <a:r>
              <a:rPr lang="en-US" sz="2800" dirty="0">
                <a:solidFill>
                  <a:schemeClr val="accent6"/>
                </a:solidFill>
              </a:rPr>
              <a:t>R</a:t>
            </a:r>
            <a:r>
              <a:rPr lang="en-US" sz="2800" dirty="0"/>
              <a:t> </a:t>
            </a:r>
            <a:r>
              <a:rPr lang="en-US" sz="2800" dirty="0" err="1"/>
              <a:t>iff</a:t>
            </a:r>
            <a:r>
              <a:rPr lang="en-US" sz="2800" dirty="0"/>
              <a:t> both the following conditions are met:</a:t>
            </a:r>
            <a:endParaRPr lang="en-US" sz="2800" dirty="0"/>
          </a:p>
          <a:p>
            <a:pPr lvl="1"/>
            <a:r>
              <a:rPr lang="en-US" sz="2800" dirty="0">
                <a:solidFill>
                  <a:schemeClr val="accent6"/>
                </a:solidFill>
              </a:rPr>
              <a:t>V</a:t>
            </a:r>
            <a:r>
              <a:rPr lang="en-US" sz="2800" baseline="-25000" dirty="0">
                <a:solidFill>
                  <a:schemeClr val="accent6"/>
                </a:solidFill>
              </a:rPr>
              <a:t>S</a:t>
            </a:r>
            <a:r>
              <a:rPr lang="en-US" sz="2800" dirty="0">
                <a:solidFill>
                  <a:schemeClr val="accent6"/>
                </a:solidFill>
              </a:rPr>
              <a:t>[S] = V</a:t>
            </a:r>
            <a:r>
              <a:rPr lang="en-US" sz="2800" baseline="-25000" dirty="0">
                <a:solidFill>
                  <a:schemeClr val="accent6"/>
                </a:solidFill>
              </a:rPr>
              <a:t>R</a:t>
            </a:r>
            <a:r>
              <a:rPr lang="en-US" sz="2800" dirty="0">
                <a:solidFill>
                  <a:schemeClr val="accent6"/>
                </a:solidFill>
              </a:rPr>
              <a:t>[S]+1  </a:t>
            </a:r>
            <a:endParaRPr lang="en-US" sz="2400" dirty="0"/>
          </a:p>
          <a:p>
            <a:pPr lvl="2"/>
            <a:r>
              <a:rPr lang="en-US" sz="2400" dirty="0"/>
              <a:t>Meaning that </a:t>
            </a:r>
            <a:r>
              <a:rPr lang="en-US" sz="2400" dirty="0">
                <a:solidFill>
                  <a:schemeClr val="accent6"/>
                </a:solidFill>
              </a:rPr>
              <a:t>m</a:t>
            </a:r>
            <a:r>
              <a:rPr lang="en-US" sz="2400" i="1" dirty="0"/>
              <a:t> </a:t>
            </a:r>
            <a:r>
              <a:rPr lang="en-US" sz="2400" dirty="0"/>
              <a:t>is the next message that </a:t>
            </a:r>
            <a:r>
              <a:rPr lang="en-US" sz="2400" dirty="0">
                <a:solidFill>
                  <a:schemeClr val="accent6"/>
                </a:solidFill>
              </a:rPr>
              <a:t>R</a:t>
            </a:r>
            <a:r>
              <a:rPr lang="en-US" sz="2400" baseline="-25000" dirty="0"/>
              <a:t> </a:t>
            </a:r>
            <a:r>
              <a:rPr lang="en-US" sz="2400" dirty="0"/>
              <a:t>was expecting from process </a:t>
            </a:r>
            <a:r>
              <a:rPr lang="en-US" sz="2400" dirty="0">
                <a:solidFill>
                  <a:schemeClr val="accent6"/>
                </a:solidFill>
              </a:rPr>
              <a:t>S</a:t>
            </a:r>
            <a:endParaRPr lang="en-US" sz="2400" baseline="-25000" dirty="0">
              <a:solidFill>
                <a:schemeClr val="accent6"/>
              </a:solidFill>
            </a:endParaRPr>
          </a:p>
          <a:p>
            <a:pPr lvl="1"/>
            <a:r>
              <a:rPr lang="en-US" sz="2800" dirty="0">
                <a:solidFill>
                  <a:schemeClr val="accent6"/>
                </a:solidFill>
              </a:rPr>
              <a:t>V</a:t>
            </a:r>
            <a:r>
              <a:rPr lang="en-US" sz="2800" baseline="-25000" dirty="0">
                <a:solidFill>
                  <a:schemeClr val="accent6"/>
                </a:solidFill>
              </a:rPr>
              <a:t>S</a:t>
            </a:r>
            <a:r>
              <a:rPr lang="en-US" sz="2800" dirty="0">
                <a:solidFill>
                  <a:schemeClr val="accent6"/>
                </a:solidFill>
              </a:rPr>
              <a:t>[</a:t>
            </a:r>
            <a:r>
              <a:rPr lang="en-US" sz="2800" dirty="0" err="1">
                <a:solidFill>
                  <a:schemeClr val="accent6"/>
                </a:solidFill>
              </a:rPr>
              <a:t>i</a:t>
            </a:r>
            <a:r>
              <a:rPr lang="en-US" sz="2800" dirty="0">
                <a:solidFill>
                  <a:schemeClr val="accent6"/>
                </a:solidFill>
              </a:rPr>
              <a:t>] ≤ V</a:t>
            </a:r>
            <a:r>
              <a:rPr lang="en-US" sz="2800" baseline="-25000" dirty="0">
                <a:solidFill>
                  <a:schemeClr val="accent6"/>
                </a:solidFill>
              </a:rPr>
              <a:t>R</a:t>
            </a:r>
            <a:r>
              <a:rPr lang="en-US" sz="2800" dirty="0">
                <a:solidFill>
                  <a:schemeClr val="accent6"/>
                </a:solidFill>
              </a:rPr>
              <a:t>[</a:t>
            </a:r>
            <a:r>
              <a:rPr lang="en-US" sz="2800" dirty="0" err="1">
                <a:solidFill>
                  <a:schemeClr val="accent6"/>
                </a:solidFill>
              </a:rPr>
              <a:t>i</a:t>
            </a:r>
            <a:r>
              <a:rPr lang="en-US" sz="2800" dirty="0">
                <a:solidFill>
                  <a:schemeClr val="accent6"/>
                </a:solidFill>
              </a:rPr>
              <a:t>]</a:t>
            </a:r>
            <a:r>
              <a:rPr lang="en-US" sz="2400" dirty="0"/>
              <a:t> for all </a:t>
            </a:r>
            <a:r>
              <a:rPr lang="en-US" sz="2800" dirty="0" err="1">
                <a:solidFill>
                  <a:schemeClr val="accent6"/>
                </a:solidFill>
              </a:rPr>
              <a:t>i</a:t>
            </a:r>
            <a:r>
              <a:rPr lang="en-US" sz="2800" dirty="0">
                <a:solidFill>
                  <a:schemeClr val="accent6"/>
                </a:solidFill>
              </a:rPr>
              <a:t> ≠ S</a:t>
            </a:r>
            <a:endParaRPr lang="en-US" sz="2800" dirty="0">
              <a:solidFill>
                <a:schemeClr val="accent6"/>
              </a:solidFill>
            </a:endParaRPr>
          </a:p>
          <a:p>
            <a:pPr lvl="2"/>
            <a:r>
              <a:rPr lang="en-US" sz="2400" dirty="0"/>
              <a:t>Meaning that at the moment of sending </a:t>
            </a:r>
            <a:r>
              <a:rPr lang="en-US" sz="2400" dirty="0">
                <a:solidFill>
                  <a:schemeClr val="accent6"/>
                </a:solidFill>
              </a:rPr>
              <a:t>m </a:t>
            </a:r>
            <a:r>
              <a:rPr lang="en-US" sz="2400" dirty="0"/>
              <a:t>the sender </a:t>
            </a:r>
            <a:r>
              <a:rPr lang="en-US" sz="2400" dirty="0">
                <a:solidFill>
                  <a:schemeClr val="accent6"/>
                </a:solidFill>
              </a:rPr>
              <a:t>S</a:t>
            </a:r>
            <a:r>
              <a:rPr lang="en-US" sz="2400" baseline="-25000" dirty="0">
                <a:solidFill>
                  <a:schemeClr val="accent6"/>
                </a:solidFill>
              </a:rPr>
              <a:t> </a:t>
            </a:r>
            <a:r>
              <a:rPr lang="en-US" sz="2400" dirty="0"/>
              <a:t>did not see more messages than the receiver </a:t>
            </a:r>
            <a:r>
              <a:rPr lang="en-US" sz="2400" dirty="0">
                <a:solidFill>
                  <a:schemeClr val="accent6"/>
                </a:solidFill>
              </a:rPr>
              <a:t>R </a:t>
            </a:r>
            <a:r>
              <a:rPr lang="en-US" sz="2400" dirty="0"/>
              <a:t>did.</a:t>
            </a:r>
            <a:endParaRPr lang="en-US" sz="2400" i="1" dirty="0"/>
          </a:p>
          <a:p>
            <a:r>
              <a:rPr lang="en-US" sz="2800" dirty="0"/>
              <a:t>Otherwise the message is buffered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</a:fld>
            <a:endParaRPr kumimoji="0" 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Vector clock for “Bulletin Board”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671816" cy="48737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Before </a:t>
            </a:r>
            <a:r>
              <a:rPr lang="en-US" sz="2800" b="1" dirty="0"/>
              <a:t>delivering</a:t>
            </a:r>
            <a:r>
              <a:rPr lang="en-US" sz="2800" dirty="0"/>
              <a:t> a message from process </a:t>
            </a:r>
            <a:r>
              <a:rPr lang="en-US" sz="2800" dirty="0">
                <a:solidFill>
                  <a:schemeClr val="accent6"/>
                </a:solidFill>
              </a:rPr>
              <a:t>S</a:t>
            </a:r>
            <a:r>
              <a:rPr lang="en-US" sz="2800" dirty="0"/>
              <a:t>, process </a:t>
            </a:r>
            <a:r>
              <a:rPr lang="en-US" sz="2800" dirty="0">
                <a:solidFill>
                  <a:schemeClr val="accent6"/>
                </a:solidFill>
              </a:rPr>
              <a:t>R</a:t>
            </a:r>
            <a:r>
              <a:rPr lang="en-US" sz="2800" dirty="0"/>
              <a:t> updates its own vector clock with the timestamp </a:t>
            </a:r>
            <a:r>
              <a:rPr lang="en-US" sz="2800" dirty="0">
                <a:solidFill>
                  <a:schemeClr val="accent6"/>
                </a:solidFill>
              </a:rPr>
              <a:t>V</a:t>
            </a:r>
            <a:r>
              <a:rPr lang="en-US" sz="2800" baseline="-25000" dirty="0">
                <a:solidFill>
                  <a:schemeClr val="accent6"/>
                </a:solidFill>
              </a:rPr>
              <a:t>S</a:t>
            </a:r>
            <a:r>
              <a:rPr lang="en-US" sz="2800" dirty="0"/>
              <a:t> from the message:</a:t>
            </a:r>
            <a:endParaRPr lang="en-US" sz="2800" i="1" dirty="0"/>
          </a:p>
          <a:p>
            <a:pPr marL="731520" lvl="2" indent="0">
              <a:buNone/>
            </a:pPr>
            <a:r>
              <a:rPr lang="en-US" sz="2800" dirty="0">
                <a:solidFill>
                  <a:schemeClr val="accent6"/>
                </a:solidFill>
                <a:sym typeface="Symbol" pitchFamily="18" charset="2"/>
              </a:rPr>
              <a:t>for k = 1 to n do</a:t>
            </a:r>
            <a:endParaRPr lang="en-US" sz="2800" dirty="0">
              <a:solidFill>
                <a:schemeClr val="accent6"/>
              </a:solidFill>
              <a:sym typeface="Symbol" pitchFamily="18" charset="2"/>
            </a:endParaRPr>
          </a:p>
          <a:p>
            <a:pPr marL="731520" lvl="2" indent="0">
              <a:buNone/>
            </a:pPr>
            <a:r>
              <a:rPr lang="en-US" sz="2800" dirty="0">
                <a:solidFill>
                  <a:schemeClr val="accent6"/>
                </a:solidFill>
                <a:sym typeface="Symbol" pitchFamily="18" charset="2"/>
              </a:rPr>
              <a:t>    </a:t>
            </a:r>
            <a:r>
              <a:rPr lang="en-US" sz="2800" dirty="0">
                <a:solidFill>
                  <a:schemeClr val="accent6"/>
                </a:solidFill>
              </a:rPr>
              <a:t>V</a:t>
            </a:r>
            <a:r>
              <a:rPr lang="en-US" sz="2800" baseline="-25000" dirty="0">
                <a:solidFill>
                  <a:schemeClr val="accent6"/>
                </a:solidFill>
              </a:rPr>
              <a:t>R</a:t>
            </a:r>
            <a:r>
              <a:rPr lang="en-US" sz="2800" dirty="0">
                <a:solidFill>
                  <a:schemeClr val="accent6"/>
                </a:solidFill>
              </a:rPr>
              <a:t>[k] = </a:t>
            </a:r>
            <a:r>
              <a:rPr lang="en-US" sz="2800" b="1" dirty="0">
                <a:solidFill>
                  <a:schemeClr val="accent6"/>
                </a:solidFill>
              </a:rPr>
              <a:t>max</a:t>
            </a:r>
            <a:r>
              <a:rPr lang="en-US" sz="2800" dirty="0">
                <a:solidFill>
                  <a:schemeClr val="accent6"/>
                </a:solidFill>
              </a:rPr>
              <a:t>( V</a:t>
            </a:r>
            <a:r>
              <a:rPr lang="en-US" sz="2800" baseline="-25000" dirty="0">
                <a:solidFill>
                  <a:schemeClr val="accent6"/>
                </a:solidFill>
              </a:rPr>
              <a:t>R</a:t>
            </a:r>
            <a:r>
              <a:rPr lang="en-US" sz="2800" dirty="0">
                <a:solidFill>
                  <a:schemeClr val="accent6"/>
                </a:solidFill>
              </a:rPr>
              <a:t>[k], V</a:t>
            </a:r>
            <a:r>
              <a:rPr lang="en-US" sz="2800" baseline="-25000" dirty="0">
                <a:solidFill>
                  <a:schemeClr val="accent6"/>
                </a:solidFill>
              </a:rPr>
              <a:t>S</a:t>
            </a:r>
            <a:r>
              <a:rPr lang="en-US" sz="2800" dirty="0">
                <a:solidFill>
                  <a:schemeClr val="accent6"/>
                </a:solidFill>
                <a:sym typeface="Symbol" pitchFamily="18" charset="2"/>
              </a:rPr>
              <a:t>[k] )</a:t>
            </a:r>
            <a:r>
              <a:rPr lang="en-US" sz="2800" dirty="0">
                <a:sym typeface="Symbol" pitchFamily="18" charset="2"/>
              </a:rPr>
              <a:t>;</a:t>
            </a:r>
            <a:endParaRPr lang="en-US" sz="2800" dirty="0">
              <a:sym typeface="Symbol" pitchFamily="18" charset="2"/>
            </a:endParaRPr>
          </a:p>
          <a:p>
            <a:pPr marL="731520" lvl="2" indent="0">
              <a:buNone/>
            </a:pPr>
            <a:endParaRPr lang="en-US" sz="2800" dirty="0">
              <a:sym typeface="Symbol" pitchFamily="18" charset="2"/>
            </a:endParaRPr>
          </a:p>
          <a:p>
            <a:pPr marL="731520" lvl="2" indent="0">
              <a:buNone/>
            </a:pPr>
            <a:endParaRPr lang="en-US" sz="2800" dirty="0">
              <a:sym typeface="Symbol" pitchFamily="18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</a:fld>
            <a:endParaRPr kumimoji="0" 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Delivering buffered messages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2819400"/>
            <a:ext cx="7467600" cy="36545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Each time a message is delivered (and therefore the local vector clock is updated), go through the messages on hold to check if now they can be delivered as well.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</a:fld>
            <a:endParaRPr kumimoji="0" 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</a:fld>
            <a:endParaRPr kumimoji="0"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798286" y="2072108"/>
            <a:ext cx="712651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798286" y="3719474"/>
            <a:ext cx="712651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98286" y="5366840"/>
            <a:ext cx="712651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2695726" y="3748502"/>
            <a:ext cx="503868" cy="1618337"/>
          </a:xfrm>
          <a:prstGeom prst="straightConnector1">
            <a:avLst/>
          </a:prstGeom>
          <a:ln w="2222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260731" y="3719474"/>
            <a:ext cx="686750" cy="1599706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4260731" y="2519260"/>
            <a:ext cx="789439" cy="1200216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2695726" y="2164091"/>
            <a:ext cx="3891869" cy="3202750"/>
          </a:xfrm>
          <a:prstGeom prst="straightConnector1">
            <a:avLst/>
          </a:prstGeom>
          <a:ln w="2222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07682"/>
          </a:xfrm>
        </p:spPr>
        <p:txBody>
          <a:bodyPr>
            <a:normAutofit fontScale="90000"/>
          </a:bodyPr>
          <a:lstStyle/>
          <a:p>
            <a:r>
              <a:rPr lang="en-US" dirty="0"/>
              <a:t>An example execution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56884" y="1624957"/>
            <a:ext cx="1503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[0,0,0]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256884" y="3250552"/>
            <a:ext cx="1503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[0,0,0]</a:t>
            </a:r>
            <a:endParaRPr 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256884" y="4876147"/>
            <a:ext cx="1503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[0,0,0]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2447926" y="4150304"/>
            <a:ext cx="1503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[0,0,1]</a:t>
            </a:r>
            <a:endParaRPr lang="en-US" sz="2000" dirty="0"/>
          </a:p>
        </p:txBody>
      </p:sp>
      <p:sp>
        <p:nvSpPr>
          <p:cNvPr id="21" name="TextBox 20"/>
          <p:cNvSpPr txBox="1"/>
          <p:nvPr/>
        </p:nvSpPr>
        <p:spPr>
          <a:xfrm>
            <a:off x="5714148" y="2519260"/>
            <a:ext cx="1503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[0,0,1]</a:t>
            </a:r>
            <a:endParaRPr lang="en-US" sz="2000" dirty="0"/>
          </a:p>
        </p:txBody>
      </p:sp>
      <p:sp>
        <p:nvSpPr>
          <p:cNvPr id="22" name="TextBox 21"/>
          <p:cNvSpPr txBox="1"/>
          <p:nvPr/>
        </p:nvSpPr>
        <p:spPr>
          <a:xfrm>
            <a:off x="2626817" y="3249259"/>
            <a:ext cx="1503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[0,0,1]</a:t>
            </a:r>
            <a:endParaRPr lang="en-US" sz="2400" dirty="0"/>
          </a:p>
        </p:txBody>
      </p:sp>
      <p:sp>
        <p:nvSpPr>
          <p:cNvPr id="23" name="TextBox 22"/>
          <p:cNvSpPr txBox="1"/>
          <p:nvPr/>
        </p:nvSpPr>
        <p:spPr>
          <a:xfrm>
            <a:off x="1860791" y="4874854"/>
            <a:ext cx="1503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[0,0,1]</a:t>
            </a:r>
            <a:endParaRPr lang="en-US" sz="2400" dirty="0"/>
          </a:p>
        </p:txBody>
      </p:sp>
      <p:sp>
        <p:nvSpPr>
          <p:cNvPr id="24" name="TextBox 23"/>
          <p:cNvSpPr txBox="1"/>
          <p:nvPr/>
        </p:nvSpPr>
        <p:spPr>
          <a:xfrm>
            <a:off x="3737663" y="3249258"/>
            <a:ext cx="1503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[0,1,1]</a:t>
            </a:r>
            <a:endParaRPr lang="en-US" sz="2400" dirty="0"/>
          </a:p>
        </p:txBody>
      </p:sp>
      <p:sp>
        <p:nvSpPr>
          <p:cNvPr id="25" name="TextBox 24"/>
          <p:cNvSpPr txBox="1"/>
          <p:nvPr/>
        </p:nvSpPr>
        <p:spPr>
          <a:xfrm>
            <a:off x="4124995" y="2457870"/>
            <a:ext cx="1503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[0,1,1]</a:t>
            </a:r>
            <a:endParaRPr lang="en-US" sz="2000" dirty="0"/>
          </a:p>
        </p:txBody>
      </p:sp>
      <p:sp>
        <p:nvSpPr>
          <p:cNvPr id="26" name="TextBox 25"/>
          <p:cNvSpPr txBox="1"/>
          <p:nvPr/>
        </p:nvSpPr>
        <p:spPr>
          <a:xfrm>
            <a:off x="4485278" y="4674799"/>
            <a:ext cx="1503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[0,1,1</a:t>
            </a:r>
            <a:r>
              <a:rPr lang="en-US" sz="2000" dirty="0"/>
              <a:t>]</a:t>
            </a:r>
            <a:endParaRPr lang="en-US" sz="2000" dirty="0"/>
          </a:p>
        </p:txBody>
      </p:sp>
      <p:sp>
        <p:nvSpPr>
          <p:cNvPr id="30" name="TextBox 29"/>
          <p:cNvSpPr txBox="1"/>
          <p:nvPr/>
        </p:nvSpPr>
        <p:spPr>
          <a:xfrm>
            <a:off x="5948371" y="1599987"/>
            <a:ext cx="1503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[0,0,1]</a:t>
            </a:r>
            <a:endParaRPr lang="en-US" sz="2400" dirty="0"/>
          </a:p>
        </p:txBody>
      </p:sp>
      <p:cxnSp>
        <p:nvCxnSpPr>
          <p:cNvPr id="31" name="Straight Arrow Connector 30"/>
          <p:cNvCxnSpPr/>
          <p:nvPr/>
        </p:nvCxnSpPr>
        <p:spPr>
          <a:xfrm flipH="1" flipV="1">
            <a:off x="7451707" y="2164091"/>
            <a:ext cx="1903" cy="411646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081748" y="2486270"/>
            <a:ext cx="1503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[0,1,1]</a:t>
            </a:r>
            <a:endParaRPr lang="en-US" sz="2000" dirty="0"/>
          </a:p>
        </p:txBody>
      </p:sp>
      <p:sp>
        <p:nvSpPr>
          <p:cNvPr id="37" name="TextBox 36"/>
          <p:cNvSpPr txBox="1"/>
          <p:nvPr/>
        </p:nvSpPr>
        <p:spPr>
          <a:xfrm>
            <a:off x="7173132" y="1598746"/>
            <a:ext cx="1503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[0,1,1]</a:t>
            </a:r>
            <a:endParaRPr lang="en-US" sz="2400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Implementation hints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44880"/>
            <a:ext cx="8281416" cy="552907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// message buffer</a:t>
            </a:r>
            <a:endParaRPr lang="en-US" dirty="0">
              <a:solidFill>
                <a:schemeClr val="accent2">
                  <a:lumMod val="50000"/>
                </a:schemeClr>
              </a:solidFill>
              <a:latin typeface="Courier New" panose="02070309020205020404" charset="0"/>
              <a:ea typeface="Courier New" panose="02070309020205020404" charset="0"/>
              <a:cs typeface="Courier New" panose="02070309020205020404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private</a:t>
            </a:r>
            <a:r>
              <a:rPr lang="en-US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 List&lt;</a:t>
            </a:r>
            <a:r>
              <a:rPr lang="en-US" dirty="0" err="1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ChatMessage</a:t>
            </a:r>
            <a:r>
              <a:rPr lang="en-US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&gt; buffer = </a:t>
            </a:r>
            <a:endParaRPr lang="en-US" dirty="0">
              <a:latin typeface="Courier New" panose="02070309020205020404" charset="0"/>
              <a:ea typeface="Courier New" panose="02070309020205020404" charset="0"/>
              <a:cs typeface="Courier New" panose="02070309020205020404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                      new</a:t>
            </a:r>
            <a:r>
              <a:rPr lang="en-US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 </a:t>
            </a:r>
            <a:r>
              <a:rPr lang="en-US" dirty="0" err="1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ArrayList</a:t>
            </a:r>
            <a:r>
              <a:rPr lang="en-US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&lt;&gt;();</a:t>
            </a:r>
            <a:endParaRPr lang="en-US" dirty="0">
              <a:latin typeface="Courier New" panose="02070309020205020404" charset="0"/>
              <a:ea typeface="Courier New" panose="02070309020205020404" charset="0"/>
              <a:cs typeface="Courier New" panose="02070309020205020404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charset="0"/>
              <a:ea typeface="Courier New" panose="02070309020205020404" charset="0"/>
              <a:cs typeface="Courier New" panose="02070309020205020404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private void </a:t>
            </a:r>
            <a:r>
              <a:rPr lang="en-US" dirty="0" err="1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updateLocalClock</a:t>
            </a:r>
            <a:r>
              <a:rPr lang="en-US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(</a:t>
            </a:r>
            <a:r>
              <a:rPr lang="en-US" dirty="0" err="1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ChatMsg</a:t>
            </a:r>
            <a:r>
              <a:rPr lang="en-US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 m) {...}</a:t>
            </a:r>
            <a:endParaRPr lang="en-US" dirty="0">
              <a:latin typeface="Courier New" panose="02070309020205020404" charset="0"/>
              <a:ea typeface="Courier New" panose="02070309020205020404" charset="0"/>
              <a:cs typeface="Courier New" panose="02070309020205020404" charset="0"/>
            </a:endParaRPr>
          </a:p>
          <a:p>
            <a:pPr marL="0" indent="0">
              <a:buNone/>
            </a:pPr>
            <a:endParaRPr lang="en-US" b="1" dirty="0">
              <a:latin typeface="Courier New" panose="02070309020205020404" charset="0"/>
              <a:ea typeface="Courier New" panose="02070309020205020404" charset="0"/>
              <a:cs typeface="Courier New" panose="02070309020205020404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private</a:t>
            </a:r>
            <a:r>
              <a:rPr lang="en-US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 </a:t>
            </a:r>
            <a:r>
              <a:rPr lang="en-US" b="1" dirty="0" err="1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boolean</a:t>
            </a:r>
            <a:r>
              <a:rPr lang="en-US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 </a:t>
            </a:r>
            <a:r>
              <a:rPr lang="en-US" dirty="0" err="1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canDeliver</a:t>
            </a:r>
            <a:r>
              <a:rPr lang="en-US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(</a:t>
            </a:r>
            <a:r>
              <a:rPr lang="en-US" dirty="0" err="1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ChatMsg</a:t>
            </a:r>
            <a:r>
              <a:rPr lang="en-US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 incoming) {...}</a:t>
            </a:r>
            <a:endParaRPr lang="en-US" dirty="0">
              <a:latin typeface="Courier New" panose="02070309020205020404" charset="0"/>
              <a:ea typeface="Courier New" panose="02070309020205020404" charset="0"/>
              <a:cs typeface="Courier New" panose="02070309020205020404" charset="0"/>
            </a:endParaRPr>
          </a:p>
          <a:p>
            <a:pPr marL="0" indent="0">
              <a:buNone/>
            </a:pPr>
            <a:endParaRPr lang="en-US" dirty="0">
              <a:solidFill>
                <a:schemeClr val="accent2">
                  <a:lumMod val="50000"/>
                </a:schemeClr>
              </a:solidFill>
              <a:latin typeface="Courier New" panose="02070309020205020404" charset="0"/>
              <a:ea typeface="Courier New" panose="02070309020205020404" charset="0"/>
              <a:cs typeface="Courier New" panose="0207030902020502040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// find a message that can be delivered</a:t>
            </a:r>
            <a:endParaRPr lang="en-US" dirty="0">
              <a:solidFill>
                <a:schemeClr val="accent2">
                  <a:lumMod val="50000"/>
                </a:schemeClr>
              </a:solidFill>
              <a:latin typeface="Courier New" panose="02070309020205020404" charset="0"/>
              <a:ea typeface="Courier New" panose="02070309020205020404" charset="0"/>
              <a:cs typeface="Courier New" panose="0207030902020502040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// now and remove it from the buffer</a:t>
            </a:r>
            <a:endParaRPr lang="en-US" b="1" dirty="0">
              <a:latin typeface="Courier New" panose="02070309020205020404" charset="0"/>
              <a:ea typeface="Courier New" panose="02070309020205020404" charset="0"/>
              <a:cs typeface="Courier New" panose="02070309020205020404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private</a:t>
            </a:r>
            <a:r>
              <a:rPr lang="en-US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 </a:t>
            </a:r>
            <a:r>
              <a:rPr lang="en-US" dirty="0" err="1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ChatMsg</a:t>
            </a:r>
            <a:r>
              <a:rPr lang="en-US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 </a:t>
            </a:r>
            <a:r>
              <a:rPr lang="en-US" altLang="en-US" dirty="0" err="1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find</a:t>
            </a:r>
            <a:r>
              <a:rPr lang="en-US" dirty="0" err="1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Deliverable</a:t>
            </a:r>
            <a:r>
              <a:rPr lang="en-US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() {...}</a:t>
            </a:r>
            <a:endParaRPr lang="en-US" dirty="0">
              <a:latin typeface="Courier New" panose="02070309020205020404" charset="0"/>
              <a:ea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</a:fld>
            <a:endParaRPr kumimoji="0" 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Implementation hints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671816" cy="4873752"/>
          </a:xfrm>
        </p:spPr>
        <p:txBody>
          <a:bodyPr/>
          <a:lstStyle/>
          <a:p>
            <a:r>
              <a:rPr lang="en-US" dirty="0"/>
              <a:t>In </a:t>
            </a:r>
            <a:r>
              <a:rPr lang="en-US" dirty="0" err="1">
                <a:latin typeface="Courier New" panose="02070309020205020404" charset="0"/>
                <a:cs typeface="Courier New" panose="02070309020205020404" charset="0"/>
              </a:rPr>
              <a:t>sendChatMsg</a:t>
            </a:r>
            <a:r>
              <a:rPr lang="en-US" dirty="0">
                <a:latin typeface="Courier New" panose="02070309020205020404" charset="0"/>
                <a:cs typeface="Courier New" panose="02070309020205020404" charset="0"/>
              </a:rPr>
              <a:t>()</a:t>
            </a:r>
            <a:r>
              <a:rPr lang="en-US" dirty="0"/>
              <a:t>, increment the vector clock element of the current actor</a:t>
            </a:r>
            <a:endParaRPr lang="en-US" dirty="0"/>
          </a:p>
          <a:p>
            <a:endParaRPr lang="en-US" dirty="0"/>
          </a:p>
          <a:p>
            <a:r>
              <a:rPr lang="en-US" dirty="0"/>
              <a:t>In </a:t>
            </a:r>
            <a:r>
              <a:rPr lang="en-US" dirty="0" err="1">
                <a:latin typeface="Courier New" panose="02070309020205020404" charset="0"/>
                <a:cs typeface="Courier New" panose="02070309020205020404" charset="0"/>
              </a:rPr>
              <a:t>onChatMsg</a:t>
            </a:r>
            <a:r>
              <a:rPr lang="en-US" dirty="0">
                <a:latin typeface="Courier New" panose="02070309020205020404" charset="0"/>
                <a:cs typeface="Courier New" panose="02070309020205020404" charset="0"/>
              </a:rPr>
              <a:t>(</a:t>
            </a:r>
            <a:r>
              <a:rPr lang="en-US" dirty="0" err="1">
                <a:latin typeface="Courier New" panose="02070309020205020404" charset="0"/>
                <a:cs typeface="Courier New" panose="02070309020205020404" charset="0"/>
              </a:rPr>
              <a:t>ChatMsg</a:t>
            </a:r>
            <a:r>
              <a:rPr lang="en-US" dirty="0">
                <a:latin typeface="Courier New" panose="02070309020205020404" charset="0"/>
                <a:cs typeface="Courier New" panose="02070309020205020404" charset="0"/>
              </a:rPr>
              <a:t> </a:t>
            </a:r>
            <a:r>
              <a:rPr lang="en-US" dirty="0" err="1">
                <a:latin typeface="Courier New" panose="02070309020205020404" charset="0"/>
                <a:cs typeface="Courier New" panose="02070309020205020404" charset="0"/>
              </a:rPr>
              <a:t>msg</a:t>
            </a:r>
            <a:r>
              <a:rPr lang="en-US" dirty="0">
                <a:latin typeface="Courier New" panose="02070309020205020404" charset="0"/>
                <a:cs typeface="Courier New" panose="02070309020205020404" charset="0"/>
              </a:rPr>
              <a:t>)</a:t>
            </a:r>
            <a:r>
              <a:rPr lang="en-US" dirty="0"/>
              <a:t>:</a:t>
            </a:r>
            <a:endParaRPr lang="en-US" dirty="0"/>
          </a:p>
          <a:p>
            <a:pPr lvl="1"/>
            <a:r>
              <a:rPr lang="en-US" dirty="0"/>
              <a:t>If cannot deliver </a:t>
            </a:r>
            <a:r>
              <a:rPr lang="en-US" dirty="0" err="1">
                <a:latin typeface="Courier New" panose="02070309020205020404" charset="0"/>
                <a:cs typeface="Courier New" panose="02070309020205020404" charset="0"/>
              </a:rPr>
              <a:t>msg</a:t>
            </a:r>
            <a:r>
              <a:rPr lang="en-US" dirty="0"/>
              <a:t>, add it to the buffer</a:t>
            </a:r>
            <a:endParaRPr lang="en-US" dirty="0"/>
          </a:p>
          <a:p>
            <a:pPr lvl="1"/>
            <a:r>
              <a:rPr lang="en-US" dirty="0"/>
              <a:t>Otherwise, deliver it, as well as all other messages from the buffer that can be delivered now</a:t>
            </a:r>
            <a:endParaRPr lang="en-US" dirty="0"/>
          </a:p>
          <a:p>
            <a:pPr lvl="1"/>
            <a:r>
              <a:rPr lang="en-US" dirty="0"/>
              <a:t>Update local clock before delivering a message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</a:fld>
            <a:endParaRPr kumimoji="0" lang="en-US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Java hints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</a:fld>
            <a:endParaRPr kumimoji="0"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44880"/>
            <a:ext cx="8281416" cy="55290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import</a:t>
            </a:r>
            <a:r>
              <a:rPr lang="en-US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 </a:t>
            </a:r>
            <a:r>
              <a:rPr lang="en-US" dirty="0" err="1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java.util.Iterator</a:t>
            </a:r>
            <a:r>
              <a:rPr lang="en-US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;</a:t>
            </a:r>
            <a:endParaRPr lang="en-US" dirty="0">
              <a:latin typeface="Courier New" panose="02070309020205020404" charset="0"/>
              <a:ea typeface="Courier New" panose="02070309020205020404" charset="0"/>
              <a:cs typeface="Courier New" panose="02070309020205020404" charset="0"/>
            </a:endParaRPr>
          </a:p>
          <a:p>
            <a:pPr marL="0" indent="0">
              <a:buNone/>
            </a:pPr>
            <a:endParaRPr lang="en-US" dirty="0">
              <a:solidFill>
                <a:schemeClr val="accent2">
                  <a:lumMod val="50000"/>
                </a:schemeClr>
              </a:solidFill>
              <a:latin typeface="Courier New" panose="02070309020205020404" charset="0"/>
              <a:ea typeface="Courier New" panose="02070309020205020404" charset="0"/>
              <a:cs typeface="Courier New" panose="0207030902020502040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// iterate over the message buffer</a:t>
            </a:r>
            <a:endParaRPr lang="en-US" dirty="0">
              <a:latin typeface="Courier New" panose="02070309020205020404" charset="0"/>
              <a:ea typeface="Courier New" panose="02070309020205020404" charset="0"/>
              <a:cs typeface="Courier New" panose="02070309020205020404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Iterator&lt;</a:t>
            </a:r>
            <a:r>
              <a:rPr lang="en-US" dirty="0" err="1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ChatMsg</a:t>
            </a:r>
            <a:r>
              <a:rPr lang="en-US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&gt; I = </a:t>
            </a:r>
            <a:r>
              <a:rPr lang="en-US" dirty="0" err="1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buffer.iterator</a:t>
            </a:r>
            <a:r>
              <a:rPr lang="en-US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();</a:t>
            </a:r>
            <a:endParaRPr lang="en-US" dirty="0">
              <a:latin typeface="Courier New" panose="02070309020205020404" charset="0"/>
              <a:ea typeface="Courier New" panose="02070309020205020404" charset="0"/>
              <a:cs typeface="Courier New" panose="02070309020205020404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charset="0"/>
              <a:ea typeface="Courier New" panose="02070309020205020404" charset="0"/>
              <a:cs typeface="Courier New" panose="02070309020205020404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while</a:t>
            </a:r>
            <a:r>
              <a:rPr lang="en-US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 (</a:t>
            </a:r>
            <a:r>
              <a:rPr lang="en-US" dirty="0" err="1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I.hasNext</a:t>
            </a:r>
            <a:r>
              <a:rPr lang="en-US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()) {</a:t>
            </a:r>
            <a:endParaRPr lang="en-US" dirty="0">
              <a:latin typeface="Courier New" panose="02070309020205020404" charset="0"/>
              <a:ea typeface="Courier New" panose="02070309020205020404" charset="0"/>
              <a:cs typeface="Courier New" panose="02070309020205020404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  </a:t>
            </a:r>
            <a:r>
              <a:rPr lang="en-US" dirty="0" err="1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ChatMsg</a:t>
            </a:r>
            <a:r>
              <a:rPr lang="en-US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 m = </a:t>
            </a:r>
            <a:r>
              <a:rPr lang="en-US" dirty="0" err="1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I.next</a:t>
            </a:r>
            <a:r>
              <a:rPr lang="en-US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();</a:t>
            </a:r>
            <a:endParaRPr lang="en-US" dirty="0">
              <a:latin typeface="Courier New" panose="02070309020205020404" charset="0"/>
              <a:ea typeface="Courier New" panose="02070309020205020404" charset="0"/>
              <a:cs typeface="Courier New" panose="02070309020205020404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}</a:t>
            </a:r>
            <a:endParaRPr lang="en-US" dirty="0">
              <a:latin typeface="Courier New" panose="02070309020205020404" charset="0"/>
              <a:ea typeface="Courier New" panose="02070309020205020404" charset="0"/>
              <a:cs typeface="Courier New" panose="02070309020205020404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charset="0"/>
              <a:ea typeface="Courier New" panose="02070309020205020404" charset="0"/>
              <a:cs typeface="Courier New" panose="0207030902020502040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// Remove the current element</a:t>
            </a:r>
            <a:endParaRPr lang="en-US" dirty="0">
              <a:latin typeface="Courier New" panose="02070309020205020404" charset="0"/>
              <a:ea typeface="Courier New" panose="02070309020205020404" charset="0"/>
              <a:cs typeface="Courier New" panose="02070309020205020404" charset="0"/>
            </a:endParaRPr>
          </a:p>
          <a:p>
            <a:pPr marL="0" indent="0">
              <a:buNone/>
            </a:pPr>
            <a:r>
              <a:rPr lang="en-US" dirty="0" err="1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I.remove</a:t>
            </a:r>
            <a:r>
              <a:rPr lang="en-US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();</a:t>
            </a:r>
            <a:endParaRPr lang="en-US" dirty="0">
              <a:latin typeface="Courier New" panose="02070309020205020404" charset="0"/>
              <a:ea typeface="Courier New" panose="02070309020205020404" charset="0"/>
              <a:cs typeface="Courier New" panose="02070309020205020404" charset="0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Java hints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</a:fld>
            <a:endParaRPr kumimoji="0"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2529840"/>
            <a:ext cx="8281416" cy="39441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import</a:t>
            </a:r>
            <a:r>
              <a:rPr lang="en-US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 </a:t>
            </a:r>
            <a:r>
              <a:rPr lang="en-US" dirty="0" err="1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java.util.Arrays</a:t>
            </a:r>
            <a:r>
              <a:rPr lang="en-US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;</a:t>
            </a:r>
            <a:endParaRPr lang="en-US" dirty="0">
              <a:latin typeface="Courier New" panose="02070309020205020404" charset="0"/>
              <a:ea typeface="Courier New" panose="02070309020205020404" charset="0"/>
              <a:cs typeface="Courier New" panose="02070309020205020404" charset="0"/>
            </a:endParaRPr>
          </a:p>
          <a:p>
            <a:pPr marL="0" indent="0">
              <a:buNone/>
            </a:pPr>
            <a:endParaRPr lang="en-US" dirty="0">
              <a:solidFill>
                <a:schemeClr val="accent2">
                  <a:lumMod val="50000"/>
                </a:schemeClr>
              </a:solidFill>
              <a:latin typeface="Courier New" panose="02070309020205020404" charset="0"/>
              <a:ea typeface="Courier New" panose="02070309020205020404" charset="0"/>
              <a:cs typeface="Courier New" panose="0207030902020502040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// print an array</a:t>
            </a:r>
            <a:endParaRPr lang="en-US" dirty="0">
              <a:solidFill>
                <a:schemeClr val="accent2">
                  <a:lumMod val="50000"/>
                </a:schemeClr>
              </a:solidFill>
              <a:latin typeface="Courier New" panose="02070309020205020404" charset="0"/>
              <a:ea typeface="Courier New" panose="02070309020205020404" charset="0"/>
              <a:cs typeface="Courier New" panose="02070309020205020404" charset="0"/>
            </a:endParaRPr>
          </a:p>
          <a:p>
            <a:pPr marL="0" indent="0">
              <a:buNone/>
            </a:pPr>
            <a:r>
              <a:rPr lang="en-US" dirty="0" err="1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Arrays.toString</a:t>
            </a:r>
            <a:r>
              <a:rPr lang="en-US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(</a:t>
            </a:r>
            <a:r>
              <a:rPr lang="en-US" dirty="0" err="1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this.vc</a:t>
            </a:r>
            <a:r>
              <a:rPr lang="en-US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)</a:t>
            </a:r>
            <a:endParaRPr lang="en-US" dirty="0">
              <a:latin typeface="Courier New" panose="02070309020205020404" charset="0"/>
              <a:ea typeface="Courier New" panose="02070309020205020404" charset="0"/>
              <a:cs typeface="Courier New" panose="020703090202050204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Actor Model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</a:fld>
            <a:endParaRPr kumimoji="0"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77769" y="1600200"/>
            <a:ext cx="4480736" cy="3624350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574473" cy="4873752"/>
          </a:xfrm>
        </p:spPr>
        <p:txBody>
          <a:bodyPr/>
          <a:lstStyle/>
          <a:p>
            <a:r>
              <a:rPr lang="en-GB" dirty="0"/>
              <a:t>A (distributed) program consists of Actors</a:t>
            </a:r>
            <a:endParaRPr lang="en-GB" dirty="0"/>
          </a:p>
          <a:p>
            <a:endParaRPr lang="en-GB" dirty="0"/>
          </a:p>
          <a:p>
            <a:r>
              <a:rPr lang="en-GB" dirty="0"/>
              <a:t>Actors encapsulate state and behaviour</a:t>
            </a:r>
            <a:endParaRPr lang="en-GB" dirty="0"/>
          </a:p>
          <a:p>
            <a:endParaRPr lang="en-GB" dirty="0"/>
          </a:p>
          <a:p>
            <a:r>
              <a:rPr lang="en-GB" dirty="0"/>
              <a:t>They interact by sending messages to each other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1769423" y="5906600"/>
            <a:ext cx="5299849" cy="461665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</a:rPr>
              <a:t>Does it remind you of anything?</a:t>
            </a:r>
            <a:endParaRPr lang="en-GB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Is it different from OOP?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</a:fld>
            <a:endParaRPr kumimoji="0"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quarter" idx="1"/>
          </p:nvPr>
        </p:nvSpPr>
        <p:spPr>
          <a:xfrm>
            <a:off x="5164143" y="1600200"/>
            <a:ext cx="3574473" cy="4873752"/>
          </a:xfrm>
        </p:spPr>
        <p:txBody>
          <a:bodyPr/>
          <a:lstStyle/>
          <a:p>
            <a:r>
              <a:rPr lang="en-GB" dirty="0"/>
              <a:t>A program consists of Objects</a:t>
            </a:r>
            <a:endParaRPr lang="en-GB" dirty="0"/>
          </a:p>
          <a:p>
            <a:endParaRPr lang="en-GB" dirty="0"/>
          </a:p>
          <a:p>
            <a:r>
              <a:rPr lang="en-GB" dirty="0"/>
              <a:t>Objects encapsulate state and behaviour</a:t>
            </a:r>
            <a:endParaRPr lang="en-GB" dirty="0"/>
          </a:p>
          <a:p>
            <a:endParaRPr lang="en-GB" dirty="0"/>
          </a:p>
          <a:p>
            <a:r>
              <a:rPr lang="en-GB" dirty="0"/>
              <a:t>They interact by calling each other’s methods</a:t>
            </a:r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1600200"/>
            <a:ext cx="4186238" cy="338613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70518" y="5794840"/>
            <a:ext cx="7640955" cy="460375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p>
            <a:pPr algn="l"/>
            <a:r>
              <a:rPr lang="en-GB" sz="2400" b="1" dirty="0">
                <a:solidFill>
                  <a:srgbClr val="FF0000"/>
                </a:solidFill>
                <a:sym typeface="+mn-ea"/>
              </a:rPr>
              <a:t>This is fine unless there are threads or network</a:t>
            </a:r>
            <a:endParaRPr lang="en-GB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Control flow in OOP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</a:fld>
            <a:endParaRPr kumimoji="0"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36171"/>
            <a:ext cx="7867403" cy="1796143"/>
          </a:xfrm>
        </p:spPr>
        <p:txBody>
          <a:bodyPr/>
          <a:lstStyle/>
          <a:p>
            <a:pPr marL="0" indent="0">
              <a:buNone/>
            </a:pPr>
            <a:r>
              <a:rPr lang="en-GB" b="1" dirty="0"/>
              <a:t>A promise of a (correct) object: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Its state remains correct after any method call</a:t>
            </a:r>
            <a:endParaRPr lang="en-GB" dirty="0"/>
          </a:p>
          <a:p>
            <a:pPr lvl="1"/>
            <a:r>
              <a:rPr lang="en-GB" dirty="0"/>
              <a:t>Preserves certain internal invariants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3687" y="2918038"/>
            <a:ext cx="3429000" cy="3302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0016" y="2918038"/>
            <a:ext cx="3429000" cy="330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OOP with threads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</a:fld>
            <a:endParaRPr kumimoji="0"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quarter" idx="1"/>
          </p:nvPr>
        </p:nvSpPr>
        <p:spPr>
          <a:xfrm>
            <a:off x="457201" y="1136171"/>
            <a:ext cx="4364182" cy="17961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What if we add threads?</a:t>
            </a:r>
            <a:endParaRPr lang="en-GB" b="1" dirty="0"/>
          </a:p>
          <a:p>
            <a:pPr lvl="1"/>
            <a:r>
              <a:rPr lang="en-GB" dirty="0"/>
              <a:t>Why do we need threads?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2000" y="2510146"/>
            <a:ext cx="3429000" cy="3314700"/>
          </a:xfrm>
          <a:prstGeom prst="rect">
            <a:avLst/>
          </a:prstGeom>
        </p:spPr>
      </p:pic>
      <p:sp>
        <p:nvSpPr>
          <p:cNvPr id="9" name="Line Callout 1 8"/>
          <p:cNvSpPr/>
          <p:nvPr/>
        </p:nvSpPr>
        <p:spPr>
          <a:xfrm>
            <a:off x="4495799" y="2510146"/>
            <a:ext cx="3151910" cy="1006304"/>
          </a:xfrm>
          <a:prstGeom prst="borderCallout1">
            <a:avLst>
              <a:gd name="adj1" fmla="val 59539"/>
              <a:gd name="adj2" fmla="val -674"/>
              <a:gd name="adj3" fmla="val 170668"/>
              <a:gd name="adj4" fmla="val -60720"/>
            </a:avLst>
          </a:prstGeom>
          <a:ln>
            <a:solidFill>
              <a:srgbClr val="00000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000000"/>
                </a:solidFill>
              </a:rPr>
              <a:t>Multiple threads are working on the same variables simultaneously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10" name="Content Placeholder 2"/>
          <p:cNvSpPr txBox="1"/>
          <p:nvPr/>
        </p:nvSpPr>
        <p:spPr>
          <a:xfrm>
            <a:off x="4191000" y="3762068"/>
            <a:ext cx="4364182" cy="260310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We’ll get race conditions, cache problems</a:t>
            </a:r>
            <a:endParaRPr lang="en-GB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Objects don’t hold their invariants and therefore break their main promise </a:t>
            </a:r>
            <a:endParaRPr lang="en-GB" dirty="0"/>
          </a:p>
          <a:p>
            <a:pPr>
              <a:buNone/>
            </a:pPr>
            <a:endParaRPr lang="en-GB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Working with threads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199" y="1030514"/>
            <a:ext cx="8004629" cy="5443438"/>
          </a:xfrm>
        </p:spPr>
        <p:txBody>
          <a:bodyPr>
            <a:normAutofit/>
          </a:bodyPr>
          <a:lstStyle/>
          <a:p>
            <a:r>
              <a:rPr lang="en-US" sz="2800" dirty="0" err="1"/>
              <a:t>Synchronisation</a:t>
            </a:r>
            <a:r>
              <a:rPr lang="en-US" sz="2800" dirty="0"/>
              <a:t> mechanism are used to avoid race conditions and other problems: </a:t>
            </a:r>
            <a:endParaRPr lang="en-US" sz="2800" dirty="0"/>
          </a:p>
          <a:p>
            <a:pPr lvl="1"/>
            <a:r>
              <a:rPr lang="en-US" sz="2400" b="1" dirty="0"/>
              <a:t>Memory barriers</a:t>
            </a:r>
            <a:endParaRPr lang="en-US" sz="2400" b="1" dirty="0"/>
          </a:p>
          <a:p>
            <a:pPr lvl="1"/>
            <a:r>
              <a:rPr lang="en-US" sz="2400" b="1" dirty="0"/>
              <a:t>Locks</a:t>
            </a:r>
            <a:endParaRPr lang="en-US" sz="2400" b="1" dirty="0"/>
          </a:p>
          <a:p>
            <a:pPr lvl="1"/>
            <a:r>
              <a:rPr lang="en-US" sz="2400" b="1" dirty="0"/>
              <a:t>Condition variables</a:t>
            </a:r>
            <a:r>
              <a:rPr lang="en-US" sz="2400" dirty="0"/>
              <a:t>, etc.</a:t>
            </a:r>
            <a:endParaRPr lang="en-US" sz="2400" dirty="0"/>
          </a:p>
          <a:p>
            <a:r>
              <a:rPr lang="is-IS" sz="2800" dirty="0"/>
              <a:t>… </a:t>
            </a:r>
            <a:r>
              <a:rPr lang="en-US" sz="2800" dirty="0"/>
              <a:t>but they are tricky, don’t eliminate thread blocking and </a:t>
            </a:r>
            <a:r>
              <a:rPr lang="en-US" sz="2800" u="sng" dirty="0"/>
              <a:t>create other problems</a:t>
            </a:r>
            <a:r>
              <a:rPr lang="en-US" sz="2800" dirty="0"/>
              <a:t>:</a:t>
            </a:r>
            <a:endParaRPr lang="en-US" sz="2800" dirty="0"/>
          </a:p>
          <a:p>
            <a:pPr lvl="1"/>
            <a:r>
              <a:rPr lang="en-US" sz="2400" b="1" dirty="0"/>
              <a:t>Deadlocks</a:t>
            </a:r>
            <a:r>
              <a:rPr lang="en-US" sz="2400" dirty="0"/>
              <a:t>: some threads might get stuck forever waiting for each other</a:t>
            </a:r>
            <a:endParaRPr lang="en-US" sz="2400" dirty="0"/>
          </a:p>
          <a:p>
            <a:pPr lvl="1"/>
            <a:r>
              <a:rPr lang="en-US" sz="2400" b="1" dirty="0"/>
              <a:t>Thread contention</a:t>
            </a:r>
            <a:r>
              <a:rPr lang="en-US" sz="2400" dirty="0"/>
              <a:t>: locks are expensive and in some cases can become a bottleneck creating “traffic jams” in the system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</a:fld>
            <a:endParaRPr kumimoji="0"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50449" y="6322036"/>
            <a:ext cx="7478567" cy="400110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FF0000"/>
                </a:solidFill>
              </a:rPr>
              <a:t>It gets even more complicated in distributed programs</a:t>
            </a:r>
            <a:endParaRPr lang="en-GB" sz="2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0</TotalTime>
  <Words>12165</Words>
  <Application>WPS Presentation</Application>
  <PresentationFormat>On-screen Show (4:3)</PresentationFormat>
  <Paragraphs>674</Paragraphs>
  <Slides>47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47</vt:i4>
      </vt:variant>
    </vt:vector>
  </HeadingPairs>
  <TitlesOfParts>
    <vt:vector size="65" baseType="lpstr">
      <vt:lpstr>Arial</vt:lpstr>
      <vt:lpstr>SimSun</vt:lpstr>
      <vt:lpstr>Wingdings</vt:lpstr>
      <vt:lpstr>Wingdings</vt:lpstr>
      <vt:lpstr>MT Extra</vt:lpstr>
      <vt:lpstr>Wingdings 2</vt:lpstr>
      <vt:lpstr>Abyssinica SIL</vt:lpstr>
      <vt:lpstr>Andale Mono</vt:lpstr>
      <vt:lpstr>Courier New</vt:lpstr>
      <vt:lpstr>Symbol</vt:lpstr>
      <vt:lpstr>Century Schoolbook</vt:lpstr>
      <vt:lpstr>微软雅黑</vt:lpstr>
      <vt:lpstr>Arial Unicode MS</vt:lpstr>
      <vt:lpstr>Calibri</vt:lpstr>
      <vt:lpstr>Andale Mono</vt:lpstr>
      <vt:lpstr>Noto Sans CJK SC</vt:lpstr>
      <vt:lpstr>DejaVu Sans</vt:lpstr>
      <vt:lpstr>Oriel</vt:lpstr>
      <vt:lpstr>Distributed Systems 1:  Hands-on Labs</vt:lpstr>
      <vt:lpstr>Hands-on Labs</vt:lpstr>
      <vt:lpstr>PowerPoint 演示文稿</vt:lpstr>
      <vt:lpstr>What actors provide</vt:lpstr>
      <vt:lpstr>Actor Model</vt:lpstr>
      <vt:lpstr>Is it different from OOP?</vt:lpstr>
      <vt:lpstr>Control flow in OOP</vt:lpstr>
      <vt:lpstr>OOP with threads</vt:lpstr>
      <vt:lpstr>Working with threads</vt:lpstr>
      <vt:lpstr>OOP with multithreading</vt:lpstr>
      <vt:lpstr>The Actor Model</vt:lpstr>
      <vt:lpstr>An actor</vt:lpstr>
      <vt:lpstr>Actor System</vt:lpstr>
      <vt:lpstr>Guarantees</vt:lpstr>
      <vt:lpstr>Remote actors?</vt:lpstr>
      <vt:lpstr>Akka</vt:lpstr>
      <vt:lpstr>Ensuring encapsulation</vt:lpstr>
      <vt:lpstr>Akka messages</vt:lpstr>
      <vt:lpstr>Actor constructors</vt:lpstr>
      <vt:lpstr>Initialisation</vt:lpstr>
      <vt:lpstr>Actor reference</vt:lpstr>
      <vt:lpstr>Sending messages</vt:lpstr>
      <vt:lpstr>Handling incoming messages</vt:lpstr>
      <vt:lpstr>Useful methods of an actor</vt:lpstr>
      <vt:lpstr>Scheduling a future action</vt:lpstr>
      <vt:lpstr>Example</vt:lpstr>
      <vt:lpstr>Exercise: Causal Multicast</vt:lpstr>
      <vt:lpstr>Why reordering is possible?</vt:lpstr>
      <vt:lpstr>Simulating a group chat</vt:lpstr>
      <vt:lpstr>Chat timeline</vt:lpstr>
      <vt:lpstr>Chat history</vt:lpstr>
      <vt:lpstr>Before we start…</vt:lpstr>
      <vt:lpstr>Emulating network delays</vt:lpstr>
      <vt:lpstr>Reading</vt:lpstr>
      <vt:lpstr>Reordering…</vt:lpstr>
      <vt:lpstr>How it should work</vt:lpstr>
      <vt:lpstr>Delivering a message</vt:lpstr>
      <vt:lpstr>Vector clock for “Bulletin Board”</vt:lpstr>
      <vt:lpstr>Vector clock for “Bulletin Board”</vt:lpstr>
      <vt:lpstr>Vector clock for “Bulletin Board”</vt:lpstr>
      <vt:lpstr>Vector clock for “Bulletin Board”</vt:lpstr>
      <vt:lpstr>Delivering buffered messages</vt:lpstr>
      <vt:lpstr>An example execution</vt:lpstr>
      <vt:lpstr>Implementation hints</vt:lpstr>
      <vt:lpstr>Implementation hints</vt:lpstr>
      <vt:lpstr>Java hints</vt:lpstr>
      <vt:lpstr>Java hints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Concurrent Programming</dc:title>
  <dc:creator>Giuliano Mega</dc:creator>
  <cp:lastModifiedBy>davide</cp:lastModifiedBy>
  <cp:revision>1070</cp:revision>
  <cp:lastPrinted>2020-03-30T14:33:59Z</cp:lastPrinted>
  <dcterms:created xsi:type="dcterms:W3CDTF">2020-03-30T14:33:59Z</dcterms:created>
  <dcterms:modified xsi:type="dcterms:W3CDTF">2020-03-30T14:33:59Z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