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58" r:id="rId3"/>
    <p:sldId id="260" r:id="rId4"/>
    <p:sldId id="291" r:id="rId5"/>
    <p:sldId id="259" r:id="rId6"/>
    <p:sldId id="261" r:id="rId7"/>
    <p:sldId id="262" r:id="rId8"/>
    <p:sldId id="263" r:id="rId9"/>
    <p:sldId id="290" r:id="rId10"/>
    <p:sldId id="286" r:id="rId11"/>
    <p:sldId id="287" r:id="rId12"/>
    <p:sldId id="264" r:id="rId13"/>
    <p:sldId id="285" r:id="rId14"/>
    <p:sldId id="266" r:id="rId15"/>
    <p:sldId id="267" r:id="rId16"/>
    <p:sldId id="268" r:id="rId17"/>
    <p:sldId id="292" r:id="rId18"/>
    <p:sldId id="293" r:id="rId19"/>
    <p:sldId id="295" r:id="rId20"/>
    <p:sldId id="270" r:id="rId21"/>
    <p:sldId id="294" r:id="rId22"/>
    <p:sldId id="271" r:id="rId23"/>
    <p:sldId id="269" r:id="rId24"/>
    <p:sldId id="272" r:id="rId25"/>
    <p:sldId id="273" r:id="rId26"/>
    <p:sldId id="274" r:id="rId27"/>
    <p:sldId id="288" r:id="rId28"/>
    <p:sldId id="289" r:id="rId29"/>
    <p:sldId id="276" r:id="rId30"/>
    <p:sldId id="275" r:id="rId31"/>
    <p:sldId id="283" r:id="rId32"/>
    <p:sldId id="282" r:id="rId33"/>
    <p:sldId id="277" r:id="rId34"/>
    <p:sldId id="278" r:id="rId35"/>
    <p:sldId id="279" r:id="rId36"/>
    <p:sldId id="296" r:id="rId3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43" autoAdjust="0"/>
  </p:normalViewPr>
  <p:slideViewPr>
    <p:cSldViewPr snapToGrid="0">
      <p:cViewPr varScale="1">
        <p:scale>
          <a:sx n="84" d="100"/>
          <a:sy n="84" d="100"/>
        </p:scale>
        <p:origin x="658" y="6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8211F7-6BB7-479D-92ED-1D91E5D80C74}" type="datetimeFigureOut">
              <a:rPr lang="it-IT" smtClean="0"/>
              <a:t>25/03/2020</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E07B5-7055-4148-94F2-2A5C13B8903D}" type="slidenum">
              <a:rPr lang="it-IT" smtClean="0"/>
              <a:t>‹#›</a:t>
            </a:fld>
            <a:endParaRPr lang="it-IT"/>
          </a:p>
        </p:txBody>
      </p:sp>
    </p:spTree>
    <p:extLst>
      <p:ext uri="{BB962C8B-B14F-4D97-AF65-F5344CB8AC3E}">
        <p14:creationId xmlns:p14="http://schemas.microsoft.com/office/powerpoint/2010/main" val="3006854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t-I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t-IT"/>
          </a:p>
        </p:txBody>
      </p:sp>
      <p:sp>
        <p:nvSpPr>
          <p:cNvPr id="4" name="Date Placeholder 3"/>
          <p:cNvSpPr>
            <a:spLocks noGrp="1"/>
          </p:cNvSpPr>
          <p:nvPr>
            <p:ph type="dt" sz="half" idx="10"/>
          </p:nvPr>
        </p:nvSpPr>
        <p:spPr/>
        <p:txBody>
          <a:bodyPr/>
          <a:lstStyle/>
          <a:p>
            <a:fld id="{35811EFC-3626-4098-98B7-DA202987B793}" type="datetime1">
              <a:rPr lang="it-IT" smtClean="0"/>
              <a:t>25/03/2020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DA1F18C-B717-4903-A635-393E78AF15AF}" type="slidenum">
              <a:rPr lang="it-IT" smtClean="0"/>
              <a:t>‹#›</a:t>
            </a:fld>
            <a:endParaRPr lang="it-IT"/>
          </a:p>
        </p:txBody>
      </p:sp>
    </p:spTree>
    <p:extLst>
      <p:ext uri="{BB962C8B-B14F-4D97-AF65-F5344CB8AC3E}">
        <p14:creationId xmlns:p14="http://schemas.microsoft.com/office/powerpoint/2010/main" val="4256803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21662CEF-FA29-4571-9754-E723BF749E19}" type="datetime1">
              <a:rPr lang="it-IT" smtClean="0"/>
              <a:t>25/03/2020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DA1F18C-B717-4903-A635-393E78AF15AF}" type="slidenum">
              <a:rPr lang="it-IT" smtClean="0"/>
              <a:t>‹#›</a:t>
            </a:fld>
            <a:endParaRPr lang="it-IT"/>
          </a:p>
        </p:txBody>
      </p:sp>
    </p:spTree>
    <p:extLst>
      <p:ext uri="{BB962C8B-B14F-4D97-AF65-F5344CB8AC3E}">
        <p14:creationId xmlns:p14="http://schemas.microsoft.com/office/powerpoint/2010/main" val="270308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E24DF8CD-97FC-4BA0-B520-ABFE6EDC24F7}" type="datetime1">
              <a:rPr lang="it-IT" smtClean="0"/>
              <a:t>25/03/2020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DA1F18C-B717-4903-A635-393E78AF15AF}" type="slidenum">
              <a:rPr lang="it-IT" smtClean="0"/>
              <a:t>‹#›</a:t>
            </a:fld>
            <a:endParaRPr lang="it-IT"/>
          </a:p>
        </p:txBody>
      </p:sp>
    </p:spTree>
    <p:extLst>
      <p:ext uri="{BB962C8B-B14F-4D97-AF65-F5344CB8AC3E}">
        <p14:creationId xmlns:p14="http://schemas.microsoft.com/office/powerpoint/2010/main" val="12552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7103A814-F09E-4FD5-A043-4D5947569EA5}" type="datetime1">
              <a:rPr lang="it-IT" smtClean="0"/>
              <a:t>25/03/2020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DA1F18C-B717-4903-A635-393E78AF15AF}" type="slidenum">
              <a:rPr lang="it-IT" smtClean="0"/>
              <a:t>‹#›</a:t>
            </a:fld>
            <a:endParaRPr lang="it-IT"/>
          </a:p>
        </p:txBody>
      </p:sp>
    </p:spTree>
    <p:extLst>
      <p:ext uri="{BB962C8B-B14F-4D97-AF65-F5344CB8AC3E}">
        <p14:creationId xmlns:p14="http://schemas.microsoft.com/office/powerpoint/2010/main" val="295681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t-I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164284-6677-4E8C-BE85-B50E45E1099C}" type="datetime1">
              <a:rPr lang="it-IT" smtClean="0"/>
              <a:t>25/03/2020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DA1F18C-B717-4903-A635-393E78AF15AF}" type="slidenum">
              <a:rPr lang="it-IT" smtClean="0"/>
              <a:t>‹#›</a:t>
            </a:fld>
            <a:endParaRPr lang="it-IT"/>
          </a:p>
        </p:txBody>
      </p:sp>
    </p:spTree>
    <p:extLst>
      <p:ext uri="{BB962C8B-B14F-4D97-AF65-F5344CB8AC3E}">
        <p14:creationId xmlns:p14="http://schemas.microsoft.com/office/powerpoint/2010/main" val="2075106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p:txBody>
          <a:bodyPr/>
          <a:lstStyle/>
          <a:p>
            <a:fld id="{EA658C1B-4AB8-4230-89C1-64C37BEAF9C2}" type="datetime1">
              <a:rPr lang="it-IT" smtClean="0"/>
              <a:t>25/03/2020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DA1F18C-B717-4903-A635-393E78AF15AF}" type="slidenum">
              <a:rPr lang="it-IT" smtClean="0"/>
              <a:t>‹#›</a:t>
            </a:fld>
            <a:endParaRPr lang="it-IT"/>
          </a:p>
        </p:txBody>
      </p:sp>
    </p:spTree>
    <p:extLst>
      <p:ext uri="{BB962C8B-B14F-4D97-AF65-F5344CB8AC3E}">
        <p14:creationId xmlns:p14="http://schemas.microsoft.com/office/powerpoint/2010/main" val="1274180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t-I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sz="half" idx="10"/>
          </p:nvPr>
        </p:nvSpPr>
        <p:spPr/>
        <p:txBody>
          <a:bodyPr/>
          <a:lstStyle/>
          <a:p>
            <a:fld id="{30F3C40E-FFCB-4181-99B5-F4AF469455EF}" type="datetime1">
              <a:rPr lang="it-IT" smtClean="0"/>
              <a:t>25/03/2020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4DA1F18C-B717-4903-A635-393E78AF15AF}" type="slidenum">
              <a:rPr lang="it-IT" smtClean="0"/>
              <a:t>‹#›</a:t>
            </a:fld>
            <a:endParaRPr lang="it-IT"/>
          </a:p>
        </p:txBody>
      </p:sp>
    </p:spTree>
    <p:extLst>
      <p:ext uri="{BB962C8B-B14F-4D97-AF65-F5344CB8AC3E}">
        <p14:creationId xmlns:p14="http://schemas.microsoft.com/office/powerpoint/2010/main" val="211417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sz="half" idx="10"/>
          </p:nvPr>
        </p:nvSpPr>
        <p:spPr/>
        <p:txBody>
          <a:bodyPr/>
          <a:lstStyle/>
          <a:p>
            <a:fld id="{5BEFA0B6-F940-499D-855D-F1ED91A094A0}" type="datetime1">
              <a:rPr lang="it-IT" smtClean="0"/>
              <a:t>25/03/2020</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4DA1F18C-B717-4903-A635-393E78AF15AF}" type="slidenum">
              <a:rPr lang="it-IT" smtClean="0"/>
              <a:t>‹#›</a:t>
            </a:fld>
            <a:endParaRPr lang="it-IT"/>
          </a:p>
        </p:txBody>
      </p:sp>
    </p:spTree>
    <p:extLst>
      <p:ext uri="{BB962C8B-B14F-4D97-AF65-F5344CB8AC3E}">
        <p14:creationId xmlns:p14="http://schemas.microsoft.com/office/powerpoint/2010/main" val="519321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45CFDF-83AC-4C1C-8B5C-FCB6A5F7E190}" type="datetime1">
              <a:rPr lang="it-IT" smtClean="0"/>
              <a:t>25/03/2020</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4DA1F18C-B717-4903-A635-393E78AF15AF}" type="slidenum">
              <a:rPr lang="it-IT" smtClean="0"/>
              <a:t>‹#›</a:t>
            </a:fld>
            <a:endParaRPr lang="it-IT"/>
          </a:p>
        </p:txBody>
      </p:sp>
    </p:spTree>
    <p:extLst>
      <p:ext uri="{BB962C8B-B14F-4D97-AF65-F5344CB8AC3E}">
        <p14:creationId xmlns:p14="http://schemas.microsoft.com/office/powerpoint/2010/main" val="2504647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778C26-862E-4711-8E8B-73AD57F25243}" type="datetime1">
              <a:rPr lang="it-IT" smtClean="0"/>
              <a:t>25/03/2020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DA1F18C-B717-4903-A635-393E78AF15AF}" type="slidenum">
              <a:rPr lang="it-IT" smtClean="0"/>
              <a:t>‹#›</a:t>
            </a:fld>
            <a:endParaRPr lang="it-IT"/>
          </a:p>
        </p:txBody>
      </p:sp>
    </p:spTree>
    <p:extLst>
      <p:ext uri="{BB962C8B-B14F-4D97-AF65-F5344CB8AC3E}">
        <p14:creationId xmlns:p14="http://schemas.microsoft.com/office/powerpoint/2010/main" val="3182459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D5306A-4C40-448C-B210-F678127DD893}" type="datetime1">
              <a:rPr lang="it-IT" smtClean="0"/>
              <a:t>25/03/2020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DA1F18C-B717-4903-A635-393E78AF15AF}" type="slidenum">
              <a:rPr lang="it-IT" smtClean="0"/>
              <a:t>‹#›</a:t>
            </a:fld>
            <a:endParaRPr lang="it-IT"/>
          </a:p>
        </p:txBody>
      </p:sp>
    </p:spTree>
    <p:extLst>
      <p:ext uri="{BB962C8B-B14F-4D97-AF65-F5344CB8AC3E}">
        <p14:creationId xmlns:p14="http://schemas.microsoft.com/office/powerpoint/2010/main" val="1126918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t-I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92415F-00FA-43B8-82E2-927BB47E7070}" type="datetime1">
              <a:rPr lang="it-IT" smtClean="0"/>
              <a:t>25/03/2020</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A1F18C-B717-4903-A635-393E78AF15AF}" type="slidenum">
              <a:rPr lang="it-IT" smtClean="0"/>
              <a:t>‹#›</a:t>
            </a:fld>
            <a:endParaRPr lang="it-IT"/>
          </a:p>
        </p:txBody>
      </p:sp>
    </p:spTree>
    <p:extLst>
      <p:ext uri="{BB962C8B-B14F-4D97-AF65-F5344CB8AC3E}">
        <p14:creationId xmlns:p14="http://schemas.microsoft.com/office/powerpoint/2010/main" val="3488896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rna.informatik.uni-freiburg.de/Teaching/index.jsp?toolName=Feng-Doolittl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msa.cgb.ki.se/cgi-bin/msa.cgi"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Algorithms for Bioinformatics</a:t>
            </a:r>
            <a:endParaRPr lang="it-IT" dirty="0"/>
          </a:p>
        </p:txBody>
      </p:sp>
      <p:sp>
        <p:nvSpPr>
          <p:cNvPr id="3" name="Subtitle 2"/>
          <p:cNvSpPr>
            <a:spLocks noGrp="1"/>
          </p:cNvSpPr>
          <p:nvPr>
            <p:ph type="subTitle" idx="1"/>
          </p:nvPr>
        </p:nvSpPr>
        <p:spPr/>
        <p:txBody>
          <a:bodyPr/>
          <a:lstStyle/>
          <a:p>
            <a:r>
              <a:rPr lang="it-IT" dirty="0" smtClean="0"/>
              <a:t>Enrico Blanzieri</a:t>
            </a:r>
            <a:endParaRPr lang="it-IT" dirty="0"/>
          </a:p>
          <a:p>
            <a:r>
              <a:rPr lang="it-IT" dirty="0" smtClean="0"/>
              <a:t>March </a:t>
            </a:r>
            <a:r>
              <a:rPr lang="it-IT" dirty="0" smtClean="0"/>
              <a:t>25</a:t>
            </a:r>
            <a:r>
              <a:rPr lang="it-IT" dirty="0" smtClean="0"/>
              <a:t> </a:t>
            </a:r>
            <a:r>
              <a:rPr lang="it-IT" dirty="0" smtClean="0"/>
              <a:t>2020 Lecture </a:t>
            </a:r>
            <a:r>
              <a:rPr lang="it-IT" dirty="0" smtClean="0"/>
              <a:t>10</a:t>
            </a:r>
            <a:endParaRPr lang="it-IT" dirty="0"/>
          </a:p>
          <a:p>
            <a:r>
              <a:rPr lang="it-IT" dirty="0" smtClean="0"/>
              <a:t>Part 1</a:t>
            </a:r>
            <a:endParaRPr lang="it-IT" dirty="0"/>
          </a:p>
        </p:txBody>
      </p:sp>
      <p:sp>
        <p:nvSpPr>
          <p:cNvPr id="4" name="Slide Number Placeholder 3"/>
          <p:cNvSpPr>
            <a:spLocks noGrp="1"/>
          </p:cNvSpPr>
          <p:nvPr>
            <p:ph type="sldNum" sz="quarter" idx="12"/>
          </p:nvPr>
        </p:nvSpPr>
        <p:spPr/>
        <p:txBody>
          <a:bodyPr/>
          <a:lstStyle/>
          <a:p>
            <a:fld id="{B701A1F7-7D48-427C-B5B4-7C0B21D3C469}" type="slidenum">
              <a:rPr lang="it-IT" smtClean="0"/>
              <a:t>1</a:t>
            </a:fld>
            <a:endParaRPr lang="it-IT"/>
          </a:p>
        </p:txBody>
      </p:sp>
    </p:spTree>
    <p:extLst>
      <p:ext uri="{BB962C8B-B14F-4D97-AF65-F5344CB8AC3E}">
        <p14:creationId xmlns:p14="http://schemas.microsoft.com/office/powerpoint/2010/main" val="19143875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Next: Lecture </a:t>
            </a:r>
            <a:r>
              <a:rPr lang="it-IT" dirty="0" smtClean="0"/>
              <a:t>10  </a:t>
            </a:r>
            <a:r>
              <a:rPr lang="it-IT" dirty="0" smtClean="0"/>
              <a:t>part 2</a:t>
            </a:r>
            <a:endParaRPr lang="it-IT" dirty="0"/>
          </a:p>
        </p:txBody>
      </p:sp>
      <p:sp>
        <p:nvSpPr>
          <p:cNvPr id="3" name="Content Placeholder 2"/>
          <p:cNvSpPr>
            <a:spLocks noGrp="1"/>
          </p:cNvSpPr>
          <p:nvPr>
            <p:ph idx="1"/>
          </p:nvPr>
        </p:nvSpPr>
        <p:spPr/>
        <p:txBody>
          <a:bodyPr/>
          <a:lstStyle/>
          <a:p>
            <a:endParaRPr lang="it-IT"/>
          </a:p>
        </p:txBody>
      </p:sp>
      <p:sp>
        <p:nvSpPr>
          <p:cNvPr id="4" name="Slide Number Placeholder 3"/>
          <p:cNvSpPr>
            <a:spLocks noGrp="1"/>
          </p:cNvSpPr>
          <p:nvPr>
            <p:ph type="sldNum" sz="quarter" idx="12"/>
          </p:nvPr>
        </p:nvSpPr>
        <p:spPr/>
        <p:txBody>
          <a:bodyPr/>
          <a:lstStyle/>
          <a:p>
            <a:fld id="{36D60AEC-07F6-426B-83CC-E8FAB2CEA0A6}" type="slidenum">
              <a:rPr lang="it-IT" smtClean="0"/>
              <a:t>10</a:t>
            </a:fld>
            <a:endParaRPr lang="it-IT"/>
          </a:p>
        </p:txBody>
      </p:sp>
    </p:spTree>
    <p:extLst>
      <p:ext uri="{BB962C8B-B14F-4D97-AF65-F5344CB8AC3E}">
        <p14:creationId xmlns:p14="http://schemas.microsoft.com/office/powerpoint/2010/main" val="3574539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Algorithms for Bioinformatics</a:t>
            </a:r>
            <a:endParaRPr lang="it-IT" dirty="0"/>
          </a:p>
        </p:txBody>
      </p:sp>
      <p:sp>
        <p:nvSpPr>
          <p:cNvPr id="3" name="Subtitle 2"/>
          <p:cNvSpPr>
            <a:spLocks noGrp="1"/>
          </p:cNvSpPr>
          <p:nvPr>
            <p:ph type="subTitle" idx="1"/>
          </p:nvPr>
        </p:nvSpPr>
        <p:spPr/>
        <p:txBody>
          <a:bodyPr/>
          <a:lstStyle/>
          <a:p>
            <a:r>
              <a:rPr lang="it-IT" dirty="0" smtClean="0"/>
              <a:t>Enrico Blanzieri</a:t>
            </a:r>
            <a:endParaRPr lang="it-IT" dirty="0"/>
          </a:p>
          <a:p>
            <a:r>
              <a:rPr lang="it-IT" dirty="0" smtClean="0"/>
              <a:t>March </a:t>
            </a:r>
            <a:r>
              <a:rPr lang="it-IT" dirty="0" smtClean="0"/>
              <a:t>25 </a:t>
            </a:r>
            <a:r>
              <a:rPr lang="it-IT" dirty="0" smtClean="0"/>
              <a:t>2020 Lecture </a:t>
            </a:r>
            <a:r>
              <a:rPr lang="it-IT" dirty="0" smtClean="0"/>
              <a:t>10</a:t>
            </a:r>
            <a:endParaRPr lang="it-IT" dirty="0"/>
          </a:p>
          <a:p>
            <a:r>
              <a:rPr lang="it-IT" dirty="0" smtClean="0"/>
              <a:t>Part 2</a:t>
            </a:r>
            <a:endParaRPr lang="it-IT" dirty="0"/>
          </a:p>
        </p:txBody>
      </p:sp>
      <p:sp>
        <p:nvSpPr>
          <p:cNvPr id="4" name="Slide Number Placeholder 3"/>
          <p:cNvSpPr>
            <a:spLocks noGrp="1"/>
          </p:cNvSpPr>
          <p:nvPr>
            <p:ph type="sldNum" sz="quarter" idx="12"/>
          </p:nvPr>
        </p:nvSpPr>
        <p:spPr/>
        <p:txBody>
          <a:bodyPr/>
          <a:lstStyle/>
          <a:p>
            <a:fld id="{B701A1F7-7D48-427C-B5B4-7C0B21D3C469}" type="slidenum">
              <a:rPr lang="it-IT" smtClean="0"/>
              <a:t>11</a:t>
            </a:fld>
            <a:endParaRPr lang="it-IT"/>
          </a:p>
        </p:txBody>
      </p:sp>
    </p:spTree>
    <p:extLst>
      <p:ext uri="{BB962C8B-B14F-4D97-AF65-F5344CB8AC3E}">
        <p14:creationId xmlns:p14="http://schemas.microsoft.com/office/powerpoint/2010/main" val="40103319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 solution for multiple sequence alignment: Progressive alignment</a:t>
            </a:r>
            <a:endParaRPr lang="it-IT"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smtClean="0"/>
                  <a:t>The problem. An exact multiple alignment requires an algorithm of order O (</a:t>
                </a:r>
                <a14:m>
                  <m:oMath xmlns:m="http://schemas.openxmlformats.org/officeDocument/2006/math">
                    <m:sSup>
                      <m:sSupPr>
                        <m:ctrlPr>
                          <a:rPr lang="en-US" i="1" dirty="0" smtClean="0">
                            <a:latin typeface="Cambria Math" panose="02040503050406030204" pitchFamily="18" charset="0"/>
                          </a:rPr>
                        </m:ctrlPr>
                      </m:sSupPr>
                      <m:e>
                        <m:r>
                          <a:rPr lang="it-IT" b="0" i="1" dirty="0" smtClean="0">
                            <a:latin typeface="Cambria Math" panose="02040503050406030204" pitchFamily="18" charset="0"/>
                          </a:rPr>
                          <m:t>𝐿</m:t>
                        </m:r>
                      </m:e>
                      <m:sup>
                        <m:r>
                          <a:rPr lang="it-IT" b="0" i="1" dirty="0" smtClean="0">
                            <a:latin typeface="Cambria Math" panose="02040503050406030204" pitchFamily="18" charset="0"/>
                          </a:rPr>
                          <m:t>𝑁</m:t>
                        </m:r>
                      </m:sup>
                    </m:sSup>
                  </m:oMath>
                </a14:m>
                <a:r>
                  <a:rPr lang="en-US" dirty="0" smtClean="0"/>
                  <a:t>), that is, a growing number of operations with the length of the sequences raised to the number of sequences themselves</a:t>
                </a:r>
              </a:p>
              <a:p>
                <a:pPr marL="457200" lvl="1" indent="0">
                  <a:buNone/>
                </a:pPr>
                <a:r>
                  <a:rPr lang="en-US" dirty="0" smtClean="0"/>
                  <a:t>⇒ 3 proteins with 200 residues = order 8 x </a:t>
                </a:r>
                <a14:m>
                  <m:oMath xmlns:m="http://schemas.openxmlformats.org/officeDocument/2006/math">
                    <m:sSup>
                      <m:sSupPr>
                        <m:ctrlPr>
                          <a:rPr lang="en-US" i="1" smtClean="0">
                            <a:latin typeface="Cambria Math" panose="02040503050406030204" pitchFamily="18" charset="0"/>
                          </a:rPr>
                        </m:ctrlPr>
                      </m:sSupPr>
                      <m:e>
                        <m:r>
                          <a:rPr lang="it-IT" b="0" i="1" smtClean="0">
                            <a:latin typeface="Cambria Math" panose="02040503050406030204" pitchFamily="18" charset="0"/>
                          </a:rPr>
                          <m:t>10</m:t>
                        </m:r>
                      </m:e>
                      <m:sup>
                        <m:r>
                          <a:rPr lang="it-IT" b="0" i="1" smtClean="0">
                            <a:latin typeface="Cambria Math" panose="02040503050406030204" pitchFamily="18" charset="0"/>
                          </a:rPr>
                          <m:t>6</m:t>
                        </m:r>
                      </m:sup>
                    </m:sSup>
                  </m:oMath>
                </a14:m>
                <a:endParaRPr lang="en-US" dirty="0" smtClean="0"/>
              </a:p>
              <a:p>
                <a:pPr marL="457200" lvl="1" indent="0">
                  <a:buNone/>
                </a:pPr>
                <a:r>
                  <a:rPr lang="en-US" dirty="0" smtClean="0"/>
                  <a:t>⇒ 5 proteins of 100 residues = order </a:t>
                </a:r>
                <a14:m>
                  <m:oMath xmlns:m="http://schemas.openxmlformats.org/officeDocument/2006/math">
                    <m:sSup>
                      <m:sSupPr>
                        <m:ctrlPr>
                          <a:rPr lang="en-US" i="1" smtClean="0">
                            <a:latin typeface="Cambria Math" panose="02040503050406030204" pitchFamily="18" charset="0"/>
                          </a:rPr>
                        </m:ctrlPr>
                      </m:sSupPr>
                      <m:e>
                        <m:r>
                          <a:rPr lang="it-IT" b="0" i="1" smtClean="0">
                            <a:latin typeface="Cambria Math" panose="02040503050406030204" pitchFamily="18" charset="0"/>
                          </a:rPr>
                          <m:t>10</m:t>
                        </m:r>
                      </m:e>
                      <m:sup>
                        <m:r>
                          <a:rPr lang="it-IT" b="0" i="1" smtClean="0">
                            <a:latin typeface="Cambria Math" panose="02040503050406030204" pitchFamily="18" charset="0"/>
                          </a:rPr>
                          <m:t>10</m:t>
                        </m:r>
                      </m:sup>
                    </m:sSup>
                  </m:oMath>
                </a14:m>
                <a:endParaRPr lang="en-US" dirty="0" smtClean="0"/>
              </a:p>
              <a:p>
                <a:pPr marL="0" indent="0">
                  <a:buNone/>
                </a:pPr>
                <a:r>
                  <a:rPr lang="en-US" dirty="0" smtClean="0"/>
                  <a:t> Obviously the processing time would be far too long.</a:t>
                </a:r>
              </a:p>
              <a:p>
                <a:r>
                  <a:rPr lang="en-US" dirty="0" smtClean="0"/>
                  <a:t> A simple and elegant solution was therefore proposed:</a:t>
                </a:r>
              </a:p>
              <a:p>
                <a:pPr marL="457200" lvl="1" indent="0">
                  <a:buNone/>
                </a:pPr>
                <a:r>
                  <a:rPr lang="en-US" dirty="0" smtClean="0"/>
                  <a:t>THE PROGRESSIVE ALIGNMENT OF PAIRS OF SEQUENCES</a:t>
                </a:r>
              </a:p>
              <a:p>
                <a:pPr marL="0" indent="0">
                  <a:buNone/>
                </a:pPr>
                <a:r>
                  <a:rPr lang="en-US" dirty="0" smtClean="0"/>
                  <a:t>   based on the idea:</a:t>
                </a:r>
              </a:p>
              <a:p>
                <a:pPr marL="457200" lvl="1" indent="0">
                  <a:buNone/>
                </a:pPr>
                <a:r>
                  <a:rPr lang="en-US" dirty="0" smtClean="0"/>
                  <a:t> if a protein can be aligned with a second and a second with a third, then there must be a alignment that includes all three.</a:t>
                </a:r>
                <a:endParaRPr lang="it-IT"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081" r="-464" b="-700"/>
                </a:stretch>
              </a:blipFill>
            </p:spPr>
            <p:txBody>
              <a:bodyPr/>
              <a:lstStyle/>
              <a:p>
                <a:r>
                  <a:rPr lang="it-IT">
                    <a:noFill/>
                  </a:rPr>
                  <a:t> </a:t>
                </a:r>
              </a:p>
            </p:txBody>
          </p:sp>
        </mc:Fallback>
      </mc:AlternateContent>
      <p:sp>
        <p:nvSpPr>
          <p:cNvPr id="4" name="Slide Number Placeholder 3"/>
          <p:cNvSpPr>
            <a:spLocks noGrp="1"/>
          </p:cNvSpPr>
          <p:nvPr>
            <p:ph type="sldNum" sz="quarter" idx="12"/>
          </p:nvPr>
        </p:nvSpPr>
        <p:spPr/>
        <p:txBody>
          <a:bodyPr/>
          <a:lstStyle/>
          <a:p>
            <a:fld id="{4DA1F18C-B717-4903-A635-393E78AF15AF}" type="slidenum">
              <a:rPr lang="it-IT" smtClean="0"/>
              <a:t>12</a:t>
            </a:fld>
            <a:endParaRPr lang="it-IT"/>
          </a:p>
        </p:txBody>
      </p:sp>
    </p:spTree>
    <p:extLst>
      <p:ext uri="{BB962C8B-B14F-4D97-AF65-F5344CB8AC3E}">
        <p14:creationId xmlns:p14="http://schemas.microsoft.com/office/powerpoint/2010/main" val="3735309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Progressive alignment </a:t>
            </a:r>
            <a:endParaRPr lang="it-IT" dirty="0"/>
          </a:p>
        </p:txBody>
      </p:sp>
      <p:sp>
        <p:nvSpPr>
          <p:cNvPr id="3" name="Content Placeholder 2"/>
          <p:cNvSpPr>
            <a:spLocks noGrp="1"/>
          </p:cNvSpPr>
          <p:nvPr>
            <p:ph idx="1"/>
          </p:nvPr>
        </p:nvSpPr>
        <p:spPr/>
        <p:txBody>
          <a:bodyPr>
            <a:normAutofit/>
          </a:bodyPr>
          <a:lstStyle/>
          <a:p>
            <a:r>
              <a:rPr lang="en-US" dirty="0" smtClean="0"/>
              <a:t>Feng and Doolittle 1987</a:t>
            </a:r>
          </a:p>
          <a:p>
            <a:r>
              <a:rPr lang="en-US" dirty="0" smtClean="0"/>
              <a:t>Input: N sequences (dataset) randomly arranged, not aligned</a:t>
            </a:r>
          </a:p>
          <a:p>
            <a:pPr lvl="1"/>
            <a:r>
              <a:rPr lang="en-US" dirty="0" smtClean="0"/>
              <a:t>Align all sequences with all sequences N (N-1) / 2 alignments (all against all)</a:t>
            </a:r>
          </a:p>
          <a:p>
            <a:pPr lvl="1"/>
            <a:r>
              <a:rPr lang="en-US" dirty="0" smtClean="0"/>
              <a:t>Determine </a:t>
            </a:r>
            <a:r>
              <a:rPr lang="en-US" dirty="0"/>
              <a:t>a </a:t>
            </a:r>
            <a:r>
              <a:rPr lang="en-US" dirty="0" smtClean="0"/>
              <a:t>guide tree based </a:t>
            </a:r>
            <a:r>
              <a:rPr lang="en-US" dirty="0"/>
              <a:t>on </a:t>
            </a:r>
            <a:r>
              <a:rPr lang="en-US" dirty="0" smtClean="0"/>
              <a:t>the similarity </a:t>
            </a:r>
            <a:r>
              <a:rPr lang="en-US" dirty="0"/>
              <a:t>scores of all </a:t>
            </a:r>
            <a:r>
              <a:rPr lang="en-US" dirty="0" smtClean="0"/>
              <a:t>pairs</a:t>
            </a:r>
            <a:endParaRPr lang="it-IT" dirty="0"/>
          </a:p>
          <a:p>
            <a:pPr lvl="1"/>
            <a:r>
              <a:rPr lang="en-US" dirty="0" smtClean="0"/>
              <a:t>Starting </a:t>
            </a:r>
            <a:r>
              <a:rPr lang="en-US" dirty="0"/>
              <a:t>from the closest </a:t>
            </a:r>
            <a:r>
              <a:rPr lang="en-US" dirty="0" smtClean="0"/>
              <a:t>pair</a:t>
            </a:r>
          </a:p>
          <a:p>
            <a:pPr lvl="2"/>
            <a:r>
              <a:rPr lang="en-US" dirty="0" smtClean="0"/>
              <a:t>determine </a:t>
            </a:r>
            <a:r>
              <a:rPr lang="en-US" dirty="0"/>
              <a:t>the columns </a:t>
            </a:r>
            <a:r>
              <a:rPr lang="en-US" dirty="0" smtClean="0"/>
              <a:t>to keep (Neutral X where the a gap is, “Once a gap always a gap”)</a:t>
            </a:r>
          </a:p>
          <a:p>
            <a:pPr lvl="2"/>
            <a:r>
              <a:rPr lang="en-US" dirty="0" smtClean="0"/>
              <a:t>align on another sequence or pairs keeping the </a:t>
            </a:r>
            <a:r>
              <a:rPr lang="en-US" dirty="0"/>
              <a:t>columns and re-calculating the </a:t>
            </a:r>
            <a:r>
              <a:rPr lang="en-US" dirty="0" smtClean="0"/>
              <a:t>total score</a:t>
            </a:r>
          </a:p>
          <a:p>
            <a:pPr lvl="2"/>
            <a:r>
              <a:rPr lang="en-US" dirty="0" smtClean="0"/>
              <a:t>Repeat until all the sequences are aligned</a:t>
            </a:r>
          </a:p>
          <a:p>
            <a:r>
              <a:rPr lang="it-IT" dirty="0" smtClean="0"/>
              <a:t>Output </a:t>
            </a:r>
            <a:r>
              <a:rPr lang="it-IT" dirty="0"/>
              <a:t>N sequences </a:t>
            </a:r>
            <a:r>
              <a:rPr lang="it-IT" dirty="0" smtClean="0"/>
              <a:t>aligned</a:t>
            </a:r>
            <a:endParaRPr lang="it-IT" dirty="0"/>
          </a:p>
        </p:txBody>
      </p:sp>
      <p:sp>
        <p:nvSpPr>
          <p:cNvPr id="4" name="Slide Number Placeholder 3"/>
          <p:cNvSpPr>
            <a:spLocks noGrp="1"/>
          </p:cNvSpPr>
          <p:nvPr>
            <p:ph type="sldNum" sz="quarter" idx="12"/>
          </p:nvPr>
        </p:nvSpPr>
        <p:spPr/>
        <p:txBody>
          <a:bodyPr/>
          <a:lstStyle/>
          <a:p>
            <a:fld id="{4DA1F18C-B717-4903-A635-393E78AF15AF}" type="slidenum">
              <a:rPr lang="it-IT" smtClean="0"/>
              <a:t>13</a:t>
            </a:fld>
            <a:endParaRPr lang="it-IT"/>
          </a:p>
        </p:txBody>
      </p:sp>
    </p:spTree>
    <p:extLst>
      <p:ext uri="{BB962C8B-B14F-4D97-AF65-F5344CB8AC3E}">
        <p14:creationId xmlns:p14="http://schemas.microsoft.com/office/powerpoint/2010/main" val="8863963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Progressive alignment: the pairwise alignments step  </a:t>
            </a:r>
            <a:endParaRPr lang="it-IT" dirty="0"/>
          </a:p>
        </p:txBody>
      </p:sp>
      <p:sp>
        <p:nvSpPr>
          <p:cNvPr id="3" name="Content Placeholder 2"/>
          <p:cNvSpPr>
            <a:spLocks noGrp="1"/>
          </p:cNvSpPr>
          <p:nvPr>
            <p:ph idx="1"/>
          </p:nvPr>
        </p:nvSpPr>
        <p:spPr/>
        <p:txBody>
          <a:bodyPr>
            <a:normAutofit/>
          </a:bodyPr>
          <a:lstStyle/>
          <a:p>
            <a:r>
              <a:rPr lang="en-US" dirty="0" smtClean="0"/>
              <a:t>Pairwise alignment: all against all</a:t>
            </a:r>
          </a:p>
          <a:p>
            <a:r>
              <a:rPr lang="en-US" dirty="0" smtClean="0"/>
              <a:t>Feng and Doolittle used Needleman and </a:t>
            </a:r>
            <a:r>
              <a:rPr lang="en-US" dirty="0" err="1" smtClean="0"/>
              <a:t>Wunsch</a:t>
            </a:r>
            <a:r>
              <a:rPr lang="en-US" dirty="0" smtClean="0"/>
              <a:t> algorithm but others choices are possible</a:t>
            </a:r>
            <a:endParaRPr lang="en-US" dirty="0"/>
          </a:p>
          <a:p>
            <a:r>
              <a:rPr lang="en-US" dirty="0" smtClean="0"/>
              <a:t> If local alignment is done:</a:t>
            </a:r>
          </a:p>
          <a:p>
            <a:pPr lvl="1"/>
            <a:r>
              <a:rPr lang="en-US" dirty="0" smtClean="0"/>
              <a:t>1. Smith-Waterman: exact but slow</a:t>
            </a:r>
          </a:p>
          <a:p>
            <a:pPr lvl="1"/>
            <a:r>
              <a:rPr lang="en-US" dirty="0" smtClean="0"/>
              <a:t>2. K-tuples (or w-</a:t>
            </a:r>
            <a:r>
              <a:rPr lang="en-US" dirty="0" err="1" smtClean="0"/>
              <a:t>mers</a:t>
            </a:r>
            <a:r>
              <a:rPr lang="en-US" dirty="0" smtClean="0"/>
              <a:t>), heuristic, fast.</a:t>
            </a:r>
          </a:p>
          <a:p>
            <a:r>
              <a:rPr lang="en-US" dirty="0" smtClean="0"/>
              <a:t>The speed of this step is fundamental if you have many sequences to align, but it is equally true that if you make mistakes in this phase, these propagate to the final alignment.</a:t>
            </a:r>
          </a:p>
        </p:txBody>
      </p:sp>
      <p:sp>
        <p:nvSpPr>
          <p:cNvPr id="4" name="Slide Number Placeholder 3"/>
          <p:cNvSpPr>
            <a:spLocks noGrp="1"/>
          </p:cNvSpPr>
          <p:nvPr>
            <p:ph type="sldNum" sz="quarter" idx="12"/>
          </p:nvPr>
        </p:nvSpPr>
        <p:spPr/>
        <p:txBody>
          <a:bodyPr/>
          <a:lstStyle/>
          <a:p>
            <a:fld id="{4DA1F18C-B717-4903-A635-393E78AF15AF}" type="slidenum">
              <a:rPr lang="it-IT" smtClean="0"/>
              <a:t>14</a:t>
            </a:fld>
            <a:endParaRPr lang="it-IT"/>
          </a:p>
        </p:txBody>
      </p:sp>
    </p:spTree>
    <p:extLst>
      <p:ext uri="{BB962C8B-B14F-4D97-AF65-F5344CB8AC3E}">
        <p14:creationId xmlns:p14="http://schemas.microsoft.com/office/powerpoint/2010/main" val="37940688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Progressive alignment: The guide tree</a:t>
            </a:r>
            <a:br>
              <a:rPr lang="en-US" dirty="0" smtClean="0"/>
            </a:br>
            <a:endParaRPr lang="it-IT" dirty="0"/>
          </a:p>
        </p:txBody>
      </p:sp>
      <p:sp>
        <p:nvSpPr>
          <p:cNvPr id="3" name="Content Placeholder 2"/>
          <p:cNvSpPr>
            <a:spLocks noGrp="1"/>
          </p:cNvSpPr>
          <p:nvPr>
            <p:ph idx="1"/>
          </p:nvPr>
        </p:nvSpPr>
        <p:spPr/>
        <p:txBody>
          <a:bodyPr>
            <a:normAutofit fontScale="92500" lnSpcReduction="20000"/>
          </a:bodyPr>
          <a:lstStyle/>
          <a:p>
            <a:r>
              <a:rPr lang="en-US" dirty="0" smtClean="0"/>
              <a:t>Given the scores in pairs, it is possible to determine which is the best way to move from one protein to another following an order</a:t>
            </a:r>
          </a:p>
          <a:p>
            <a:r>
              <a:rPr lang="en-US" dirty="0" smtClean="0"/>
              <a:t> Can it be considered an evolutionary progression? Yes and no</a:t>
            </a:r>
          </a:p>
          <a:p>
            <a:pPr marL="457200" lvl="1" indent="0">
              <a:buNone/>
            </a:pPr>
            <a:r>
              <a:rPr lang="en-US" dirty="0" smtClean="0"/>
              <a:t>It captures some aspects of the evolution</a:t>
            </a:r>
          </a:p>
          <a:p>
            <a:pPr marL="457200" lvl="1" indent="0">
              <a:buNone/>
            </a:pPr>
            <a:r>
              <a:rPr lang="en-US" dirty="0" smtClean="0"/>
              <a:t>It is not easy to capture the actual </a:t>
            </a:r>
            <a:r>
              <a:rPr lang="en-US" dirty="0" err="1" smtClean="0"/>
              <a:t>evolutioary</a:t>
            </a:r>
            <a:r>
              <a:rPr lang="en-US" dirty="0" smtClean="0"/>
              <a:t> history (</a:t>
            </a:r>
            <a:r>
              <a:rPr lang="en-US" dirty="0" err="1" smtClean="0"/>
              <a:t>Philogeny</a:t>
            </a:r>
            <a:r>
              <a:rPr lang="en-US" dirty="0" smtClean="0"/>
              <a:t> reconstruction)</a:t>
            </a:r>
          </a:p>
          <a:p>
            <a:r>
              <a:rPr lang="en-US" dirty="0" smtClean="0"/>
              <a:t>The (quick) methods for building trees given a set of scores are essentially two:</a:t>
            </a:r>
          </a:p>
          <a:p>
            <a:pPr marL="457200" lvl="1" indent="0">
              <a:buNone/>
            </a:pPr>
            <a:r>
              <a:rPr lang="en-US" dirty="0" smtClean="0"/>
              <a:t>Neighbor Joining (NJ)</a:t>
            </a:r>
          </a:p>
          <a:p>
            <a:pPr marL="457200" lvl="1" indent="0">
              <a:buNone/>
            </a:pPr>
            <a:r>
              <a:rPr lang="en-US" dirty="0" smtClean="0"/>
              <a:t>Unweighted Pair Group Method with Arithmetic mean (UPGMA)</a:t>
            </a:r>
          </a:p>
          <a:p>
            <a:r>
              <a:rPr lang="en-US" dirty="0" smtClean="0"/>
              <a:t>Based on Matrixes of Distance which have a meaning inverse with respect to scores:</a:t>
            </a:r>
          </a:p>
          <a:p>
            <a:pPr marL="457200" lvl="1" indent="0">
              <a:buNone/>
            </a:pPr>
            <a:r>
              <a:rPr lang="en-US" dirty="0" smtClean="0"/>
              <a:t>Score: greater =&gt; more similar sequences</a:t>
            </a:r>
          </a:p>
          <a:p>
            <a:pPr marL="457200" lvl="1" indent="0">
              <a:buNone/>
            </a:pPr>
            <a:r>
              <a:rPr lang="en-US" dirty="0" smtClean="0"/>
              <a:t>Distance: greater =&gt; more distant sequences =&gt; more different</a:t>
            </a:r>
            <a:endParaRPr lang="it-IT" dirty="0"/>
          </a:p>
        </p:txBody>
      </p:sp>
      <p:sp>
        <p:nvSpPr>
          <p:cNvPr id="4" name="Slide Number Placeholder 3"/>
          <p:cNvSpPr>
            <a:spLocks noGrp="1"/>
          </p:cNvSpPr>
          <p:nvPr>
            <p:ph type="sldNum" sz="quarter" idx="12"/>
          </p:nvPr>
        </p:nvSpPr>
        <p:spPr/>
        <p:txBody>
          <a:bodyPr/>
          <a:lstStyle/>
          <a:p>
            <a:fld id="{4DA1F18C-B717-4903-A635-393E78AF15AF}" type="slidenum">
              <a:rPr lang="it-IT" smtClean="0"/>
              <a:t>15</a:t>
            </a:fld>
            <a:endParaRPr lang="it-IT"/>
          </a:p>
        </p:txBody>
      </p:sp>
    </p:spTree>
    <p:extLst>
      <p:ext uri="{BB962C8B-B14F-4D97-AF65-F5344CB8AC3E}">
        <p14:creationId xmlns:p14="http://schemas.microsoft.com/office/powerpoint/2010/main" val="1221098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Progressive alignment: the Guide tree</a:t>
            </a:r>
            <a:endParaRPr lang="it-IT" dirty="0"/>
          </a:p>
        </p:txBody>
      </p:sp>
      <p:sp>
        <p:nvSpPr>
          <p:cNvPr id="5" name="Slide Number Placeholder 4"/>
          <p:cNvSpPr>
            <a:spLocks noGrp="1"/>
          </p:cNvSpPr>
          <p:nvPr>
            <p:ph type="sldNum" sz="quarter" idx="12"/>
          </p:nvPr>
        </p:nvSpPr>
        <p:spPr/>
        <p:txBody>
          <a:bodyPr/>
          <a:lstStyle/>
          <a:p>
            <a:fld id="{4DA1F18C-B717-4903-A635-393E78AF15AF}" type="slidenum">
              <a:rPr lang="it-IT" smtClean="0"/>
              <a:t>16</a:t>
            </a:fld>
            <a:endParaRPr lang="it-IT"/>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598" y="3260514"/>
            <a:ext cx="5159187" cy="1928027"/>
          </a:xfrm>
          <a:prstGeom prst="rect">
            <a:avLst/>
          </a:prstGeom>
        </p:spPr>
      </p:pic>
      <p:pic>
        <p:nvPicPr>
          <p:cNvPr id="8" name="Content Placeholder 7"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1580158"/>
            <a:ext cx="4785775" cy="3360711"/>
          </a:xfrm>
        </p:spPr>
      </p:pic>
      <p:sp>
        <p:nvSpPr>
          <p:cNvPr id="9" name="TextBox 8"/>
          <p:cNvSpPr txBox="1"/>
          <p:nvPr/>
        </p:nvSpPr>
        <p:spPr>
          <a:xfrm>
            <a:off x="2194560" y="5431536"/>
            <a:ext cx="1129861" cy="369332"/>
          </a:xfrm>
          <a:prstGeom prst="rect">
            <a:avLst/>
          </a:prstGeom>
          <a:noFill/>
        </p:spPr>
        <p:txBody>
          <a:bodyPr wrap="none" rtlCol="0">
            <a:spAutoFit/>
          </a:bodyPr>
          <a:lstStyle/>
          <a:p>
            <a:r>
              <a:rPr lang="it-IT" dirty="0" smtClean="0"/>
              <a:t>Distances </a:t>
            </a:r>
            <a:endParaRPr lang="it-IT" dirty="0"/>
          </a:p>
        </p:txBody>
      </p:sp>
      <p:sp>
        <p:nvSpPr>
          <p:cNvPr id="10" name="TextBox 9"/>
          <p:cNvSpPr txBox="1"/>
          <p:nvPr/>
        </p:nvSpPr>
        <p:spPr>
          <a:xfrm>
            <a:off x="7370064" y="5463943"/>
            <a:ext cx="1625253" cy="369332"/>
          </a:xfrm>
          <a:prstGeom prst="rect">
            <a:avLst/>
          </a:prstGeom>
          <a:noFill/>
        </p:spPr>
        <p:txBody>
          <a:bodyPr wrap="none" rtlCol="0">
            <a:spAutoFit/>
          </a:bodyPr>
          <a:lstStyle/>
          <a:p>
            <a:r>
              <a:rPr lang="it-IT" dirty="0" smtClean="0"/>
              <a:t>Final alignment</a:t>
            </a:r>
            <a:endParaRPr lang="it-IT" dirty="0"/>
          </a:p>
        </p:txBody>
      </p:sp>
      <p:sp>
        <p:nvSpPr>
          <p:cNvPr id="11" name="TextBox 10"/>
          <p:cNvSpPr txBox="1"/>
          <p:nvPr/>
        </p:nvSpPr>
        <p:spPr>
          <a:xfrm>
            <a:off x="10881775" y="2368296"/>
            <a:ext cx="731354" cy="369332"/>
          </a:xfrm>
          <a:prstGeom prst="rect">
            <a:avLst/>
          </a:prstGeom>
          <a:noFill/>
        </p:spPr>
        <p:txBody>
          <a:bodyPr wrap="none" rtlCol="0">
            <a:spAutoFit/>
          </a:bodyPr>
          <a:lstStyle/>
          <a:p>
            <a:r>
              <a:rPr lang="it-IT" dirty="0" smtClean="0"/>
              <a:t>Order</a:t>
            </a:r>
            <a:endParaRPr lang="it-IT" dirty="0"/>
          </a:p>
        </p:txBody>
      </p:sp>
    </p:spTree>
    <p:extLst>
      <p:ext uri="{BB962C8B-B14F-4D97-AF65-F5344CB8AC3E}">
        <p14:creationId xmlns:p14="http://schemas.microsoft.com/office/powerpoint/2010/main" val="2751050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Feng Doolittle online</a:t>
            </a:r>
            <a:endParaRPr lang="it-IT" dirty="0"/>
          </a:p>
        </p:txBody>
      </p:sp>
      <p:sp>
        <p:nvSpPr>
          <p:cNvPr id="3" name="Content Placeholder 2"/>
          <p:cNvSpPr>
            <a:spLocks noGrp="1"/>
          </p:cNvSpPr>
          <p:nvPr>
            <p:ph idx="1"/>
          </p:nvPr>
        </p:nvSpPr>
        <p:spPr/>
        <p:txBody>
          <a:bodyPr/>
          <a:lstStyle/>
          <a:p>
            <a:r>
              <a:rPr lang="it-IT" dirty="0" smtClean="0">
                <a:hlinkClick r:id="rId2"/>
              </a:rPr>
              <a:t>http://rna.informatik.uni-freiburg.de/Teaching/index.jsp?toolName=Feng-Doolittle</a:t>
            </a:r>
            <a:endParaRPr lang="it-IT" dirty="0"/>
          </a:p>
        </p:txBody>
      </p:sp>
      <p:sp>
        <p:nvSpPr>
          <p:cNvPr id="4" name="Slide Number Placeholder 3"/>
          <p:cNvSpPr>
            <a:spLocks noGrp="1"/>
          </p:cNvSpPr>
          <p:nvPr>
            <p:ph type="sldNum" sz="quarter" idx="12"/>
          </p:nvPr>
        </p:nvSpPr>
        <p:spPr/>
        <p:txBody>
          <a:bodyPr/>
          <a:lstStyle/>
          <a:p>
            <a:fld id="{4DA1F18C-B717-4903-A635-393E78AF15AF}" type="slidenum">
              <a:rPr lang="it-IT" smtClean="0"/>
              <a:t>17</a:t>
            </a:fld>
            <a:endParaRPr lang="it-IT"/>
          </a:p>
        </p:txBody>
      </p:sp>
    </p:spTree>
    <p:extLst>
      <p:ext uri="{BB962C8B-B14F-4D97-AF65-F5344CB8AC3E}">
        <p14:creationId xmlns:p14="http://schemas.microsoft.com/office/powerpoint/2010/main" val="33794146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Clustal</a:t>
            </a:r>
            <a:endParaRPr lang="it-IT" dirty="0"/>
          </a:p>
        </p:txBody>
      </p:sp>
      <p:sp>
        <p:nvSpPr>
          <p:cNvPr id="3" name="Content Placeholder 2"/>
          <p:cNvSpPr>
            <a:spLocks noGrp="1"/>
          </p:cNvSpPr>
          <p:nvPr>
            <p:ph idx="1"/>
          </p:nvPr>
        </p:nvSpPr>
        <p:spPr/>
        <p:txBody>
          <a:bodyPr>
            <a:normAutofit/>
          </a:bodyPr>
          <a:lstStyle/>
          <a:p>
            <a:r>
              <a:rPr lang="en-US" dirty="0" err="1" smtClean="0"/>
              <a:t>Clustal</a:t>
            </a:r>
            <a:r>
              <a:rPr lang="en-US" dirty="0" smtClean="0"/>
              <a:t> - Higgins &amp; Sharp 1989</a:t>
            </a:r>
          </a:p>
        </p:txBody>
      </p:sp>
      <p:sp>
        <p:nvSpPr>
          <p:cNvPr id="4" name="Slide Number Placeholder 3"/>
          <p:cNvSpPr>
            <a:spLocks noGrp="1"/>
          </p:cNvSpPr>
          <p:nvPr>
            <p:ph type="sldNum" sz="quarter" idx="12"/>
          </p:nvPr>
        </p:nvSpPr>
        <p:spPr/>
        <p:txBody>
          <a:bodyPr/>
          <a:lstStyle/>
          <a:p>
            <a:fld id="{4DA1F18C-B717-4903-A635-393E78AF15AF}" type="slidenum">
              <a:rPr lang="it-IT" smtClean="0"/>
              <a:t>18</a:t>
            </a:fld>
            <a:endParaRPr lang="it-IT"/>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9245" y="657851"/>
            <a:ext cx="3802710" cy="5608806"/>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765" y="2374215"/>
            <a:ext cx="3436918" cy="4084674"/>
          </a:xfrm>
          <a:prstGeom prst="rect">
            <a:avLst/>
          </a:prstGeom>
        </p:spPr>
      </p:pic>
    </p:spTree>
    <p:extLst>
      <p:ext uri="{BB962C8B-B14F-4D97-AF65-F5344CB8AC3E}">
        <p14:creationId xmlns:p14="http://schemas.microsoft.com/office/powerpoint/2010/main" val="37924734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ClustalW</a:t>
            </a:r>
            <a:endParaRPr lang="it-IT"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8364" y="1690688"/>
            <a:ext cx="9693480" cy="3825572"/>
          </a:xfrm>
        </p:spPr>
      </p:pic>
      <p:sp>
        <p:nvSpPr>
          <p:cNvPr id="4" name="Slide Number Placeholder 3"/>
          <p:cNvSpPr>
            <a:spLocks noGrp="1"/>
          </p:cNvSpPr>
          <p:nvPr>
            <p:ph type="sldNum" sz="quarter" idx="12"/>
          </p:nvPr>
        </p:nvSpPr>
        <p:spPr/>
        <p:txBody>
          <a:bodyPr/>
          <a:lstStyle/>
          <a:p>
            <a:fld id="{4DA1F18C-B717-4903-A635-393E78AF15AF}" type="slidenum">
              <a:rPr lang="it-IT" smtClean="0"/>
              <a:t>19</a:t>
            </a:fld>
            <a:endParaRPr lang="it-IT"/>
          </a:p>
        </p:txBody>
      </p:sp>
    </p:spTree>
    <p:extLst>
      <p:ext uri="{BB962C8B-B14F-4D97-AF65-F5344CB8AC3E}">
        <p14:creationId xmlns:p14="http://schemas.microsoft.com/office/powerpoint/2010/main" val="71508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 </a:t>
            </a:r>
            <a:r>
              <a:rPr lang="it-IT" dirty="0" smtClean="0"/>
              <a:t>In the previous lectures</a:t>
            </a:r>
            <a:endParaRPr lang="it-IT" dirty="0"/>
          </a:p>
        </p:txBody>
      </p:sp>
      <p:sp>
        <p:nvSpPr>
          <p:cNvPr id="3" name="Content Placeholder 2"/>
          <p:cNvSpPr>
            <a:spLocks noGrp="1"/>
          </p:cNvSpPr>
          <p:nvPr>
            <p:ph idx="1"/>
          </p:nvPr>
        </p:nvSpPr>
        <p:spPr/>
        <p:txBody>
          <a:bodyPr>
            <a:normAutofit/>
          </a:bodyPr>
          <a:lstStyle/>
          <a:p>
            <a:r>
              <a:rPr lang="it-IT" dirty="0" smtClean="0"/>
              <a:t>Global sequence alignment (Needleman-Wunsch algorithm)</a:t>
            </a:r>
          </a:p>
          <a:p>
            <a:r>
              <a:rPr lang="it-IT" dirty="0" smtClean="0"/>
              <a:t>Local sequence alignment (Smith-Waterman algorithm)</a:t>
            </a:r>
          </a:p>
          <a:p>
            <a:r>
              <a:rPr lang="it-IT" dirty="0" smtClean="0"/>
              <a:t>Substitution matrices (PAM and BLOSUM series)</a:t>
            </a:r>
          </a:p>
          <a:p>
            <a:r>
              <a:rPr lang="it-IT" dirty="0" smtClean="0"/>
              <a:t>Complexity of exact alignments methods</a:t>
            </a:r>
          </a:p>
          <a:p>
            <a:r>
              <a:rPr lang="it-IT" dirty="0" smtClean="0"/>
              <a:t>Heuristic alignment methods (</a:t>
            </a:r>
            <a:r>
              <a:rPr lang="it-IT" dirty="0" smtClean="0"/>
              <a:t>FASTA, BLAST and its versions) score </a:t>
            </a:r>
            <a:r>
              <a:rPr lang="it-IT" dirty="0" smtClean="0"/>
              <a:t>statistics</a:t>
            </a:r>
          </a:p>
          <a:p>
            <a:endParaRPr lang="it-IT" dirty="0"/>
          </a:p>
          <a:p>
            <a:r>
              <a:rPr lang="it-IT" dirty="0" smtClean="0"/>
              <a:t>In this lecture</a:t>
            </a:r>
            <a:r>
              <a:rPr lang="it-IT" dirty="0" smtClean="0"/>
              <a:t>: multiple sequence alignment</a:t>
            </a:r>
            <a:endParaRPr lang="it-IT" dirty="0"/>
          </a:p>
        </p:txBody>
      </p:sp>
      <p:sp>
        <p:nvSpPr>
          <p:cNvPr id="4" name="Slide Number Placeholder 3"/>
          <p:cNvSpPr>
            <a:spLocks noGrp="1"/>
          </p:cNvSpPr>
          <p:nvPr>
            <p:ph type="sldNum" sz="quarter" idx="12"/>
          </p:nvPr>
        </p:nvSpPr>
        <p:spPr/>
        <p:txBody>
          <a:bodyPr/>
          <a:lstStyle/>
          <a:p>
            <a:fld id="{B701A1F7-7D48-427C-B5B4-7C0B21D3C469}" type="slidenum">
              <a:rPr lang="it-IT" smtClean="0"/>
              <a:t>2</a:t>
            </a:fld>
            <a:endParaRPr lang="it-IT"/>
          </a:p>
        </p:txBody>
      </p:sp>
    </p:spTree>
    <p:extLst>
      <p:ext uri="{BB962C8B-B14F-4D97-AF65-F5344CB8AC3E}">
        <p14:creationId xmlns:p14="http://schemas.microsoft.com/office/powerpoint/2010/main" val="27413206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ClustalW</a:t>
            </a:r>
            <a:endParaRPr lang="it-IT" dirty="0"/>
          </a:p>
        </p:txBody>
      </p:sp>
      <p:sp>
        <p:nvSpPr>
          <p:cNvPr id="3" name="Content Placeholder 2"/>
          <p:cNvSpPr>
            <a:spLocks noGrp="1"/>
          </p:cNvSpPr>
          <p:nvPr>
            <p:ph idx="1"/>
          </p:nvPr>
        </p:nvSpPr>
        <p:spPr/>
        <p:txBody>
          <a:bodyPr>
            <a:normAutofit lnSpcReduction="10000"/>
          </a:bodyPr>
          <a:lstStyle/>
          <a:p>
            <a:r>
              <a:rPr lang="en-US" dirty="0" smtClean="0"/>
              <a:t>Thompson et al. NAR 1994</a:t>
            </a:r>
          </a:p>
          <a:p>
            <a:r>
              <a:rPr lang="en-US" dirty="0" err="1" smtClean="0"/>
              <a:t>ClustalW</a:t>
            </a:r>
            <a:r>
              <a:rPr lang="en-US" dirty="0" smtClean="0"/>
              <a:t> - </a:t>
            </a:r>
            <a:r>
              <a:rPr lang="en-US" dirty="0" err="1" smtClean="0"/>
              <a:t>Clustal</a:t>
            </a:r>
            <a:r>
              <a:rPr lang="en-US" dirty="0" smtClean="0"/>
              <a:t> W is the most popular progressive alignment program and most used.</a:t>
            </a:r>
          </a:p>
          <a:p>
            <a:pPr marL="457200" lvl="1" indent="0">
              <a:buNone/>
            </a:pPr>
            <a:r>
              <a:rPr lang="en-US" dirty="0" smtClean="0"/>
              <a:t>- the algorithm weighs the sequences differently and changes matrix gradually while it adds protein of increasing diversity</a:t>
            </a:r>
          </a:p>
          <a:p>
            <a:r>
              <a:rPr lang="en-US" dirty="0" smtClean="0"/>
              <a:t>It is available on the EBI server, also recalled from the pages of the results when searching for similarity (FASTA or BLAST), but there are also downloadable versions (standalone) free that run under all platforms.</a:t>
            </a:r>
          </a:p>
          <a:p>
            <a:r>
              <a:rPr lang="en-US" dirty="0" smtClean="0"/>
              <a:t>There is also a version with graphical interface, </a:t>
            </a:r>
            <a:r>
              <a:rPr lang="en-US" dirty="0" err="1" smtClean="0"/>
              <a:t>ClustalX</a:t>
            </a:r>
            <a:r>
              <a:rPr lang="en-US" dirty="0"/>
              <a:t> </a:t>
            </a:r>
            <a:r>
              <a:rPr lang="en-US" dirty="0" smtClean="0"/>
              <a:t>and a follow-up </a:t>
            </a:r>
            <a:r>
              <a:rPr lang="en-US" dirty="0" err="1" smtClean="0"/>
              <a:t>Clustal</a:t>
            </a:r>
            <a:r>
              <a:rPr lang="en-US" dirty="0" smtClean="0"/>
              <a:t>-omega</a:t>
            </a:r>
            <a:endParaRPr lang="it-IT" dirty="0"/>
          </a:p>
        </p:txBody>
      </p:sp>
      <p:sp>
        <p:nvSpPr>
          <p:cNvPr id="4" name="Slide Number Placeholder 3"/>
          <p:cNvSpPr>
            <a:spLocks noGrp="1"/>
          </p:cNvSpPr>
          <p:nvPr>
            <p:ph type="sldNum" sz="quarter" idx="12"/>
          </p:nvPr>
        </p:nvSpPr>
        <p:spPr/>
        <p:txBody>
          <a:bodyPr/>
          <a:lstStyle/>
          <a:p>
            <a:fld id="{4DA1F18C-B717-4903-A635-393E78AF15AF}" type="slidenum">
              <a:rPr lang="it-IT" smtClean="0"/>
              <a:t>20</a:t>
            </a:fld>
            <a:endParaRPr lang="it-IT"/>
          </a:p>
        </p:txBody>
      </p:sp>
    </p:spTree>
    <p:extLst>
      <p:ext uri="{BB962C8B-B14F-4D97-AF65-F5344CB8AC3E}">
        <p14:creationId xmlns:p14="http://schemas.microsoft.com/office/powerpoint/2010/main" val="10381255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ClustalW</a:t>
            </a:r>
            <a:endParaRPr lang="it-IT"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3676" y="721424"/>
            <a:ext cx="5422936" cy="4351338"/>
          </a:xfrm>
        </p:spPr>
      </p:pic>
      <p:sp>
        <p:nvSpPr>
          <p:cNvPr id="4" name="Slide Number Placeholder 3"/>
          <p:cNvSpPr>
            <a:spLocks noGrp="1"/>
          </p:cNvSpPr>
          <p:nvPr>
            <p:ph type="sldNum" sz="quarter" idx="12"/>
          </p:nvPr>
        </p:nvSpPr>
        <p:spPr/>
        <p:txBody>
          <a:bodyPr/>
          <a:lstStyle/>
          <a:p>
            <a:fld id="{4DA1F18C-B717-4903-A635-393E78AF15AF}" type="slidenum">
              <a:rPr lang="it-IT" smtClean="0"/>
              <a:t>21</a:t>
            </a:fld>
            <a:endParaRPr lang="it-IT"/>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274" y="4369436"/>
            <a:ext cx="5598402" cy="1863218"/>
          </a:xfrm>
          <a:prstGeom prst="rect">
            <a:avLst/>
          </a:prstGeom>
        </p:spPr>
      </p:pic>
      <p:sp>
        <p:nvSpPr>
          <p:cNvPr id="9"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smtClean="0"/>
              <a:t>Each sequence is weighted</a:t>
            </a:r>
          </a:p>
          <a:p>
            <a:r>
              <a:rPr lang="it-IT" dirty="0" smtClean="0"/>
              <a:t>Each residue is weighted</a:t>
            </a:r>
          </a:p>
          <a:p>
            <a:pPr marL="0" indent="0">
              <a:buNone/>
            </a:pPr>
            <a:endParaRPr lang="it-IT" dirty="0" smtClean="0"/>
          </a:p>
          <a:p>
            <a:r>
              <a:rPr lang="it-IT" dirty="0" smtClean="0"/>
              <a:t>The way the weights are computed</a:t>
            </a:r>
          </a:p>
          <a:p>
            <a:pPr marL="0" indent="0">
              <a:buNone/>
            </a:pPr>
            <a:r>
              <a:rPr lang="it-IT" dirty="0" smtClean="0"/>
              <a:t>is specified in:</a:t>
            </a:r>
          </a:p>
          <a:p>
            <a:endParaRPr lang="it-IT" dirty="0"/>
          </a:p>
        </p:txBody>
      </p:sp>
    </p:spTree>
    <p:extLst>
      <p:ext uri="{BB962C8B-B14F-4D97-AF65-F5344CB8AC3E}">
        <p14:creationId xmlns:p14="http://schemas.microsoft.com/office/powerpoint/2010/main" val="31837864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the quality of a multi-alignment</a:t>
            </a:r>
            <a:br>
              <a:rPr lang="en-US" dirty="0" smtClean="0"/>
            </a:br>
            <a:endParaRPr lang="it-IT"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20000"/>
              </a:bodyPr>
              <a:lstStyle/>
              <a:p>
                <a:r>
                  <a:rPr lang="en-US" dirty="0" smtClean="0"/>
                  <a:t>The most common thing to do is to add all the scores of all the possible ones protein pairs aligned. Generally we weigh the values according to similarity in the same cluster to prevent some of them from prevailing on others in the final count.</a:t>
                </a:r>
              </a:p>
              <a:p>
                <a:r>
                  <a:rPr lang="en-US" dirty="0" smtClean="0"/>
                  <a:t>A Weighted Sum of Pairs is:</a:t>
                </a:r>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𝑊𝑆𝑃</m:t>
                      </m:r>
                      <m:r>
                        <a:rPr lang="it-IT" b="0" i="1" smtClean="0">
                          <a:latin typeface="Cambria Math" panose="02040503050406030204" pitchFamily="18" charset="0"/>
                        </a:rPr>
                        <m:t>=</m:t>
                      </m:r>
                      <m:nary>
                        <m:naryPr>
                          <m:chr m:val="∑"/>
                          <m:ctrlPr>
                            <a:rPr lang="it-IT" b="0" i="1" smtClean="0">
                              <a:latin typeface="Cambria Math" panose="02040503050406030204" pitchFamily="18" charset="0"/>
                            </a:rPr>
                          </m:ctrlPr>
                        </m:naryPr>
                        <m:sub>
                          <m:r>
                            <m:rPr>
                              <m:brk m:alnAt="23"/>
                            </m:rPr>
                            <a:rPr lang="it-IT" b="0" i="1" smtClean="0">
                              <a:latin typeface="Cambria Math" panose="02040503050406030204" pitchFamily="18" charset="0"/>
                            </a:rPr>
                            <m:t>𝑖</m:t>
                          </m:r>
                          <m:r>
                            <a:rPr lang="it-IT" b="0" i="1" smtClean="0">
                              <a:latin typeface="Cambria Math" panose="02040503050406030204" pitchFamily="18" charset="0"/>
                            </a:rPr>
                            <m:t>=1</m:t>
                          </m:r>
                        </m:sub>
                        <m:sup>
                          <m:r>
                            <a:rPr lang="it-IT" b="0" i="1" smtClean="0">
                              <a:latin typeface="Cambria Math" panose="02040503050406030204" pitchFamily="18" charset="0"/>
                            </a:rPr>
                            <m:t>𝑁</m:t>
                          </m:r>
                          <m:r>
                            <a:rPr lang="it-IT" b="0" i="1" smtClean="0">
                              <a:latin typeface="Cambria Math" panose="02040503050406030204" pitchFamily="18" charset="0"/>
                            </a:rPr>
                            <m:t>−1</m:t>
                          </m:r>
                        </m:sup>
                        <m:e>
                          <m:nary>
                            <m:naryPr>
                              <m:chr m:val="∑"/>
                              <m:ctrlPr>
                                <a:rPr lang="it-IT" b="0" i="1" smtClean="0">
                                  <a:latin typeface="Cambria Math" panose="02040503050406030204" pitchFamily="18" charset="0"/>
                                </a:rPr>
                              </m:ctrlPr>
                            </m:naryPr>
                            <m:sub>
                              <m:r>
                                <m:rPr>
                                  <m:brk m:alnAt="23"/>
                                </m:rPr>
                                <a:rPr lang="it-IT" b="0" i="1" smtClean="0">
                                  <a:latin typeface="Cambria Math" panose="02040503050406030204" pitchFamily="18" charset="0"/>
                                </a:rPr>
                                <m:t>𝑗</m:t>
                              </m:r>
                              <m:r>
                                <a:rPr lang="it-IT" b="0" i="1" smtClean="0">
                                  <a:latin typeface="Cambria Math" panose="02040503050406030204" pitchFamily="18" charset="0"/>
                                </a:rPr>
                                <m:t>=1</m:t>
                              </m:r>
                            </m:sub>
                            <m:sup>
                              <m:r>
                                <a:rPr lang="it-IT" b="0" i="1" smtClean="0">
                                  <a:latin typeface="Cambria Math" panose="02040503050406030204" pitchFamily="18" charset="0"/>
                                </a:rPr>
                                <m:t>𝑁</m:t>
                              </m:r>
                            </m:sup>
                            <m:e>
                              <m:sSub>
                                <m:sSubPr>
                                  <m:ctrlPr>
                                    <a:rPr lang="it-IT" b="0" i="1" smtClean="0">
                                      <a:latin typeface="Cambria Math" panose="02040503050406030204" pitchFamily="18" charset="0"/>
                                    </a:rPr>
                                  </m:ctrlPr>
                                </m:sSubPr>
                                <m:e>
                                  <m:r>
                                    <a:rPr lang="it-IT" b="0" i="1" smtClean="0">
                                      <a:latin typeface="Cambria Math" panose="02040503050406030204" pitchFamily="18" charset="0"/>
                                    </a:rPr>
                                    <m:t>𝑊</m:t>
                                  </m:r>
                                </m:e>
                                <m:sub>
                                  <m:r>
                                    <a:rPr lang="it-IT" b="0" i="1" smtClean="0">
                                      <a:latin typeface="Cambria Math" panose="02040503050406030204" pitchFamily="18" charset="0"/>
                                    </a:rPr>
                                    <m:t>𝑖𝑗</m:t>
                                  </m:r>
                                </m:sub>
                              </m:sSub>
                              <m:r>
                                <a:rPr lang="it-IT" b="0" i="1" smtClean="0">
                                  <a:latin typeface="Cambria Math" panose="02040503050406030204" pitchFamily="18" charset="0"/>
                                </a:rPr>
                                <m:t>𝑆</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𝑠</m:t>
                                  </m:r>
                                </m:e>
                                <m:sub>
                                  <m:r>
                                    <a:rPr lang="it-IT" b="0" i="1" smtClean="0">
                                      <a:latin typeface="Cambria Math" panose="02040503050406030204" pitchFamily="18" charset="0"/>
                                    </a:rPr>
                                    <m:t>𝑖</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m:t>
                                  </m:r>
                                  <m:r>
                                    <a:rPr lang="it-IT" b="0" i="1" smtClean="0">
                                      <a:latin typeface="Cambria Math" panose="02040503050406030204" pitchFamily="18" charset="0"/>
                                    </a:rPr>
                                    <m:t>𝑠</m:t>
                                  </m:r>
                                </m:e>
                                <m:sub>
                                  <m:r>
                                    <a:rPr lang="it-IT" b="0" i="1" smtClean="0">
                                      <a:latin typeface="Cambria Math" panose="02040503050406030204" pitchFamily="18" charset="0"/>
                                    </a:rPr>
                                    <m:t>𝑗</m:t>
                                  </m:r>
                                </m:sub>
                              </m:sSub>
                              <m:r>
                                <a:rPr lang="it-IT" b="0" i="1" smtClean="0">
                                  <a:latin typeface="Cambria Math" panose="02040503050406030204" pitchFamily="18" charset="0"/>
                                </a:rPr>
                                <m:t>)</m:t>
                              </m:r>
                            </m:e>
                          </m:nary>
                        </m:e>
                      </m:nary>
                    </m:oMath>
                  </m:oMathPara>
                </a14:m>
                <a:endParaRPr lang="en-US" dirty="0" smtClean="0"/>
              </a:p>
              <a:p>
                <a:pPr marL="0" indent="0">
                  <a:buNone/>
                </a:pPr>
                <a:r>
                  <a:rPr lang="en-US" dirty="0" smtClean="0"/>
                  <a:t> Where N: number of sequences  S: pair's similarity score W: weight for the pair The overall value of the WSP depends on the scoring criteria used in alignment rather than biological considerations, but it is still a valid criterion for all alignments with the same parameter</a:t>
                </a:r>
              </a:p>
              <a:p>
                <a:r>
                  <a:rPr lang="en-US" dirty="0" smtClean="0"/>
                  <a:t>A score  is called Objective Function (OF)</a:t>
                </a:r>
                <a:endParaRPr lang="it-IT"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3221" r="-870"/>
                </a:stretch>
              </a:blipFill>
            </p:spPr>
            <p:txBody>
              <a:bodyPr/>
              <a:lstStyle/>
              <a:p>
                <a:r>
                  <a:rPr lang="it-IT">
                    <a:noFill/>
                  </a:rPr>
                  <a:t> </a:t>
                </a:r>
              </a:p>
            </p:txBody>
          </p:sp>
        </mc:Fallback>
      </mc:AlternateContent>
      <p:sp>
        <p:nvSpPr>
          <p:cNvPr id="4" name="Slide Number Placeholder 3"/>
          <p:cNvSpPr>
            <a:spLocks noGrp="1"/>
          </p:cNvSpPr>
          <p:nvPr>
            <p:ph type="sldNum" sz="quarter" idx="12"/>
          </p:nvPr>
        </p:nvSpPr>
        <p:spPr/>
        <p:txBody>
          <a:bodyPr/>
          <a:lstStyle/>
          <a:p>
            <a:fld id="{4DA1F18C-B717-4903-A635-393E78AF15AF}" type="slidenum">
              <a:rPr lang="it-IT" smtClean="0"/>
              <a:t>22</a:t>
            </a:fld>
            <a:endParaRPr lang="it-IT"/>
          </a:p>
        </p:txBody>
      </p:sp>
    </p:spTree>
    <p:extLst>
      <p:ext uri="{BB962C8B-B14F-4D97-AF65-F5344CB8AC3E}">
        <p14:creationId xmlns:p14="http://schemas.microsoft.com/office/powerpoint/2010/main" val="15455390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Further improvements Penalty masks</a:t>
            </a:r>
            <a:endParaRPr lang="it-IT" dirty="0"/>
          </a:p>
        </p:txBody>
      </p:sp>
      <p:sp>
        <p:nvSpPr>
          <p:cNvPr id="3" name="Content Placeholder 2"/>
          <p:cNvSpPr>
            <a:spLocks noGrp="1"/>
          </p:cNvSpPr>
          <p:nvPr>
            <p:ph idx="1"/>
          </p:nvPr>
        </p:nvSpPr>
        <p:spPr/>
        <p:txBody>
          <a:bodyPr>
            <a:normAutofit/>
          </a:bodyPr>
          <a:lstStyle/>
          <a:p>
            <a:pPr fontAlgn="t"/>
            <a:r>
              <a:rPr lang="en-US" dirty="0" smtClean="0"/>
              <a:t>The </a:t>
            </a:r>
            <a:r>
              <a:rPr lang="en-US" dirty="0"/>
              <a:t>penalty masks are series of numbers from 1 to 9 to be written as if they </a:t>
            </a:r>
            <a:r>
              <a:rPr lang="en-US" dirty="0" smtClean="0"/>
              <a:t>were a </a:t>
            </a:r>
            <a:r>
              <a:rPr lang="en-US" dirty="0"/>
              <a:t>sequence of amino acids. They have been designed to alter the criteria </a:t>
            </a:r>
            <a:r>
              <a:rPr lang="en-US" dirty="0" smtClean="0"/>
              <a:t>of insertion </a:t>
            </a:r>
            <a:r>
              <a:rPr lang="en-US" dirty="0"/>
              <a:t>of gaps based on information that may derive </a:t>
            </a:r>
            <a:r>
              <a:rPr lang="en-US" dirty="0" smtClean="0"/>
              <a:t>from various </a:t>
            </a:r>
            <a:r>
              <a:rPr lang="en-US" dirty="0"/>
              <a:t>sources</a:t>
            </a:r>
            <a:r>
              <a:rPr lang="en-US" dirty="0" smtClean="0"/>
              <a:t>.</a:t>
            </a:r>
          </a:p>
          <a:p>
            <a:pPr fontAlgn="t"/>
            <a:endParaRPr lang="en-US" dirty="0" smtClean="0"/>
          </a:p>
          <a:p>
            <a:pPr fontAlgn="t"/>
            <a:r>
              <a:rPr lang="en-US" dirty="0" smtClean="0"/>
              <a:t>If you know the structure of one of the protein, this will be used for construction of penalty scores in preliminary pair alignment: in fact in a family of proteins, the tertiary and secondary structures they tend to retain more of the structure primary.</a:t>
            </a:r>
            <a:endParaRPr lang="en-US" dirty="0"/>
          </a:p>
          <a:p>
            <a:endParaRPr lang="it-IT" dirty="0"/>
          </a:p>
        </p:txBody>
      </p:sp>
      <p:sp>
        <p:nvSpPr>
          <p:cNvPr id="4" name="Slide Number Placeholder 3"/>
          <p:cNvSpPr>
            <a:spLocks noGrp="1"/>
          </p:cNvSpPr>
          <p:nvPr>
            <p:ph type="sldNum" sz="quarter" idx="12"/>
          </p:nvPr>
        </p:nvSpPr>
        <p:spPr/>
        <p:txBody>
          <a:bodyPr/>
          <a:lstStyle/>
          <a:p>
            <a:fld id="{4DA1F18C-B717-4903-A635-393E78AF15AF}" type="slidenum">
              <a:rPr lang="it-IT" smtClean="0"/>
              <a:t>23</a:t>
            </a:fld>
            <a:endParaRPr lang="it-IT"/>
          </a:p>
        </p:txBody>
      </p:sp>
    </p:spTree>
    <p:extLst>
      <p:ext uri="{BB962C8B-B14F-4D97-AF65-F5344CB8AC3E}">
        <p14:creationId xmlns:p14="http://schemas.microsoft.com/office/powerpoint/2010/main" val="39332481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improvements: Iterative alignment</a:t>
            </a:r>
            <a:br>
              <a:rPr lang="en-US" dirty="0" smtClean="0"/>
            </a:br>
            <a:endParaRPr lang="it-IT" dirty="0"/>
          </a:p>
        </p:txBody>
      </p:sp>
      <p:sp>
        <p:nvSpPr>
          <p:cNvPr id="3" name="Content Placeholder 2"/>
          <p:cNvSpPr>
            <a:spLocks noGrp="1"/>
          </p:cNvSpPr>
          <p:nvPr>
            <p:ph idx="1"/>
          </p:nvPr>
        </p:nvSpPr>
        <p:spPr/>
        <p:txBody>
          <a:bodyPr>
            <a:normAutofit/>
          </a:bodyPr>
          <a:lstStyle/>
          <a:p>
            <a:r>
              <a:rPr lang="en-US" dirty="0" err="1" smtClean="0"/>
              <a:t>Clustal</a:t>
            </a:r>
            <a:r>
              <a:rPr lang="en-US" dirty="0" smtClean="0"/>
              <a:t> is characterized by the production of the guide shaft to proceed with alignments between sequences that are progressively less correlated.</a:t>
            </a:r>
          </a:p>
          <a:p>
            <a:r>
              <a:rPr lang="en-US" dirty="0" smtClean="0"/>
              <a:t>Whenever it is added a sequence however the tree it is not </a:t>
            </a:r>
            <a:r>
              <a:rPr lang="en-US" dirty="0" err="1" smtClean="0"/>
              <a:t>recalculatedany</a:t>
            </a:r>
            <a:r>
              <a:rPr lang="en-US" dirty="0" smtClean="0"/>
              <a:t> initial errors fail are corrected.</a:t>
            </a:r>
          </a:p>
          <a:p>
            <a:pPr marL="0" indent="0">
              <a:buNone/>
            </a:pPr>
            <a:r>
              <a:rPr lang="en-US" dirty="0" smtClean="0"/>
              <a:t>	http://bioinfo.genotoul.fr/multalin/</a:t>
            </a:r>
          </a:p>
          <a:p>
            <a:r>
              <a:rPr lang="en-US" dirty="0" smtClean="0"/>
              <a:t>One way to correct the mistakes is to operate a series o iterations after each addition, aiming to maximize with various methods the global WSP and pairs, recreating a new tree, until the alignment stabilizes.</a:t>
            </a:r>
          </a:p>
          <a:p>
            <a:endParaRPr lang="it-IT" dirty="0"/>
          </a:p>
        </p:txBody>
      </p:sp>
      <p:sp>
        <p:nvSpPr>
          <p:cNvPr id="4" name="Slide Number Placeholder 3"/>
          <p:cNvSpPr>
            <a:spLocks noGrp="1"/>
          </p:cNvSpPr>
          <p:nvPr>
            <p:ph type="sldNum" sz="quarter" idx="12"/>
          </p:nvPr>
        </p:nvSpPr>
        <p:spPr/>
        <p:txBody>
          <a:bodyPr/>
          <a:lstStyle/>
          <a:p>
            <a:fld id="{4DA1F18C-B717-4903-A635-393E78AF15AF}" type="slidenum">
              <a:rPr lang="it-IT" smtClean="0"/>
              <a:t>24</a:t>
            </a:fld>
            <a:endParaRPr lang="it-IT"/>
          </a:p>
        </p:txBody>
      </p:sp>
    </p:spTree>
    <p:extLst>
      <p:ext uri="{BB962C8B-B14F-4D97-AF65-F5344CB8AC3E}">
        <p14:creationId xmlns:p14="http://schemas.microsoft.com/office/powerpoint/2010/main" val="1891649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alignment: local or global?</a:t>
            </a:r>
            <a:br>
              <a:rPr lang="en-US" dirty="0" smtClean="0"/>
            </a:br>
            <a:endParaRPr lang="it-IT" dirty="0"/>
          </a:p>
        </p:txBody>
      </p:sp>
      <p:sp>
        <p:nvSpPr>
          <p:cNvPr id="3" name="Content Placeholder 2"/>
          <p:cNvSpPr>
            <a:spLocks noGrp="1"/>
          </p:cNvSpPr>
          <p:nvPr>
            <p:ph idx="1"/>
          </p:nvPr>
        </p:nvSpPr>
        <p:spPr/>
        <p:txBody>
          <a:bodyPr>
            <a:normAutofit fontScale="85000" lnSpcReduction="20000"/>
          </a:bodyPr>
          <a:lstStyle/>
          <a:p>
            <a:r>
              <a:rPr lang="en-US" dirty="0" err="1" smtClean="0"/>
              <a:t>Clustal</a:t>
            </a:r>
            <a:r>
              <a:rPr lang="en-US" dirty="0" smtClean="0"/>
              <a:t> in its alignment procedures maximizes the scores by looking to extend alignment along all available sequences</a:t>
            </a:r>
          </a:p>
          <a:p>
            <a:r>
              <a:rPr lang="en-US" dirty="0" smtClean="0"/>
              <a:t>=&gt; does a type of global alignment.</a:t>
            </a:r>
          </a:p>
          <a:p>
            <a:r>
              <a:rPr lang="en-US" dirty="0" smtClean="0"/>
              <a:t>The same considerations seen for pairwise alignments still apply, therefore biologically it is better to find local than global alignments.</a:t>
            </a:r>
          </a:p>
          <a:p>
            <a:r>
              <a:rPr lang="en-US" dirty="0" smtClean="0"/>
              <a:t>In MSAs the problem is actually more complex, because it depends on the average initial similarity between the sequences under consideration, something that can be done evaluate only retrospectively.</a:t>
            </a:r>
          </a:p>
          <a:p>
            <a:r>
              <a:rPr lang="en-US" dirty="0" smtClean="0"/>
              <a:t>=&gt; New progressive methods adjust existing MSAs</a:t>
            </a:r>
          </a:p>
          <a:p>
            <a:r>
              <a:rPr lang="en-US" dirty="0" smtClean="0"/>
              <a:t>1. Looking for blocks of maximum conservation.</a:t>
            </a:r>
          </a:p>
          <a:p>
            <a:r>
              <a:rPr lang="en-US" dirty="0" smtClean="0"/>
              <a:t>2. Creating patterns from them.</a:t>
            </a:r>
          </a:p>
          <a:p>
            <a:r>
              <a:rPr lang="en-US" dirty="0" smtClean="0"/>
              <a:t>3. Using patterns to recreate other possible alignments.</a:t>
            </a:r>
            <a:endParaRPr lang="it-IT" dirty="0"/>
          </a:p>
        </p:txBody>
      </p:sp>
      <p:sp>
        <p:nvSpPr>
          <p:cNvPr id="4" name="Slide Number Placeholder 3"/>
          <p:cNvSpPr>
            <a:spLocks noGrp="1"/>
          </p:cNvSpPr>
          <p:nvPr>
            <p:ph type="sldNum" sz="quarter" idx="12"/>
          </p:nvPr>
        </p:nvSpPr>
        <p:spPr/>
        <p:txBody>
          <a:bodyPr/>
          <a:lstStyle/>
          <a:p>
            <a:fld id="{4DA1F18C-B717-4903-A635-393E78AF15AF}" type="slidenum">
              <a:rPr lang="it-IT" smtClean="0"/>
              <a:t>25</a:t>
            </a:fld>
            <a:endParaRPr lang="it-IT"/>
          </a:p>
        </p:txBody>
      </p:sp>
    </p:spTree>
    <p:extLst>
      <p:ext uri="{BB962C8B-B14F-4D97-AF65-F5344CB8AC3E}">
        <p14:creationId xmlns:p14="http://schemas.microsoft.com/office/powerpoint/2010/main" val="17997291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programs for multi-alignment</a:t>
            </a:r>
            <a:br>
              <a:rPr lang="en-US" dirty="0" smtClean="0"/>
            </a:br>
            <a:endParaRPr lang="it-IT" dirty="0"/>
          </a:p>
        </p:txBody>
      </p:sp>
      <p:sp>
        <p:nvSpPr>
          <p:cNvPr id="3" name="Content Placeholder 2"/>
          <p:cNvSpPr>
            <a:spLocks noGrp="1"/>
          </p:cNvSpPr>
          <p:nvPr>
            <p:ph idx="1"/>
          </p:nvPr>
        </p:nvSpPr>
        <p:spPr/>
        <p:txBody>
          <a:bodyPr>
            <a:normAutofit/>
          </a:bodyPr>
          <a:lstStyle/>
          <a:p>
            <a:r>
              <a:rPr lang="en-US" dirty="0" err="1" smtClean="0"/>
              <a:t>Kalign</a:t>
            </a:r>
            <a:r>
              <a:rPr lang="en-US" dirty="0" smtClean="0"/>
              <a:t> (</a:t>
            </a:r>
            <a:r>
              <a:rPr lang="en-US" dirty="0" smtClean="0">
                <a:hlinkClick r:id="rId2"/>
              </a:rPr>
              <a:t>http://msa.cgb.ki.se/cgi-bin/msa.cgi</a:t>
            </a:r>
            <a:r>
              <a:rPr lang="en-US" dirty="0" smtClean="0"/>
              <a:t>)</a:t>
            </a:r>
          </a:p>
          <a:p>
            <a:pPr marL="457200" lvl="1" indent="0">
              <a:buNone/>
            </a:pPr>
            <a:r>
              <a:rPr lang="en-US" dirty="0" smtClean="0"/>
              <a:t>it does not use the UPGMA method or the NJ to calculate distances in the generation phase of the guide shaft, but a faster and more precise system based on patterns and on finding strings with gaps (algorithm of Wu-</a:t>
            </a:r>
            <a:r>
              <a:rPr lang="en-US" dirty="0" err="1" smtClean="0"/>
              <a:t>Mabner</a:t>
            </a:r>
            <a:r>
              <a:rPr lang="en-US" dirty="0" smtClean="0"/>
              <a:t>)</a:t>
            </a:r>
          </a:p>
          <a:p>
            <a:r>
              <a:rPr lang="en-US" dirty="0" smtClean="0"/>
              <a:t>T-Coffee (http://www.tcoffee.org)</a:t>
            </a:r>
          </a:p>
          <a:p>
            <a:pPr marL="457200" lvl="1" indent="0">
              <a:buNone/>
            </a:pPr>
            <a:r>
              <a:rPr lang="en-US" dirty="0" smtClean="0"/>
              <a:t>optimizes the </a:t>
            </a:r>
            <a:r>
              <a:rPr lang="en-US" dirty="0" err="1" smtClean="0"/>
              <a:t>Clustal</a:t>
            </a:r>
            <a:r>
              <a:rPr lang="en-US" dirty="0" smtClean="0"/>
              <a:t> algorithm by introducing after multiple alignment a complex scoring system that allows you to "learn" hot areas and adjust the alignment based on these, allowing the "merging" of alignments made with different methods.</a:t>
            </a:r>
            <a:endParaRPr lang="it-IT" dirty="0"/>
          </a:p>
        </p:txBody>
      </p:sp>
      <p:sp>
        <p:nvSpPr>
          <p:cNvPr id="4" name="Slide Number Placeholder 3"/>
          <p:cNvSpPr>
            <a:spLocks noGrp="1"/>
          </p:cNvSpPr>
          <p:nvPr>
            <p:ph type="sldNum" sz="quarter" idx="12"/>
          </p:nvPr>
        </p:nvSpPr>
        <p:spPr/>
        <p:txBody>
          <a:bodyPr/>
          <a:lstStyle/>
          <a:p>
            <a:fld id="{4DA1F18C-B717-4903-A635-393E78AF15AF}" type="slidenum">
              <a:rPr lang="it-IT" smtClean="0"/>
              <a:t>26</a:t>
            </a:fld>
            <a:endParaRPr lang="it-IT"/>
          </a:p>
        </p:txBody>
      </p:sp>
    </p:spTree>
    <p:extLst>
      <p:ext uri="{BB962C8B-B14F-4D97-AF65-F5344CB8AC3E}">
        <p14:creationId xmlns:p14="http://schemas.microsoft.com/office/powerpoint/2010/main" val="21314531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Next: Lecture </a:t>
            </a:r>
            <a:r>
              <a:rPr lang="it-IT" dirty="0" smtClean="0"/>
              <a:t>10  </a:t>
            </a:r>
            <a:r>
              <a:rPr lang="it-IT" dirty="0" smtClean="0"/>
              <a:t>part </a:t>
            </a:r>
            <a:r>
              <a:rPr lang="it-IT" dirty="0" smtClean="0"/>
              <a:t>3</a:t>
            </a:r>
            <a:endParaRPr lang="it-IT" dirty="0"/>
          </a:p>
        </p:txBody>
      </p:sp>
      <p:sp>
        <p:nvSpPr>
          <p:cNvPr id="3" name="Content Placeholder 2"/>
          <p:cNvSpPr>
            <a:spLocks noGrp="1"/>
          </p:cNvSpPr>
          <p:nvPr>
            <p:ph idx="1"/>
          </p:nvPr>
        </p:nvSpPr>
        <p:spPr/>
        <p:txBody>
          <a:bodyPr/>
          <a:lstStyle/>
          <a:p>
            <a:endParaRPr lang="it-IT"/>
          </a:p>
        </p:txBody>
      </p:sp>
      <p:sp>
        <p:nvSpPr>
          <p:cNvPr id="4" name="Slide Number Placeholder 3"/>
          <p:cNvSpPr>
            <a:spLocks noGrp="1"/>
          </p:cNvSpPr>
          <p:nvPr>
            <p:ph type="sldNum" sz="quarter" idx="12"/>
          </p:nvPr>
        </p:nvSpPr>
        <p:spPr/>
        <p:txBody>
          <a:bodyPr/>
          <a:lstStyle/>
          <a:p>
            <a:fld id="{36D60AEC-07F6-426B-83CC-E8FAB2CEA0A6}" type="slidenum">
              <a:rPr lang="it-IT" smtClean="0"/>
              <a:t>27</a:t>
            </a:fld>
            <a:endParaRPr lang="it-IT"/>
          </a:p>
        </p:txBody>
      </p:sp>
    </p:spTree>
    <p:extLst>
      <p:ext uri="{BB962C8B-B14F-4D97-AF65-F5344CB8AC3E}">
        <p14:creationId xmlns:p14="http://schemas.microsoft.com/office/powerpoint/2010/main" val="575403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Algorithms for Bioinformatics</a:t>
            </a:r>
            <a:endParaRPr lang="it-IT" dirty="0"/>
          </a:p>
        </p:txBody>
      </p:sp>
      <p:sp>
        <p:nvSpPr>
          <p:cNvPr id="3" name="Subtitle 2"/>
          <p:cNvSpPr>
            <a:spLocks noGrp="1"/>
          </p:cNvSpPr>
          <p:nvPr>
            <p:ph type="subTitle" idx="1"/>
          </p:nvPr>
        </p:nvSpPr>
        <p:spPr/>
        <p:txBody>
          <a:bodyPr/>
          <a:lstStyle/>
          <a:p>
            <a:r>
              <a:rPr lang="it-IT" dirty="0" smtClean="0"/>
              <a:t>Enrico Blanzieri</a:t>
            </a:r>
            <a:endParaRPr lang="it-IT" dirty="0"/>
          </a:p>
          <a:p>
            <a:r>
              <a:rPr lang="it-IT" dirty="0" smtClean="0"/>
              <a:t>March </a:t>
            </a:r>
            <a:r>
              <a:rPr lang="it-IT" dirty="0" smtClean="0"/>
              <a:t>25 </a:t>
            </a:r>
            <a:r>
              <a:rPr lang="it-IT" dirty="0" smtClean="0"/>
              <a:t>2020 Lecture </a:t>
            </a:r>
            <a:r>
              <a:rPr lang="it-IT" dirty="0" smtClean="0"/>
              <a:t>10</a:t>
            </a:r>
            <a:endParaRPr lang="it-IT" dirty="0"/>
          </a:p>
          <a:p>
            <a:r>
              <a:rPr lang="it-IT" dirty="0" smtClean="0"/>
              <a:t>Part </a:t>
            </a:r>
            <a:r>
              <a:rPr lang="it-IT" dirty="0" smtClean="0"/>
              <a:t>3</a:t>
            </a:r>
            <a:endParaRPr lang="it-IT" dirty="0"/>
          </a:p>
        </p:txBody>
      </p:sp>
      <p:sp>
        <p:nvSpPr>
          <p:cNvPr id="4" name="Slide Number Placeholder 3"/>
          <p:cNvSpPr>
            <a:spLocks noGrp="1"/>
          </p:cNvSpPr>
          <p:nvPr>
            <p:ph type="sldNum" sz="quarter" idx="12"/>
          </p:nvPr>
        </p:nvSpPr>
        <p:spPr/>
        <p:txBody>
          <a:bodyPr/>
          <a:lstStyle/>
          <a:p>
            <a:fld id="{B701A1F7-7D48-427C-B5B4-7C0B21D3C469}" type="slidenum">
              <a:rPr lang="it-IT" smtClean="0"/>
              <a:t>28</a:t>
            </a:fld>
            <a:endParaRPr lang="it-IT"/>
          </a:p>
        </p:txBody>
      </p:sp>
    </p:spTree>
    <p:extLst>
      <p:ext uri="{BB962C8B-B14F-4D97-AF65-F5344CB8AC3E}">
        <p14:creationId xmlns:p14="http://schemas.microsoft.com/office/powerpoint/2010/main" val="35948293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of multi-alignments</a:t>
            </a:r>
            <a:br>
              <a:rPr lang="en-US" dirty="0" smtClean="0"/>
            </a:br>
            <a:endParaRPr lang="it-IT" dirty="0"/>
          </a:p>
        </p:txBody>
      </p:sp>
      <p:sp>
        <p:nvSpPr>
          <p:cNvPr id="3" name="Content Placeholder 2"/>
          <p:cNvSpPr>
            <a:spLocks noGrp="1"/>
          </p:cNvSpPr>
          <p:nvPr>
            <p:ph idx="1"/>
          </p:nvPr>
        </p:nvSpPr>
        <p:spPr/>
        <p:txBody>
          <a:bodyPr>
            <a:normAutofit/>
          </a:bodyPr>
          <a:lstStyle/>
          <a:p>
            <a:r>
              <a:rPr lang="en-US" dirty="0" smtClean="0"/>
              <a:t>Viewing a multi-alignment well is very important to appreciate the information it can provide. The output of the multi-alignment programs is a string containing the aligned sequences formatted in different ways according to various standards:</a:t>
            </a:r>
          </a:p>
          <a:p>
            <a:pPr lvl="1"/>
            <a:r>
              <a:rPr lang="en-US" dirty="0" smtClean="0"/>
              <a:t>MSF, NEXUS, PHYLIP, CLUSTAL, FASTA</a:t>
            </a:r>
          </a:p>
          <a:p>
            <a:r>
              <a:rPr lang="en-US" dirty="0" smtClean="0"/>
              <a:t>In these changes the header, the portion of protein that is on the same line (to read all the alignment on the same screen), the additional information concerning the alignment itself</a:t>
            </a:r>
            <a:r>
              <a:rPr lang="en-US" b="1" dirty="0" smtClean="0"/>
              <a:t>.</a:t>
            </a:r>
            <a:endParaRPr lang="it-IT" dirty="0"/>
          </a:p>
        </p:txBody>
      </p:sp>
      <p:sp>
        <p:nvSpPr>
          <p:cNvPr id="4" name="Slide Number Placeholder 3"/>
          <p:cNvSpPr>
            <a:spLocks noGrp="1"/>
          </p:cNvSpPr>
          <p:nvPr>
            <p:ph type="sldNum" sz="quarter" idx="12"/>
          </p:nvPr>
        </p:nvSpPr>
        <p:spPr/>
        <p:txBody>
          <a:bodyPr/>
          <a:lstStyle/>
          <a:p>
            <a:fld id="{4DA1F18C-B717-4903-A635-393E78AF15AF}" type="slidenum">
              <a:rPr lang="it-IT" smtClean="0"/>
              <a:t>29</a:t>
            </a:fld>
            <a:endParaRPr lang="it-IT"/>
          </a:p>
        </p:txBody>
      </p:sp>
    </p:spTree>
    <p:extLst>
      <p:ext uri="{BB962C8B-B14F-4D97-AF65-F5344CB8AC3E}">
        <p14:creationId xmlns:p14="http://schemas.microsoft.com/office/powerpoint/2010/main" val="932710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A</a:t>
            </a:r>
            <a:r>
              <a:rPr lang="it-IT" dirty="0" smtClean="0"/>
              <a:t>lready met multiple sequence  alignment</a:t>
            </a:r>
            <a:endParaRPr lang="it-IT"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0000" lnSpcReduction="20000"/>
              </a:bodyPr>
              <a:lstStyle/>
              <a:p>
                <a:r>
                  <a:rPr lang="it-IT" dirty="0" smtClean="0"/>
                  <a:t>They are the starting point for the construction of BLOSUM series</a:t>
                </a:r>
              </a:p>
              <a:p>
                <a:r>
                  <a:rPr lang="it-IT" dirty="0" smtClean="0"/>
                  <a:t>We have seen it in the example on BLAST</a:t>
                </a:r>
              </a:p>
              <a:p>
                <a:r>
                  <a:rPr lang="it-IT" dirty="0" smtClean="0"/>
                  <a:t>Maximize an overall score (to be defined) for the N sequences to be aligned</a:t>
                </a:r>
                <a:endParaRPr lang="it-IT" dirty="0"/>
              </a:p>
              <a:p>
                <a:r>
                  <a:rPr lang="it-IT" dirty="0" smtClean="0"/>
                  <a:t>Is it possible to extend the application of exact methods to the problem of multiple alignment?</a:t>
                </a:r>
              </a:p>
              <a:p>
                <a:pPr lvl="1"/>
                <a:r>
                  <a:rPr lang="it-IT" dirty="0" smtClean="0"/>
                  <a:t>Yes but...the complexity grows with the number N of sequences...How?</a:t>
                </a:r>
              </a:p>
              <a:p>
                <a:pPr marL="457200" lvl="1" indent="0">
                  <a:buNone/>
                </a:pPr>
                <a:endParaRPr lang="it-IT" dirty="0" smtClean="0"/>
              </a:p>
              <a:p>
                <a:r>
                  <a:rPr lang="it-IT" dirty="0" smtClean="0"/>
                  <a:t>Multiple sequence alignment of a set of N sequences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m:t>
                        </m:r>
                        <m:r>
                          <a:rPr lang="it-IT" b="0" i="1" smtClean="0">
                            <a:latin typeface="Cambria Math" panose="02040503050406030204" pitchFamily="18" charset="0"/>
                          </a:rPr>
                          <m:t>𝑠</m:t>
                        </m:r>
                      </m:e>
                      <m:sub>
                        <m:r>
                          <a:rPr lang="it-IT" b="0" i="1" smtClean="0">
                            <a:latin typeface="Cambria Math" panose="02040503050406030204" pitchFamily="18" charset="0"/>
                          </a:rPr>
                          <m:t>𝑖</m:t>
                        </m:r>
                      </m:sub>
                    </m:sSub>
                    <m:r>
                      <a:rPr lang="it-IT" b="0" i="1" smtClean="0">
                        <a:latin typeface="Cambria Math" panose="02040503050406030204" pitchFamily="18" charset="0"/>
                      </a:rPr>
                      <m:t>}</m:t>
                    </m:r>
                  </m:oMath>
                </a14:m>
                <a:r>
                  <a:rPr lang="it-IT" dirty="0" smtClean="0"/>
                  <a:t> is NP-complete</a:t>
                </a:r>
              </a:p>
              <a:p>
                <a:pPr lvl="1"/>
                <a:r>
                  <a:rPr lang="it-IT" dirty="0" smtClean="0"/>
                  <a:t>Under the </a:t>
                </a:r>
                <a:r>
                  <a:rPr lang="it-IT" i="1" dirty="0" smtClean="0"/>
                  <a:t>sum of pairs </a:t>
                </a:r>
                <a:r>
                  <a:rPr lang="it-IT" dirty="0" smtClean="0"/>
                  <a:t>cost model</a:t>
                </a:r>
              </a:p>
              <a:p>
                <a:endParaRPr lang="en-US" dirty="0" smtClean="0"/>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𝑆𝑃</m:t>
                      </m:r>
                      <m:r>
                        <a:rPr lang="it-IT" b="0" i="1" smtClean="0">
                          <a:latin typeface="Cambria Math" panose="02040503050406030204" pitchFamily="18" charset="0"/>
                        </a:rPr>
                        <m:t>=</m:t>
                      </m:r>
                      <m:nary>
                        <m:naryPr>
                          <m:chr m:val="∑"/>
                          <m:ctrlPr>
                            <a:rPr lang="it-IT" b="0" i="1" smtClean="0">
                              <a:latin typeface="Cambria Math" panose="02040503050406030204" pitchFamily="18" charset="0"/>
                            </a:rPr>
                          </m:ctrlPr>
                        </m:naryPr>
                        <m:sub>
                          <m:r>
                            <m:rPr>
                              <m:brk m:alnAt="23"/>
                            </m:rPr>
                            <a:rPr lang="it-IT" b="0" i="1" smtClean="0">
                              <a:latin typeface="Cambria Math" panose="02040503050406030204" pitchFamily="18" charset="0"/>
                            </a:rPr>
                            <m:t>𝑖</m:t>
                          </m:r>
                          <m:r>
                            <a:rPr lang="it-IT" b="0" i="1" smtClean="0">
                              <a:latin typeface="Cambria Math" panose="02040503050406030204" pitchFamily="18" charset="0"/>
                            </a:rPr>
                            <m:t>=1</m:t>
                          </m:r>
                        </m:sub>
                        <m:sup>
                          <m:r>
                            <a:rPr lang="it-IT" b="0" i="1" smtClean="0">
                              <a:latin typeface="Cambria Math" panose="02040503050406030204" pitchFamily="18" charset="0"/>
                            </a:rPr>
                            <m:t>𝑁</m:t>
                          </m:r>
                          <m:r>
                            <a:rPr lang="it-IT" b="0" i="1" smtClean="0">
                              <a:latin typeface="Cambria Math" panose="02040503050406030204" pitchFamily="18" charset="0"/>
                            </a:rPr>
                            <m:t>−1</m:t>
                          </m:r>
                        </m:sup>
                        <m:e>
                          <m:nary>
                            <m:naryPr>
                              <m:chr m:val="∑"/>
                              <m:ctrlPr>
                                <a:rPr lang="it-IT" b="0" i="1" smtClean="0">
                                  <a:latin typeface="Cambria Math" panose="02040503050406030204" pitchFamily="18" charset="0"/>
                                </a:rPr>
                              </m:ctrlPr>
                            </m:naryPr>
                            <m:sub>
                              <m:r>
                                <m:rPr>
                                  <m:brk m:alnAt="23"/>
                                </m:rPr>
                                <a:rPr lang="it-IT" b="0" i="1" smtClean="0">
                                  <a:latin typeface="Cambria Math" panose="02040503050406030204" pitchFamily="18" charset="0"/>
                                </a:rPr>
                                <m:t>𝑗</m:t>
                              </m:r>
                              <m:r>
                                <a:rPr lang="it-IT" b="0" i="1" smtClean="0">
                                  <a:latin typeface="Cambria Math" panose="02040503050406030204" pitchFamily="18" charset="0"/>
                                </a:rPr>
                                <m:t>=1</m:t>
                              </m:r>
                            </m:sub>
                            <m:sup>
                              <m:r>
                                <a:rPr lang="it-IT" b="0" i="1" smtClean="0">
                                  <a:latin typeface="Cambria Math" panose="02040503050406030204" pitchFamily="18" charset="0"/>
                                </a:rPr>
                                <m:t>𝑁</m:t>
                              </m:r>
                            </m:sup>
                            <m:e>
                              <m:r>
                                <a:rPr lang="it-IT" b="0" i="1" smtClean="0">
                                  <a:latin typeface="Cambria Math" panose="02040503050406030204" pitchFamily="18" charset="0"/>
                                </a:rPr>
                                <m:t>𝑆</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𝑠</m:t>
                                  </m:r>
                                </m:e>
                                <m:sub>
                                  <m:r>
                                    <a:rPr lang="it-IT" b="0" i="1" smtClean="0">
                                      <a:latin typeface="Cambria Math" panose="02040503050406030204" pitchFamily="18" charset="0"/>
                                    </a:rPr>
                                    <m:t>𝑖</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m:t>
                                  </m:r>
                                  <m:r>
                                    <a:rPr lang="it-IT" b="0" i="1" smtClean="0">
                                      <a:latin typeface="Cambria Math" panose="02040503050406030204" pitchFamily="18" charset="0"/>
                                    </a:rPr>
                                    <m:t>𝑠</m:t>
                                  </m:r>
                                </m:e>
                                <m:sub>
                                  <m:r>
                                    <a:rPr lang="it-IT" b="0" i="1" smtClean="0">
                                      <a:latin typeface="Cambria Math" panose="02040503050406030204" pitchFamily="18" charset="0"/>
                                    </a:rPr>
                                    <m:t>𝑗</m:t>
                                  </m:r>
                                </m:sub>
                              </m:sSub>
                              <m:r>
                                <a:rPr lang="it-IT" b="0" i="1" smtClean="0">
                                  <a:latin typeface="Cambria Math" panose="02040503050406030204" pitchFamily="18" charset="0"/>
                                </a:rPr>
                                <m:t>)</m:t>
                              </m:r>
                            </m:e>
                          </m:nary>
                        </m:e>
                      </m:nary>
                    </m:oMath>
                  </m:oMathPara>
                </a14:m>
                <a:endParaRPr lang="en-US" dirty="0" smtClean="0"/>
              </a:p>
              <a:p>
                <a:pPr marL="0" indent="0">
                  <a:buNone/>
                </a:pPr>
                <a:r>
                  <a:rPr lang="en-US" dirty="0" smtClean="0"/>
                  <a:t> Where N: number of sequences </a:t>
                </a:r>
                <a:r>
                  <a:rPr lang="en-US" dirty="0" smtClean="0"/>
                  <a:t> </a:t>
                </a:r>
                <a:r>
                  <a:rPr lang="en-US" dirty="0" smtClean="0"/>
                  <a:t>S: </a:t>
                </a:r>
                <a:r>
                  <a:rPr lang="en-US" dirty="0" smtClean="0"/>
                  <a:t>pair</a:t>
                </a:r>
                <a:r>
                  <a:rPr lang="en-US" dirty="0" smtClean="0"/>
                  <a:t> </a:t>
                </a:r>
                <a:r>
                  <a:rPr lang="en-US" dirty="0" smtClean="0"/>
                  <a:t>similarity </a:t>
                </a:r>
                <a:r>
                  <a:rPr lang="en-US" dirty="0" smtClean="0"/>
                  <a:t>score </a:t>
                </a:r>
                <a:endParaRPr lang="it-IT" dirty="0" smtClean="0"/>
              </a:p>
              <a:p>
                <a:pPr lvl="1"/>
                <a:endParaRPr lang="it-IT"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22" t="-2521"/>
                </a:stretch>
              </a:blipFill>
            </p:spPr>
            <p:txBody>
              <a:bodyPr/>
              <a:lstStyle/>
              <a:p>
                <a:r>
                  <a:rPr lang="it-IT">
                    <a:noFill/>
                  </a:rPr>
                  <a:t> </a:t>
                </a:r>
              </a:p>
            </p:txBody>
          </p:sp>
        </mc:Fallback>
      </mc:AlternateContent>
      <p:sp>
        <p:nvSpPr>
          <p:cNvPr id="4" name="Slide Number Placeholder 3"/>
          <p:cNvSpPr>
            <a:spLocks noGrp="1"/>
          </p:cNvSpPr>
          <p:nvPr>
            <p:ph type="sldNum" sz="quarter" idx="12"/>
          </p:nvPr>
        </p:nvSpPr>
        <p:spPr/>
        <p:txBody>
          <a:bodyPr/>
          <a:lstStyle/>
          <a:p>
            <a:fld id="{4DA1F18C-B717-4903-A635-393E78AF15AF}" type="slidenum">
              <a:rPr lang="it-IT" smtClean="0"/>
              <a:t>3</a:t>
            </a:fld>
            <a:endParaRPr lang="it-IT"/>
          </a:p>
        </p:txBody>
      </p:sp>
    </p:spTree>
    <p:extLst>
      <p:ext uri="{BB962C8B-B14F-4D97-AF65-F5344CB8AC3E}">
        <p14:creationId xmlns:p14="http://schemas.microsoft.com/office/powerpoint/2010/main" val="11108026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Format of multiple sequence alignment</a:t>
            </a:r>
            <a:endParaRPr lang="it-IT"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8937" y="1552721"/>
            <a:ext cx="7434126" cy="5373180"/>
          </a:xfrm>
        </p:spPr>
      </p:pic>
      <p:sp>
        <p:nvSpPr>
          <p:cNvPr id="5" name="Slide Number Placeholder 4"/>
          <p:cNvSpPr>
            <a:spLocks noGrp="1"/>
          </p:cNvSpPr>
          <p:nvPr>
            <p:ph type="sldNum" sz="quarter" idx="12"/>
          </p:nvPr>
        </p:nvSpPr>
        <p:spPr/>
        <p:txBody>
          <a:bodyPr/>
          <a:lstStyle/>
          <a:p>
            <a:fld id="{4DA1F18C-B717-4903-A635-393E78AF15AF}" type="slidenum">
              <a:rPr lang="it-IT" smtClean="0"/>
              <a:t>30</a:t>
            </a:fld>
            <a:endParaRPr lang="it-IT"/>
          </a:p>
        </p:txBody>
      </p:sp>
    </p:spTree>
    <p:extLst>
      <p:ext uri="{BB962C8B-B14F-4D97-AF65-F5344CB8AC3E}">
        <p14:creationId xmlns:p14="http://schemas.microsoft.com/office/powerpoint/2010/main" val="16857318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Color visualization</a:t>
            </a:r>
            <a:endParaRPr lang="it-IT"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275" y="1883664"/>
            <a:ext cx="9329061" cy="3472588"/>
          </a:xfrm>
        </p:spPr>
      </p:pic>
      <p:sp>
        <p:nvSpPr>
          <p:cNvPr id="7" name="Slide Number Placeholder 6"/>
          <p:cNvSpPr>
            <a:spLocks noGrp="1"/>
          </p:cNvSpPr>
          <p:nvPr>
            <p:ph type="sldNum" sz="quarter" idx="12"/>
          </p:nvPr>
        </p:nvSpPr>
        <p:spPr/>
        <p:txBody>
          <a:bodyPr/>
          <a:lstStyle/>
          <a:p>
            <a:fld id="{4DA1F18C-B717-4903-A635-393E78AF15AF}" type="slidenum">
              <a:rPr lang="it-IT" smtClean="0"/>
              <a:t>31</a:t>
            </a:fld>
            <a:endParaRPr lang="it-IT"/>
          </a:p>
        </p:txBody>
      </p:sp>
    </p:spTree>
    <p:extLst>
      <p:ext uri="{BB962C8B-B14F-4D97-AF65-F5344CB8AC3E}">
        <p14:creationId xmlns:p14="http://schemas.microsoft.com/office/powerpoint/2010/main" val="24533218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Color visualization</a:t>
            </a:r>
            <a:endParaRPr lang="it-IT" dirty="0"/>
          </a:p>
        </p:txBody>
      </p:sp>
      <p:sp>
        <p:nvSpPr>
          <p:cNvPr id="3" name="Content Placeholder 2"/>
          <p:cNvSpPr>
            <a:spLocks noGrp="1"/>
          </p:cNvSpPr>
          <p:nvPr>
            <p:ph idx="1"/>
          </p:nvPr>
        </p:nvSpPr>
        <p:spPr/>
        <p:txBody>
          <a:bodyPr/>
          <a:lstStyle/>
          <a:p>
            <a:r>
              <a:rPr lang="en-US" dirty="0" smtClean="0"/>
              <a:t>Raw-text files can be used to display columns</a:t>
            </a:r>
          </a:p>
          <a:p>
            <a:pPr marL="457200" lvl="1" indent="0">
              <a:buNone/>
            </a:pPr>
            <a:r>
              <a:rPr lang="en-US" dirty="0" smtClean="0"/>
              <a:t>It is possible to associate different colors to residues with different physical-chemical characteristics. </a:t>
            </a:r>
          </a:p>
          <a:p>
            <a:pPr marL="457200" lvl="1" indent="0">
              <a:buNone/>
            </a:pPr>
            <a:r>
              <a:rPr lang="en-US" dirty="0" smtClean="0"/>
              <a:t>This facilitates the inspection of multi-alignments.</a:t>
            </a:r>
          </a:p>
          <a:p>
            <a:r>
              <a:rPr lang="en-US" dirty="0" smtClean="0"/>
              <a:t>Color visualization in alignments is typically done by complex programs that permits to execute also more sophisticated tasks than simple coloring, integrating real bioinformatics analysis environments.</a:t>
            </a:r>
          </a:p>
          <a:p>
            <a:r>
              <a:rPr lang="en-US" dirty="0" smtClean="0"/>
              <a:t>Important examples are </a:t>
            </a:r>
            <a:r>
              <a:rPr lang="en-US" dirty="0" err="1" smtClean="0"/>
              <a:t>BioEdit</a:t>
            </a:r>
            <a:r>
              <a:rPr lang="en-US" dirty="0" smtClean="0"/>
              <a:t> or CLC Sequence Viewer.</a:t>
            </a:r>
            <a:endParaRPr lang="it-IT" dirty="0"/>
          </a:p>
        </p:txBody>
      </p:sp>
      <p:sp>
        <p:nvSpPr>
          <p:cNvPr id="4" name="Slide Number Placeholder 3"/>
          <p:cNvSpPr>
            <a:spLocks noGrp="1"/>
          </p:cNvSpPr>
          <p:nvPr>
            <p:ph type="sldNum" sz="quarter" idx="12"/>
          </p:nvPr>
        </p:nvSpPr>
        <p:spPr/>
        <p:txBody>
          <a:bodyPr/>
          <a:lstStyle/>
          <a:p>
            <a:fld id="{4DA1F18C-B717-4903-A635-393E78AF15AF}" type="slidenum">
              <a:rPr lang="it-IT" smtClean="0"/>
              <a:t>32</a:t>
            </a:fld>
            <a:endParaRPr lang="it-IT"/>
          </a:p>
        </p:txBody>
      </p:sp>
    </p:spTree>
    <p:extLst>
      <p:ext uri="{BB962C8B-B14F-4D97-AF65-F5344CB8AC3E}">
        <p14:creationId xmlns:p14="http://schemas.microsoft.com/office/powerpoint/2010/main" val="10466612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consensus sequences</a:t>
            </a:r>
            <a:endParaRPr lang="it-IT" dirty="0"/>
          </a:p>
        </p:txBody>
      </p:sp>
      <p:sp>
        <p:nvSpPr>
          <p:cNvPr id="3" name="Content Placeholder 2"/>
          <p:cNvSpPr>
            <a:spLocks noGrp="1"/>
          </p:cNvSpPr>
          <p:nvPr>
            <p:ph idx="1"/>
          </p:nvPr>
        </p:nvSpPr>
        <p:spPr/>
        <p:txBody>
          <a:bodyPr>
            <a:normAutofit/>
          </a:bodyPr>
          <a:lstStyle/>
          <a:p>
            <a:r>
              <a:rPr lang="en-US" dirty="0" smtClean="0"/>
              <a:t>Consensus sequence is defined as a sequence derived from a multi-alignment which has only the most conserved residues for each location and which has the following characteristics:</a:t>
            </a:r>
          </a:p>
          <a:p>
            <a:pPr lvl="1"/>
            <a:r>
              <a:rPr lang="en-US" dirty="0" smtClean="0"/>
              <a:t>Summarizes a multi-alignment </a:t>
            </a:r>
          </a:p>
          <a:p>
            <a:pPr lvl="1"/>
            <a:r>
              <a:rPr lang="en-US" dirty="0" smtClean="0"/>
              <a:t>It is not identical to anyone of the dataset proteins</a:t>
            </a:r>
          </a:p>
          <a:p>
            <a:r>
              <a:rPr lang="en-US" dirty="0" smtClean="0"/>
              <a:t>Defined </a:t>
            </a:r>
            <a:r>
              <a:rPr lang="en-US" dirty="0"/>
              <a:t>s</a:t>
            </a:r>
            <a:r>
              <a:rPr lang="en-US" dirty="0" smtClean="0"/>
              <a:t>ymbols indicate imperfect preservations in one position </a:t>
            </a:r>
          </a:p>
          <a:p>
            <a:r>
              <a:rPr lang="en-US" dirty="0" smtClean="0"/>
              <a:t>It is possible to use precise formatting that allows to understand also the variations in one location, not just the conservations.</a:t>
            </a:r>
            <a:endParaRPr lang="it-IT" dirty="0"/>
          </a:p>
        </p:txBody>
      </p:sp>
      <p:sp>
        <p:nvSpPr>
          <p:cNvPr id="4" name="Slide Number Placeholder 3"/>
          <p:cNvSpPr>
            <a:spLocks noGrp="1"/>
          </p:cNvSpPr>
          <p:nvPr>
            <p:ph type="sldNum" sz="quarter" idx="12"/>
          </p:nvPr>
        </p:nvSpPr>
        <p:spPr/>
        <p:txBody>
          <a:bodyPr/>
          <a:lstStyle/>
          <a:p>
            <a:fld id="{4DA1F18C-B717-4903-A635-393E78AF15AF}" type="slidenum">
              <a:rPr lang="it-IT" smtClean="0"/>
              <a:t>33</a:t>
            </a:fld>
            <a:endParaRPr lang="it-IT"/>
          </a:p>
        </p:txBody>
      </p:sp>
    </p:spTree>
    <p:extLst>
      <p:ext uri="{BB962C8B-B14F-4D97-AF65-F5344CB8AC3E}">
        <p14:creationId xmlns:p14="http://schemas.microsoft.com/office/powerpoint/2010/main" val="31908913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Consensus</a:t>
            </a:r>
            <a:endParaRPr lang="it-IT" dirty="0"/>
          </a:p>
        </p:txBody>
      </p:sp>
      <p:sp>
        <p:nvSpPr>
          <p:cNvPr id="3" name="Content Placeholder 2"/>
          <p:cNvSpPr>
            <a:spLocks noGrp="1"/>
          </p:cNvSpPr>
          <p:nvPr>
            <p:ph idx="1"/>
          </p:nvPr>
        </p:nvSpPr>
        <p:spPr>
          <a:xfrm>
            <a:off x="838200" y="4554142"/>
            <a:ext cx="10515600" cy="1005410"/>
          </a:xfrm>
        </p:spPr>
        <p:txBody>
          <a:bodyPr>
            <a:normAutofit fontScale="40000" lnSpcReduction="20000"/>
          </a:bodyPr>
          <a:lstStyle/>
          <a:p>
            <a:r>
              <a:rPr lang="it-IT" dirty="0" smtClean="0"/>
              <a:t>Exact consensus</a:t>
            </a:r>
            <a:endParaRPr lang="it-IT" dirty="0"/>
          </a:p>
          <a:p>
            <a:r>
              <a:rPr lang="it-IT" dirty="0" smtClean="0"/>
              <a:t>Consensus with symbols</a:t>
            </a:r>
            <a:endParaRPr lang="it-IT" dirty="0"/>
          </a:p>
          <a:p>
            <a:r>
              <a:rPr lang="it-IT" dirty="0"/>
              <a:t>Consenso </a:t>
            </a:r>
            <a:r>
              <a:rPr lang="it-IT" dirty="0" smtClean="0"/>
              <a:t>with variants</a:t>
            </a:r>
            <a:endParaRPr lang="it-IT" dirty="0"/>
          </a:p>
          <a:p>
            <a:r>
              <a:rPr lang="it-IT" dirty="0" smtClean="0"/>
              <a:t>Consensus with repetition </a:t>
            </a:r>
            <a:r>
              <a:rPr lang="it-IT" dirty="0"/>
              <a:t>ripetizioni</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969" y="502920"/>
            <a:ext cx="3593707" cy="4051222"/>
          </a:xfrm>
          <a:prstGeom prst="rect">
            <a:avLst/>
          </a:prstGeom>
        </p:spPr>
      </p:pic>
      <p:sp>
        <p:nvSpPr>
          <p:cNvPr id="5" name="Slide Number Placeholder 4"/>
          <p:cNvSpPr>
            <a:spLocks noGrp="1"/>
          </p:cNvSpPr>
          <p:nvPr>
            <p:ph type="sldNum" sz="quarter" idx="12"/>
          </p:nvPr>
        </p:nvSpPr>
        <p:spPr/>
        <p:txBody>
          <a:bodyPr/>
          <a:lstStyle/>
          <a:p>
            <a:fld id="{4DA1F18C-B717-4903-A635-393E78AF15AF}" type="slidenum">
              <a:rPr lang="it-IT" smtClean="0"/>
              <a:t>34</a:t>
            </a:fld>
            <a:endParaRPr lang="it-IT"/>
          </a:p>
        </p:txBody>
      </p:sp>
      <p:sp>
        <p:nvSpPr>
          <p:cNvPr id="6" name="Rectangle 5"/>
          <p:cNvSpPr/>
          <p:nvPr/>
        </p:nvSpPr>
        <p:spPr>
          <a:xfrm>
            <a:off x="6754969" y="4466163"/>
            <a:ext cx="6814728" cy="1200329"/>
          </a:xfrm>
          <a:prstGeom prst="rect">
            <a:avLst/>
          </a:prstGeom>
        </p:spPr>
        <p:txBody>
          <a:bodyPr wrap="square">
            <a:spAutoFit/>
          </a:bodyPr>
          <a:lstStyle/>
          <a:p>
            <a:r>
              <a:rPr lang="pt-BR" dirty="0" smtClean="0">
                <a:latin typeface="Courier New" panose="02070309020205020404" pitchFamily="49" charset="0"/>
                <a:cs typeface="Courier New" panose="02070309020205020404" pitchFamily="49" charset="0"/>
              </a:rPr>
              <a:t>GRVQGV--R------A--LG—-GWV</a:t>
            </a:r>
          </a:p>
          <a:p>
            <a:r>
              <a:rPr lang="it-IT" dirty="0" smtClean="0">
                <a:latin typeface="Courier New" panose="02070309020205020404" pitchFamily="49" charset="0"/>
                <a:cs typeface="Courier New" panose="02070309020205020404" pitchFamily="49" charset="0"/>
              </a:rPr>
              <a:t>GRVQGh-aRvvvvvvAvvLGivGWV</a:t>
            </a:r>
          </a:p>
          <a:p>
            <a:r>
              <a:rPr lang="it-IT" dirty="0" smtClean="0">
                <a:latin typeface="Courier New" panose="02070309020205020404" pitchFamily="49" charset="0"/>
                <a:cs typeface="Courier New" panose="02070309020205020404" pitchFamily="49" charset="0"/>
              </a:rPr>
              <a:t>GRVQG[VI]-[FY]R------A—L----GWY</a:t>
            </a:r>
          </a:p>
          <a:p>
            <a:r>
              <a:rPr lang="it-IT" dirty="0" smtClean="0">
                <a:latin typeface="Courier New" panose="02070309020205020404" pitchFamily="49" charset="0"/>
                <a:cs typeface="Courier New" panose="02070309020205020404" pitchFamily="49" charset="0"/>
              </a:rPr>
              <a:t>GRVQGV--R-6A—LG--GWV</a:t>
            </a:r>
            <a:endParaRPr lang="it-IT" dirty="0">
              <a:latin typeface="Courier New" panose="02070309020205020404" pitchFamily="49" charset="0"/>
              <a:cs typeface="Courier New" panose="02070309020205020404" pitchFamily="49" charset="0"/>
            </a:endParaRPr>
          </a:p>
        </p:txBody>
      </p:sp>
      <p:sp>
        <p:nvSpPr>
          <p:cNvPr id="7" name="Content Placeholder 2"/>
          <p:cNvSpPr txBox="1">
            <a:spLocks/>
          </p:cNvSpPr>
          <p:nvPr/>
        </p:nvSpPr>
        <p:spPr>
          <a:xfrm>
            <a:off x="1036320" y="1690688"/>
            <a:ext cx="4331208" cy="17595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mtClean="0"/>
              <a:t>Exact consensus</a:t>
            </a:r>
          </a:p>
          <a:p>
            <a:r>
              <a:rPr lang="it-IT" smtClean="0"/>
              <a:t>Consensus with symbols</a:t>
            </a:r>
          </a:p>
          <a:p>
            <a:r>
              <a:rPr lang="it-IT" smtClean="0"/>
              <a:t>Consenso with variants</a:t>
            </a:r>
          </a:p>
          <a:p>
            <a:r>
              <a:rPr lang="it-IT" smtClean="0"/>
              <a:t>Consensus with repetition ripetizioni</a:t>
            </a:r>
            <a:endParaRPr lang="it-IT" dirty="0"/>
          </a:p>
        </p:txBody>
      </p:sp>
    </p:spTree>
    <p:extLst>
      <p:ext uri="{BB962C8B-B14F-4D97-AF65-F5344CB8AC3E}">
        <p14:creationId xmlns:p14="http://schemas.microsoft.com/office/powerpoint/2010/main" val="32071405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Weblogo</a:t>
            </a:r>
            <a:endParaRPr lang="it-IT" dirty="0"/>
          </a:p>
        </p:txBody>
      </p:sp>
      <p:sp>
        <p:nvSpPr>
          <p:cNvPr id="3" name="Content Placeholder 2"/>
          <p:cNvSpPr>
            <a:spLocks noGrp="1"/>
          </p:cNvSpPr>
          <p:nvPr>
            <p:ph idx="1"/>
          </p:nvPr>
        </p:nvSpPr>
        <p:spPr/>
        <p:txBody>
          <a:bodyPr/>
          <a:lstStyle/>
          <a:p>
            <a:endParaRPr lang="en-US" dirty="0" smtClean="0"/>
          </a:p>
          <a:p>
            <a:r>
              <a:rPr lang="en-US" dirty="0" smtClean="0"/>
              <a:t>It is a type of visualization that gives a good idea of positions preserved on DNA / Protein tracts.</a:t>
            </a:r>
          </a:p>
          <a:p>
            <a:r>
              <a:rPr lang="en-US" dirty="0" smtClean="0"/>
              <a:t>In practice, for each column a letter (Base / AA) is reported, even more the greater its presence in that position will be alignment.</a:t>
            </a:r>
            <a:endParaRPr lang="it-IT" dirty="0"/>
          </a:p>
        </p:txBody>
      </p:sp>
      <p:sp>
        <p:nvSpPr>
          <p:cNvPr id="4" name="Slide Number Placeholder 3"/>
          <p:cNvSpPr>
            <a:spLocks noGrp="1"/>
          </p:cNvSpPr>
          <p:nvPr>
            <p:ph type="sldNum" sz="quarter" idx="12"/>
          </p:nvPr>
        </p:nvSpPr>
        <p:spPr/>
        <p:txBody>
          <a:bodyPr/>
          <a:lstStyle/>
          <a:p>
            <a:fld id="{4DA1F18C-B717-4903-A635-393E78AF15AF}" type="slidenum">
              <a:rPr lang="it-IT" smtClean="0"/>
              <a:t>35</a:t>
            </a:fld>
            <a:endParaRPr lang="it-IT"/>
          </a:p>
        </p:txBody>
      </p:sp>
      <p:pic>
        <p:nvPicPr>
          <p:cNvPr id="5" name="Picture 4"/>
          <p:cNvPicPr>
            <a:picLocks noChangeAspect="1"/>
          </p:cNvPicPr>
          <p:nvPr/>
        </p:nvPicPr>
        <p:blipFill>
          <a:blip r:embed="rId2"/>
          <a:stretch>
            <a:fillRect/>
          </a:stretch>
        </p:blipFill>
        <p:spPr>
          <a:xfrm>
            <a:off x="4617593" y="4308050"/>
            <a:ext cx="6279451" cy="1736938"/>
          </a:xfrm>
          <a:prstGeom prst="rect">
            <a:avLst/>
          </a:prstGeom>
        </p:spPr>
      </p:pic>
      <p:pic>
        <p:nvPicPr>
          <p:cNvPr id="6" name="Picture 5"/>
          <p:cNvPicPr>
            <a:picLocks noChangeAspect="1"/>
          </p:cNvPicPr>
          <p:nvPr/>
        </p:nvPicPr>
        <p:blipFill>
          <a:blip r:embed="rId3"/>
          <a:stretch>
            <a:fillRect/>
          </a:stretch>
        </p:blipFill>
        <p:spPr>
          <a:xfrm>
            <a:off x="4382202" y="101885"/>
            <a:ext cx="6514842" cy="2266615"/>
          </a:xfrm>
          <a:prstGeom prst="rect">
            <a:avLst/>
          </a:prstGeom>
        </p:spPr>
      </p:pic>
    </p:spTree>
    <p:extLst>
      <p:ext uri="{BB962C8B-B14F-4D97-AF65-F5344CB8AC3E}">
        <p14:creationId xmlns:p14="http://schemas.microsoft.com/office/powerpoint/2010/main" val="1005250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ClustalW</a:t>
            </a:r>
            <a:endParaRPr lang="it-IT"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8364" y="1690688"/>
            <a:ext cx="9693480" cy="3825572"/>
          </a:xfrm>
        </p:spPr>
      </p:pic>
      <p:sp>
        <p:nvSpPr>
          <p:cNvPr id="4" name="Slide Number Placeholder 3"/>
          <p:cNvSpPr>
            <a:spLocks noGrp="1"/>
          </p:cNvSpPr>
          <p:nvPr>
            <p:ph type="sldNum" sz="quarter" idx="12"/>
          </p:nvPr>
        </p:nvSpPr>
        <p:spPr/>
        <p:txBody>
          <a:bodyPr/>
          <a:lstStyle/>
          <a:p>
            <a:fld id="{4DA1F18C-B717-4903-A635-393E78AF15AF}" type="slidenum">
              <a:rPr lang="it-IT" smtClean="0"/>
              <a:t>36</a:t>
            </a:fld>
            <a:endParaRPr lang="it-IT"/>
          </a:p>
        </p:txBody>
      </p:sp>
    </p:spTree>
    <p:extLst>
      <p:ext uri="{BB962C8B-B14F-4D97-AF65-F5344CB8AC3E}">
        <p14:creationId xmlns:p14="http://schemas.microsoft.com/office/powerpoint/2010/main" val="1987917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t-IT" dirty="0" smtClean="0"/>
              <a:t>Protein</a:t>
            </a:r>
            <a:br>
              <a:rPr lang="it-IT" dirty="0" smtClean="0"/>
            </a:br>
            <a:r>
              <a:rPr lang="it-IT" dirty="0" smtClean="0"/>
              <a:t>Structure</a:t>
            </a:r>
            <a:endParaRPr lang="it-IT" dirty="0"/>
          </a:p>
        </p:txBody>
      </p:sp>
      <p:pic>
        <p:nvPicPr>
          <p:cNvPr id="4098" name="Picture 2" descr="Risultato immagini per the three structures of a protein bioinformatics"/>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474951" y="474853"/>
            <a:ext cx="3607577" cy="587133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isultato immagini per structures of a prote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70522"/>
            <a:ext cx="4690745" cy="606865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4DA1F18C-B717-4903-A635-393E78AF15AF}" type="slidenum">
              <a:rPr lang="it-IT" smtClean="0"/>
              <a:t>4</a:t>
            </a:fld>
            <a:endParaRPr lang="it-IT"/>
          </a:p>
        </p:txBody>
      </p:sp>
    </p:spTree>
    <p:extLst>
      <p:ext uri="{BB962C8B-B14F-4D97-AF65-F5344CB8AC3E}">
        <p14:creationId xmlns:p14="http://schemas.microsoft.com/office/powerpoint/2010/main" val="2812046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R</a:t>
            </a:r>
            <a:r>
              <a:rPr lang="it-IT" dirty="0" smtClean="0"/>
              <a:t>elevance</a:t>
            </a:r>
            <a:r>
              <a:rPr lang="it-IT" baseline="0" dirty="0" smtClean="0"/>
              <a:t> of </a:t>
            </a:r>
            <a:r>
              <a:rPr lang="it-IT" dirty="0" smtClean="0"/>
              <a:t>multiple sequence alignment </a:t>
            </a:r>
            <a:endParaRPr lang="it-IT" dirty="0"/>
          </a:p>
        </p:txBody>
      </p:sp>
      <p:sp>
        <p:nvSpPr>
          <p:cNvPr id="3" name="Content Placeholder 2"/>
          <p:cNvSpPr>
            <a:spLocks noGrp="1"/>
          </p:cNvSpPr>
          <p:nvPr>
            <p:ph idx="1"/>
          </p:nvPr>
        </p:nvSpPr>
        <p:spPr/>
        <p:txBody>
          <a:bodyPr>
            <a:normAutofit fontScale="92500" lnSpcReduction="20000"/>
          </a:bodyPr>
          <a:lstStyle/>
          <a:p>
            <a:r>
              <a:rPr lang="en-US" dirty="0" smtClean="0"/>
              <a:t>So far we have dealt with pairwise alignments and searches over sequences databases but</a:t>
            </a:r>
          </a:p>
          <a:p>
            <a:pPr lvl="1"/>
            <a:r>
              <a:rPr lang="en-US" dirty="0" smtClean="0"/>
              <a:t>to understand the characteristics of a given family of proteins is necessary to align a set of  proteins with a similar function.</a:t>
            </a:r>
          </a:p>
          <a:p>
            <a:r>
              <a:rPr lang="en-US" dirty="0" smtClean="0"/>
              <a:t>The functionally or structurally most relevant sites tend to remain unchanged in the homologous proteins, while the sites that are less important can change a lot.</a:t>
            </a:r>
          </a:p>
          <a:p>
            <a:r>
              <a:rPr lang="en-US" dirty="0" smtClean="0"/>
              <a:t>Observing and studying conservation means understanding:</a:t>
            </a:r>
          </a:p>
          <a:p>
            <a:pPr lvl="1"/>
            <a:r>
              <a:rPr lang="en-US" dirty="0" smtClean="0"/>
              <a:t>how families of proteins work</a:t>
            </a:r>
          </a:p>
          <a:p>
            <a:pPr lvl="1"/>
            <a:r>
              <a:rPr lang="en-US" dirty="0" smtClean="0"/>
              <a:t>what makes it different from each other</a:t>
            </a:r>
          </a:p>
          <a:p>
            <a:pPr lvl="1"/>
            <a:r>
              <a:rPr lang="en-US" dirty="0" smtClean="0"/>
              <a:t>whether or not they exist inter- and intra-family phylogenetic relationships.</a:t>
            </a:r>
          </a:p>
          <a:p>
            <a:r>
              <a:rPr lang="en-US" dirty="0" smtClean="0"/>
              <a:t>In this way it is possible to identify the function of an unknown protein only by looking at the sequence of its residues.</a:t>
            </a:r>
            <a:endParaRPr lang="it-IT" dirty="0"/>
          </a:p>
        </p:txBody>
      </p:sp>
      <p:sp>
        <p:nvSpPr>
          <p:cNvPr id="5" name="Slide Number Placeholder 4"/>
          <p:cNvSpPr>
            <a:spLocks noGrp="1"/>
          </p:cNvSpPr>
          <p:nvPr>
            <p:ph type="sldNum" sz="quarter" idx="12"/>
          </p:nvPr>
        </p:nvSpPr>
        <p:spPr/>
        <p:txBody>
          <a:bodyPr/>
          <a:lstStyle/>
          <a:p>
            <a:fld id="{4DA1F18C-B717-4903-A635-393E78AF15AF}" type="slidenum">
              <a:rPr lang="it-IT" smtClean="0"/>
              <a:t>5</a:t>
            </a:fld>
            <a:endParaRPr lang="it-IT"/>
          </a:p>
        </p:txBody>
      </p:sp>
    </p:spTree>
    <p:extLst>
      <p:ext uri="{BB962C8B-B14F-4D97-AF65-F5344CB8AC3E}">
        <p14:creationId xmlns:p14="http://schemas.microsoft.com/office/powerpoint/2010/main" val="576134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smtClean="0"/>
              <a:t>Relevance</a:t>
            </a:r>
            <a:r>
              <a:rPr lang="it-IT" baseline="0" dirty="0" smtClean="0"/>
              <a:t> of </a:t>
            </a:r>
            <a:r>
              <a:rPr lang="it-IT" dirty="0" smtClean="0"/>
              <a:t>multiple sequence alignment: </a:t>
            </a:r>
            <a:br>
              <a:rPr lang="it-IT" dirty="0" smtClean="0"/>
            </a:br>
            <a:r>
              <a:rPr lang="en-US" dirty="0" smtClean="0"/>
              <a:t>Similarity and homology</a:t>
            </a:r>
            <a:br>
              <a:rPr lang="en-US" dirty="0" smtClean="0"/>
            </a:br>
            <a:endParaRPr lang="it-IT" dirty="0"/>
          </a:p>
        </p:txBody>
      </p:sp>
      <p:sp>
        <p:nvSpPr>
          <p:cNvPr id="3" name="Content Placeholder 2"/>
          <p:cNvSpPr>
            <a:spLocks noGrp="1"/>
          </p:cNvSpPr>
          <p:nvPr>
            <p:ph idx="1"/>
          </p:nvPr>
        </p:nvSpPr>
        <p:spPr/>
        <p:txBody>
          <a:bodyPr>
            <a:normAutofit fontScale="92500"/>
          </a:bodyPr>
          <a:lstStyle/>
          <a:p>
            <a:r>
              <a:rPr lang="en-US" dirty="0" smtClean="0"/>
              <a:t>Homology: QUALITATIVE character that those sequences have which derive from a common ancestor following the evolutionary process. Either two genes are homologous or are not. There is no percentage of homology.</a:t>
            </a:r>
          </a:p>
          <a:p>
            <a:r>
              <a:rPr lang="en-US" dirty="0" smtClean="0"/>
              <a:t>Similarity: QUANTITATIVE character that originates from a alignment. The degree of identity that is determined between the aligned residues or the fact that similar residues may correspond in an alignment can be quantified by having objective evaluation meters, such as replacement matrices.</a:t>
            </a:r>
          </a:p>
          <a:p>
            <a:r>
              <a:rPr lang="en-US" dirty="0" smtClean="0"/>
              <a:t>=&gt; a high similarity between proteins can indicate homology, but not the reverse can be ruled out. There are in fact very similar proteins (species active sites) in phylogenetically unrelated organisms e very different proteins that can be traced back to homologues by means of other studies.</a:t>
            </a:r>
            <a:endParaRPr lang="it-IT" dirty="0"/>
          </a:p>
        </p:txBody>
      </p:sp>
      <p:sp>
        <p:nvSpPr>
          <p:cNvPr id="5" name="Slide Number Placeholder 4"/>
          <p:cNvSpPr>
            <a:spLocks noGrp="1"/>
          </p:cNvSpPr>
          <p:nvPr>
            <p:ph type="sldNum" sz="quarter" idx="12"/>
          </p:nvPr>
        </p:nvSpPr>
        <p:spPr/>
        <p:txBody>
          <a:bodyPr/>
          <a:lstStyle/>
          <a:p>
            <a:fld id="{4DA1F18C-B717-4903-A635-393E78AF15AF}" type="slidenum">
              <a:rPr lang="it-IT" smtClean="0"/>
              <a:t>6</a:t>
            </a:fld>
            <a:endParaRPr lang="it-IT"/>
          </a:p>
        </p:txBody>
      </p:sp>
    </p:spTree>
    <p:extLst>
      <p:ext uri="{BB962C8B-B14F-4D97-AF65-F5344CB8AC3E}">
        <p14:creationId xmlns:p14="http://schemas.microsoft.com/office/powerpoint/2010/main" val="291707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Relevance</a:t>
            </a:r>
            <a:r>
              <a:rPr lang="it-IT" baseline="0" dirty="0" smtClean="0"/>
              <a:t> of </a:t>
            </a:r>
            <a:r>
              <a:rPr lang="it-IT" dirty="0" smtClean="0"/>
              <a:t>multiple sequence alignment:</a:t>
            </a:r>
            <a:r>
              <a:rPr lang="en-US" dirty="0" smtClean="0"/>
              <a:t/>
            </a:r>
            <a:br>
              <a:rPr lang="en-US" dirty="0" smtClean="0"/>
            </a:br>
            <a:r>
              <a:rPr lang="en-US" dirty="0" smtClean="0"/>
              <a:t>Orthologous genes and paralogous genes</a:t>
            </a:r>
            <a:endParaRPr lang="it-IT" dirty="0"/>
          </a:p>
        </p:txBody>
      </p:sp>
      <p:sp>
        <p:nvSpPr>
          <p:cNvPr id="3" name="Content Placeholder 2"/>
          <p:cNvSpPr>
            <a:spLocks noGrp="1"/>
          </p:cNvSpPr>
          <p:nvPr>
            <p:ph idx="1"/>
          </p:nvPr>
        </p:nvSpPr>
        <p:spPr/>
        <p:txBody>
          <a:bodyPr>
            <a:normAutofit fontScale="92500" lnSpcReduction="10000"/>
          </a:bodyPr>
          <a:lstStyle/>
          <a:p>
            <a:r>
              <a:rPr lang="en-US" dirty="0" smtClean="0"/>
              <a:t>Orthologous </a:t>
            </a:r>
            <a:r>
              <a:rPr lang="en-US" dirty="0"/>
              <a:t>genes: similar genes found in related organisms. The</a:t>
            </a:r>
            <a:br>
              <a:rPr lang="en-US" dirty="0"/>
            </a:br>
            <a:r>
              <a:rPr lang="en-US" dirty="0"/>
              <a:t>phenomenon of speciation leads to the divergence of genes and therefore </a:t>
            </a:r>
            <a:r>
              <a:rPr lang="en-US" dirty="0" smtClean="0"/>
              <a:t>of proteins </a:t>
            </a:r>
            <a:r>
              <a:rPr lang="en-US" dirty="0"/>
              <a:t>they </a:t>
            </a:r>
            <a:r>
              <a:rPr lang="en-US" dirty="0" smtClean="0"/>
              <a:t>encode.</a:t>
            </a:r>
          </a:p>
          <a:p>
            <a:pPr marL="457200" lvl="1" indent="0">
              <a:buNone/>
            </a:pPr>
            <a:r>
              <a:rPr lang="en-US" dirty="0" err="1" smtClean="0"/>
              <a:t>es</a:t>
            </a:r>
            <a:r>
              <a:rPr lang="en-US" dirty="0"/>
              <a:t>. the α-globin of man and mouse began to diverge about </a:t>
            </a:r>
            <a:r>
              <a:rPr lang="en-US" dirty="0" smtClean="0"/>
              <a:t>80 millions of years </a:t>
            </a:r>
            <a:r>
              <a:rPr lang="en-US" dirty="0"/>
              <a:t>ago, when the division that gave birth to primates </a:t>
            </a:r>
            <a:r>
              <a:rPr lang="en-US" dirty="0" smtClean="0"/>
              <a:t>occurred to </a:t>
            </a:r>
            <a:r>
              <a:rPr lang="en-US" dirty="0"/>
              <a:t>rodents.</a:t>
            </a:r>
            <a:br>
              <a:rPr lang="en-US" dirty="0"/>
            </a:br>
            <a:r>
              <a:rPr lang="en-US" dirty="0"/>
              <a:t>=&gt; The two genes are to be considered orthologues</a:t>
            </a:r>
            <a:r>
              <a:rPr lang="en-US" dirty="0" smtClean="0"/>
              <a:t>.</a:t>
            </a:r>
          </a:p>
          <a:p>
            <a:endParaRPr lang="en-US" dirty="0" smtClean="0"/>
          </a:p>
          <a:p>
            <a:r>
              <a:rPr lang="en-US" dirty="0" smtClean="0"/>
              <a:t>Paralogous </a:t>
            </a:r>
            <a:r>
              <a:rPr lang="en-US" dirty="0"/>
              <a:t>genes: genes originating from the duplication of a single gene in </a:t>
            </a:r>
            <a:r>
              <a:rPr lang="en-US" dirty="0" smtClean="0"/>
              <a:t>the same organism.</a:t>
            </a:r>
          </a:p>
          <a:p>
            <a:pPr marL="457200" lvl="1" indent="0">
              <a:buNone/>
            </a:pPr>
            <a:r>
              <a:rPr lang="en-US" dirty="0" err="1" smtClean="0"/>
              <a:t>es</a:t>
            </a:r>
            <a:r>
              <a:rPr lang="en-US" dirty="0"/>
              <a:t>. α-globin and human β-globin began to diverge </a:t>
            </a:r>
            <a:r>
              <a:rPr lang="en-US" dirty="0" smtClean="0"/>
              <a:t>later duplication </a:t>
            </a:r>
            <a:r>
              <a:rPr lang="en-US" dirty="0"/>
              <a:t>of an ancestral globin gene.</a:t>
            </a:r>
            <a:br>
              <a:rPr lang="en-US" dirty="0"/>
            </a:br>
            <a:r>
              <a:rPr lang="en-US" dirty="0"/>
              <a:t>=&gt; The two genes are to be considered paralogues.</a:t>
            </a:r>
          </a:p>
        </p:txBody>
      </p:sp>
      <p:sp>
        <p:nvSpPr>
          <p:cNvPr id="4" name="Slide Number Placeholder 3"/>
          <p:cNvSpPr>
            <a:spLocks noGrp="1"/>
          </p:cNvSpPr>
          <p:nvPr>
            <p:ph type="sldNum" sz="quarter" idx="12"/>
          </p:nvPr>
        </p:nvSpPr>
        <p:spPr/>
        <p:txBody>
          <a:bodyPr/>
          <a:lstStyle/>
          <a:p>
            <a:fld id="{4DA1F18C-B717-4903-A635-393E78AF15AF}" type="slidenum">
              <a:rPr lang="it-IT" smtClean="0"/>
              <a:t>7</a:t>
            </a:fld>
            <a:endParaRPr lang="it-IT"/>
          </a:p>
        </p:txBody>
      </p:sp>
    </p:spTree>
    <p:extLst>
      <p:ext uri="{BB962C8B-B14F-4D97-AF65-F5344CB8AC3E}">
        <p14:creationId xmlns:p14="http://schemas.microsoft.com/office/powerpoint/2010/main" val="1886437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Similar sequences and multiple alignment</a:t>
            </a:r>
            <a:endParaRPr lang="it-IT" dirty="0"/>
          </a:p>
        </p:txBody>
      </p:sp>
      <p:sp>
        <p:nvSpPr>
          <p:cNvPr id="3" name="Content Placeholder 2"/>
          <p:cNvSpPr>
            <a:spLocks noGrp="1"/>
          </p:cNvSpPr>
          <p:nvPr>
            <p:ph idx="1"/>
          </p:nvPr>
        </p:nvSpPr>
        <p:spPr>
          <a:xfrm>
            <a:off x="818606" y="1843042"/>
            <a:ext cx="5347063" cy="4351338"/>
          </a:xfrm>
        </p:spPr>
        <p:txBody>
          <a:bodyPr>
            <a:normAutofit fontScale="92500" lnSpcReduction="10000"/>
          </a:bodyPr>
          <a:lstStyle/>
          <a:p>
            <a:r>
              <a:rPr lang="en-US" dirty="0" smtClean="0"/>
              <a:t>Sequences </a:t>
            </a:r>
            <a:r>
              <a:rPr lang="en-US" dirty="0"/>
              <a:t>to be multi-aligned are typically obtained by searching in database using similarity search systems such as BLAST and </a:t>
            </a:r>
            <a:r>
              <a:rPr lang="en-US" dirty="0" smtClean="0"/>
              <a:t>FASTA</a:t>
            </a:r>
          </a:p>
          <a:p>
            <a:r>
              <a:rPr lang="en-US" dirty="0"/>
              <a:t>T</a:t>
            </a:r>
            <a:r>
              <a:rPr lang="en-US" dirty="0" smtClean="0"/>
              <a:t>hey already derive from an alignment in pairs (even if produced with heuristic methods) and since they take themselves in consideration of sequences that have a high score (or a low expected),multiple alignment on these datasets should give satisfactory results</a:t>
            </a:r>
            <a:endParaRPr lang="it-IT" dirty="0"/>
          </a:p>
        </p:txBody>
      </p:sp>
      <p:pic>
        <p:nvPicPr>
          <p:cNvPr id="4" name="Picture 3"/>
          <p:cNvPicPr>
            <a:picLocks noChangeAspect="1"/>
          </p:cNvPicPr>
          <p:nvPr/>
        </p:nvPicPr>
        <p:blipFill>
          <a:blip r:embed="rId2"/>
          <a:stretch>
            <a:fillRect/>
          </a:stretch>
        </p:blipFill>
        <p:spPr>
          <a:xfrm>
            <a:off x="6165669" y="1344545"/>
            <a:ext cx="4766627" cy="4512310"/>
          </a:xfrm>
          <a:prstGeom prst="rect">
            <a:avLst/>
          </a:prstGeom>
        </p:spPr>
      </p:pic>
      <p:sp>
        <p:nvSpPr>
          <p:cNvPr id="6" name="Slide Number Placeholder 5"/>
          <p:cNvSpPr>
            <a:spLocks noGrp="1"/>
          </p:cNvSpPr>
          <p:nvPr>
            <p:ph type="sldNum" sz="quarter" idx="12"/>
          </p:nvPr>
        </p:nvSpPr>
        <p:spPr/>
        <p:txBody>
          <a:bodyPr/>
          <a:lstStyle/>
          <a:p>
            <a:fld id="{4DA1F18C-B717-4903-A635-393E78AF15AF}" type="slidenum">
              <a:rPr lang="it-IT" smtClean="0"/>
              <a:t>8</a:t>
            </a:fld>
            <a:endParaRPr lang="it-IT"/>
          </a:p>
        </p:txBody>
      </p:sp>
    </p:spTree>
    <p:extLst>
      <p:ext uri="{BB962C8B-B14F-4D97-AF65-F5344CB8AC3E}">
        <p14:creationId xmlns:p14="http://schemas.microsoft.com/office/powerpoint/2010/main" val="3382596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Similar sequences and multiple alignment</a:t>
            </a:r>
            <a:endParaRPr lang="it-IT" dirty="0"/>
          </a:p>
        </p:txBody>
      </p:sp>
      <p:sp>
        <p:nvSpPr>
          <p:cNvPr id="3" name="Content Placeholder 2"/>
          <p:cNvSpPr>
            <a:spLocks noGrp="1"/>
          </p:cNvSpPr>
          <p:nvPr>
            <p:ph idx="1"/>
          </p:nvPr>
        </p:nvSpPr>
        <p:spPr/>
        <p:txBody>
          <a:bodyPr>
            <a:normAutofit lnSpcReduction="10000"/>
          </a:bodyPr>
          <a:lstStyle/>
          <a:p>
            <a:r>
              <a:rPr lang="it-IT" dirty="0" smtClean="0"/>
              <a:t>The problem of multiple alignment is in its abstract and formal definition NP-complete.</a:t>
            </a:r>
          </a:p>
          <a:p>
            <a:pPr marL="0" indent="0">
              <a:buNone/>
            </a:pPr>
            <a:r>
              <a:rPr lang="it-IT" dirty="0" smtClean="0"/>
              <a:t>   BUT</a:t>
            </a:r>
            <a:endParaRPr lang="it-IT" dirty="0"/>
          </a:p>
          <a:p>
            <a:r>
              <a:rPr lang="it-IT" dirty="0" smtClean="0"/>
              <a:t>The sequences that have to be aligned do emerge from underlying biological phenomena:</a:t>
            </a:r>
          </a:p>
          <a:p>
            <a:pPr marL="457200" lvl="1" indent="0">
              <a:buNone/>
            </a:pPr>
            <a:r>
              <a:rPr lang="it-IT" dirty="0" smtClean="0"/>
              <a:t>They are similar</a:t>
            </a:r>
          </a:p>
          <a:p>
            <a:pPr marL="457200" lvl="1" indent="0">
              <a:buNone/>
            </a:pPr>
            <a:r>
              <a:rPr lang="it-IT" dirty="0" smtClean="0"/>
              <a:t>They are phylogenetically related </a:t>
            </a:r>
          </a:p>
          <a:p>
            <a:pPr marL="457200" lvl="1" indent="0">
              <a:buNone/>
            </a:pPr>
            <a:r>
              <a:rPr lang="it-IT" dirty="0" smtClean="0"/>
              <a:t>Also physical-chemical properties of the aminocids play a role</a:t>
            </a:r>
          </a:p>
          <a:p>
            <a:r>
              <a:rPr lang="it-IT" dirty="0" smtClean="0"/>
              <a:t>Again, also in multiple sequence alignmente the algorithms take advantage of the real nature of the sequence, namely there is a </a:t>
            </a:r>
            <a:r>
              <a:rPr lang="it-IT" i="1" dirty="0" smtClean="0"/>
              <a:t>modelling</a:t>
            </a:r>
            <a:r>
              <a:rPr lang="it-IT" dirty="0" smtClean="0"/>
              <a:t> component.</a:t>
            </a:r>
          </a:p>
          <a:p>
            <a:endParaRPr lang="it-IT" dirty="0" smtClean="0"/>
          </a:p>
        </p:txBody>
      </p:sp>
      <p:sp>
        <p:nvSpPr>
          <p:cNvPr id="4" name="Slide Number Placeholder 3"/>
          <p:cNvSpPr>
            <a:spLocks noGrp="1"/>
          </p:cNvSpPr>
          <p:nvPr>
            <p:ph type="sldNum" sz="quarter" idx="12"/>
          </p:nvPr>
        </p:nvSpPr>
        <p:spPr/>
        <p:txBody>
          <a:bodyPr/>
          <a:lstStyle/>
          <a:p>
            <a:fld id="{4DA1F18C-B717-4903-A635-393E78AF15AF}" type="slidenum">
              <a:rPr lang="it-IT" smtClean="0"/>
              <a:t>9</a:t>
            </a:fld>
            <a:endParaRPr lang="it-IT"/>
          </a:p>
        </p:txBody>
      </p:sp>
    </p:spTree>
    <p:extLst>
      <p:ext uri="{BB962C8B-B14F-4D97-AF65-F5344CB8AC3E}">
        <p14:creationId xmlns:p14="http://schemas.microsoft.com/office/powerpoint/2010/main" val="18417374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1366</TotalTime>
  <Words>2323</Words>
  <Application>Microsoft Office PowerPoint</Application>
  <PresentationFormat>Widescreen</PresentationFormat>
  <Paragraphs>224</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Cambria Math</vt:lpstr>
      <vt:lpstr>Courier New</vt:lpstr>
      <vt:lpstr>Office Theme</vt:lpstr>
      <vt:lpstr>Algorithms for Bioinformatics</vt:lpstr>
      <vt:lpstr> In the previous lectures</vt:lpstr>
      <vt:lpstr>Already met multiple sequence  alignment</vt:lpstr>
      <vt:lpstr>Protein Structure</vt:lpstr>
      <vt:lpstr>Relevance of multiple sequence alignment </vt:lpstr>
      <vt:lpstr>Relevance of multiple sequence alignment:  Similarity and homology </vt:lpstr>
      <vt:lpstr>Relevance of multiple sequence alignment: Orthologous genes and paralogous genes</vt:lpstr>
      <vt:lpstr>Similar sequences and multiple alignment</vt:lpstr>
      <vt:lpstr>Similar sequences and multiple alignment</vt:lpstr>
      <vt:lpstr>Next: Lecture 10  part 2</vt:lpstr>
      <vt:lpstr>Algorithms for Bioinformatics</vt:lpstr>
      <vt:lpstr>A solution for multiple sequence alignment: Progressive alignment</vt:lpstr>
      <vt:lpstr>Progressive alignment </vt:lpstr>
      <vt:lpstr>Progressive alignment: the pairwise alignments step  </vt:lpstr>
      <vt:lpstr>Progressive alignment: The guide tree </vt:lpstr>
      <vt:lpstr>Progressive alignment: the Guide tree</vt:lpstr>
      <vt:lpstr>Feng Doolittle online</vt:lpstr>
      <vt:lpstr>Clustal</vt:lpstr>
      <vt:lpstr>ClustalW</vt:lpstr>
      <vt:lpstr>ClustalW</vt:lpstr>
      <vt:lpstr>ClustalW</vt:lpstr>
      <vt:lpstr>Evaluate the quality of a multi-alignment </vt:lpstr>
      <vt:lpstr>Further improvements Penalty masks</vt:lpstr>
      <vt:lpstr>Further improvements: Iterative alignment </vt:lpstr>
      <vt:lpstr>Multiple alignment: local or global? </vt:lpstr>
      <vt:lpstr>Other programs for multi-alignment </vt:lpstr>
      <vt:lpstr>Next: Lecture 10  part 3</vt:lpstr>
      <vt:lpstr>Algorithms for Bioinformatics</vt:lpstr>
      <vt:lpstr>Display of multi-alignments </vt:lpstr>
      <vt:lpstr>Format of multiple sequence alignment</vt:lpstr>
      <vt:lpstr>Color visualization</vt:lpstr>
      <vt:lpstr>Color visualization</vt:lpstr>
      <vt:lpstr>The consensus sequences</vt:lpstr>
      <vt:lpstr>Consensus</vt:lpstr>
      <vt:lpstr>Weblogo</vt:lpstr>
      <vt:lpstr>ClustalW</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for Bioinformatics</dc:title>
  <dc:creator>blanz</dc:creator>
  <cp:lastModifiedBy>blanz</cp:lastModifiedBy>
  <cp:revision>45</cp:revision>
  <dcterms:created xsi:type="dcterms:W3CDTF">2020-03-24T16:44:24Z</dcterms:created>
  <dcterms:modified xsi:type="dcterms:W3CDTF">2020-03-25T15:30:52Z</dcterms:modified>
</cp:coreProperties>
</file>