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8"/>
  </p:handoutMasterIdLst>
  <p:sldIdLst>
    <p:sldId id="256" r:id="rId3"/>
    <p:sldId id="381" r:id="rId5"/>
    <p:sldId id="425" r:id="rId6"/>
    <p:sldId id="452" r:id="rId7"/>
    <p:sldId id="464" r:id="rId8"/>
    <p:sldId id="427" r:id="rId9"/>
    <p:sldId id="463" r:id="rId10"/>
    <p:sldId id="429" r:id="rId11"/>
    <p:sldId id="430" r:id="rId12"/>
    <p:sldId id="431" r:id="rId13"/>
    <p:sldId id="432" r:id="rId14"/>
    <p:sldId id="426" r:id="rId15"/>
    <p:sldId id="448" r:id="rId16"/>
    <p:sldId id="450" r:id="rId17"/>
    <p:sldId id="451" r:id="rId18"/>
    <p:sldId id="453" r:id="rId19"/>
    <p:sldId id="455" r:id="rId20"/>
    <p:sldId id="454" r:id="rId21"/>
    <p:sldId id="460" r:id="rId22"/>
    <p:sldId id="456" r:id="rId23"/>
    <p:sldId id="457" r:id="rId24"/>
    <p:sldId id="458" r:id="rId25"/>
    <p:sldId id="459" r:id="rId26"/>
    <p:sldId id="44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3692" autoAdjust="0"/>
  </p:normalViewPr>
  <p:slideViewPr>
    <p:cSldViewPr snapToGrid="0">
      <p:cViewPr varScale="1">
        <p:scale>
          <a:sx n="146" d="100"/>
          <a:sy n="146" d="100"/>
        </p:scale>
        <p:origin x="584" y="176"/>
      </p:cViewPr>
      <p:guideLst>
        <p:guide orient="horz" pos="4319"/>
        <p:guide pos="357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79D41D-02B2-9641-B829-1061E8C4D8F9}"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097679-178C-1A45-94DB-CECDD693E42C}"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anose="020B060302020202020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rebuchet MS" panose="020B0603020202020204" charset="0"/>
              </a:defRPr>
            </a:lvl1pPr>
          </a:lstStyle>
          <a:p>
            <a:fld id="{99A63C2B-A710-4DF7-B9FC-3A649A199E5A}"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rebuchet MS" panose="020B060302020202020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rebuchet MS" panose="020B0603020202020204" charset="0"/>
              </a:defRPr>
            </a:lvl1pPr>
          </a:lstStyle>
          <a:p>
            <a:fld id="{EECA18FB-AC00-4053-ACA7-4508F9AAB841}"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Trebuchet MS" panose="020B0603020202020204" charset="0"/>
        <a:ea typeface="+mn-ea"/>
        <a:cs typeface="+mn-cs"/>
      </a:defRPr>
    </a:lvl1pPr>
    <a:lvl2pPr marL="457200" algn="l" defTabSz="914400" rtl="0" eaLnBrk="1" latinLnBrk="0" hangingPunct="1">
      <a:defRPr sz="1200" kern="1200">
        <a:solidFill>
          <a:schemeClr val="tx1"/>
        </a:solidFill>
        <a:latin typeface="Trebuchet MS" panose="020B0603020202020204" charset="0"/>
        <a:ea typeface="+mn-ea"/>
        <a:cs typeface="+mn-cs"/>
      </a:defRPr>
    </a:lvl2pPr>
    <a:lvl3pPr marL="914400" algn="l" defTabSz="914400" rtl="0" eaLnBrk="1" latinLnBrk="0" hangingPunct="1">
      <a:defRPr sz="1200" kern="1200">
        <a:solidFill>
          <a:schemeClr val="tx1"/>
        </a:solidFill>
        <a:latin typeface="Trebuchet MS" panose="020B0603020202020204" charset="0"/>
        <a:ea typeface="+mn-ea"/>
        <a:cs typeface="+mn-cs"/>
      </a:defRPr>
    </a:lvl3pPr>
    <a:lvl4pPr marL="1371600" algn="l" defTabSz="914400" rtl="0" eaLnBrk="1" latinLnBrk="0" hangingPunct="1">
      <a:defRPr sz="1200" kern="1200">
        <a:solidFill>
          <a:schemeClr val="tx1"/>
        </a:solidFill>
        <a:latin typeface="Trebuchet MS" panose="020B0603020202020204" charset="0"/>
        <a:ea typeface="+mn-ea"/>
        <a:cs typeface="+mn-cs"/>
      </a:defRPr>
    </a:lvl4pPr>
    <a:lvl5pPr marL="1828800" algn="l" defTabSz="914400" rtl="0" eaLnBrk="1" latinLnBrk="0" hangingPunct="1">
      <a:defRPr sz="1200" kern="1200">
        <a:solidFill>
          <a:schemeClr val="tx1"/>
        </a:solidFill>
        <a:latin typeface="Trebuchet MS" panose="020B060302020202020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CA18FB-AC00-4053-ACA7-4508F9AAB84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5E1C2D5-0F20-654C-A0FD-EDEC2C2084AE}" type="datetime1">
              <a:rPr lang="en-US" smtClean="0"/>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6D6FF5-A361-114B-B00B-65EE70BFE38A}" type="datetime1">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71BD68-A7A5-3B4D-A067-9F44136DF73A}" type="datetime1">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3FEFB592-A30E-9A4D-9ABF-91AD8EE468B4}" type="datetime1">
              <a:rPr lang="en-US" smtClean="0"/>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fld>
            <a:endParaRPr kumimoji="0" lang="en-US" dirty="0"/>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bwMode="auto">
          <a:xfrm rot="5400000">
            <a:off x="7763256" y="1170432"/>
            <a:ext cx="2286000" cy="381000"/>
          </a:xfrm>
        </p:spPr>
        <p:txBody>
          <a:bodyPr/>
          <a:lstStyle/>
          <a:p>
            <a:fld id="{CD66F219-2230-F24C-BD8A-68AC15D1EF35}" type="datetime1">
              <a:rPr lang="en-US" smtClean="0"/>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1810EFBF-3E78-1446-B0F1-C9F7FA498AE4}" type="datetime1">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endParaRPr kumimoji="0" lang="en-US"/>
          </a:p>
        </p:txBody>
      </p:sp>
      <p:sp>
        <p:nvSpPr>
          <p:cNvPr id="7" name="Date Placeholder 6"/>
          <p:cNvSpPr>
            <a:spLocks noGrp="1"/>
          </p:cNvSpPr>
          <p:nvPr>
            <p:ph type="dt" sz="half" idx="10"/>
          </p:nvPr>
        </p:nvSpPr>
        <p:spPr/>
        <p:txBody>
          <a:bodyPr/>
          <a:lstStyle/>
          <a:p>
            <a:fld id="{3382596E-1012-3C4D-8765-AAACE51D0FB8}" type="datetime1">
              <a:rPr lang="en-US" smtClean="0"/>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FBB8D36D-030B-3348-8DF1-7F9E8228B544}" type="datetime1">
              <a:rPr lang="en-US" smtClean="0"/>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7995D5-9756-C14B-84D8-26C54BEED981}" type="datetime1">
              <a:rPr lang="en-US" smtClean="0"/>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3EAB5F5B-422B-B945-AD6F-1A2536EF24F7}" type="datetime1">
              <a:rPr lang="en-US" smtClean="0"/>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81ACDEDD-9743-4046-8586-5CF466A54A70}" type="datetime1">
              <a:rPr lang="en-US" smtClean="0"/>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507682"/>
          </a:xfrm>
          <a:prstGeom prst="rect">
            <a:avLst/>
          </a:prstGeom>
        </p:spPr>
        <p:txBody>
          <a:bodyPr vert="horz" anchor="b">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457200" y="1036320"/>
            <a:ext cx="7467600" cy="5437632"/>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4F32453E-3809-0743-9232-76012B480274}" type="datetime1">
              <a:rPr lang="en-US" smtClean="0"/>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342900" indent="-342900" algn="l" rtl="0" eaLnBrk="1" latinLnBrk="0" hangingPunct="1">
        <a:spcBef>
          <a:spcPts val="600"/>
        </a:spcBef>
        <a:buClr>
          <a:schemeClr val="accent1"/>
        </a:buClr>
        <a:buSzPct val="70000"/>
        <a:buFont typeface="Arial" panose="020B0604020202020204" pitchFamily="34" charset="0"/>
        <a:buChar char="•"/>
        <a:defRPr kumimoji="0" sz="2400" kern="1200">
          <a:solidFill>
            <a:schemeClr val="tx1"/>
          </a:solidFill>
          <a:latin typeface="+mn-lt"/>
          <a:ea typeface="+mn-ea"/>
          <a:cs typeface="+mn-cs"/>
        </a:defRPr>
      </a:lvl1pPr>
      <a:lvl2pPr marL="708660" indent="-342900" algn="l" rtl="0" eaLnBrk="1" latinLnBrk="0" hangingPunct="1">
        <a:spcBef>
          <a:spcPct val="20000"/>
        </a:spcBef>
        <a:buClr>
          <a:schemeClr val="accent1"/>
        </a:buClr>
        <a:buSzPct val="80000"/>
        <a:buFont typeface="Arial" panose="020B0604020202020204" pitchFamily="34" charset="0"/>
        <a:buChar char="•"/>
        <a:defRPr kumimoji="0" sz="2100" kern="1200">
          <a:solidFill>
            <a:schemeClr val="tx1"/>
          </a:solidFill>
          <a:latin typeface="+mn-lt"/>
          <a:ea typeface="+mn-ea"/>
          <a:cs typeface="+mn-cs"/>
        </a:defRPr>
      </a:lvl2pPr>
      <a:lvl3pPr marL="1017270" indent="-285750" algn="l" rtl="0" eaLnBrk="1" latinLnBrk="0" hangingPunct="1">
        <a:spcBef>
          <a:spcPct val="20000"/>
        </a:spcBef>
        <a:buClr>
          <a:schemeClr val="accent1">
            <a:shade val="75000"/>
          </a:schemeClr>
        </a:buClr>
        <a:buSzPct val="60000"/>
        <a:buFont typeface="Arial" panose="020B0604020202020204" pitchFamily="34" charset="0"/>
        <a:buChar char="•"/>
        <a:defRPr kumimoji="0" sz="1800" kern="1200">
          <a:solidFill>
            <a:schemeClr val="tx1"/>
          </a:solidFill>
          <a:latin typeface="+mn-lt"/>
          <a:ea typeface="+mn-ea"/>
          <a:cs typeface="+mn-cs"/>
        </a:defRPr>
      </a:lvl3pPr>
      <a:lvl4pPr marL="1291590" indent="-285750" algn="l" rtl="0" eaLnBrk="1" latinLnBrk="0" hangingPunct="1">
        <a:spcBef>
          <a:spcPct val="20000"/>
        </a:spcBef>
        <a:buClr>
          <a:schemeClr val="accent1">
            <a:tint val="60000"/>
          </a:schemeClr>
        </a:buClr>
        <a:buSzPct val="60000"/>
        <a:buFont typeface="Arial" panose="020B0604020202020204" pitchFamily="34" charset="0"/>
        <a:buChar char="•"/>
        <a:defRPr kumimoji="0" sz="1800" kern="1200">
          <a:solidFill>
            <a:schemeClr val="tx1"/>
          </a:solidFill>
          <a:latin typeface="+mn-lt"/>
          <a:ea typeface="+mn-ea"/>
          <a:cs typeface="+mn-cs"/>
        </a:defRPr>
      </a:lvl4pPr>
      <a:lvl5pPr marL="1565910" indent="-285750" algn="l" rtl="0" eaLnBrk="1" latinLnBrk="0" hangingPunct="1">
        <a:spcBef>
          <a:spcPct val="20000"/>
        </a:spcBef>
        <a:buClr>
          <a:schemeClr val="accent2">
            <a:tint val="60000"/>
          </a:schemeClr>
        </a:buClr>
        <a:buSzPct val="68000"/>
        <a:buFont typeface="Arial" panose="020B0604020202020204" pitchFamily="34" charset="0"/>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hyperlink" Target="https://zookeeper.apache.org/"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1370" y="3364230"/>
            <a:ext cx="6805930" cy="894715"/>
          </a:xfrm>
        </p:spPr>
        <p:txBody>
          <a:bodyPr>
            <a:normAutofit/>
          </a:bodyPr>
          <a:lstStyle/>
          <a:p>
            <a:r>
              <a:rPr lang="en-US" sz="2600" dirty="0"/>
              <a:t>Distributed Systems 1 </a:t>
            </a:r>
            <a:r>
              <a:rPr lang="en-US" altLang="en-US" sz="2600" dirty="0"/>
              <a:t>- </a:t>
            </a:r>
            <a:r>
              <a:rPr lang="en-US" altLang="en-US" sz="2600" dirty="0">
                <a:sym typeface="+mn-ea"/>
              </a:rPr>
              <a:t>Project 2020</a:t>
            </a:r>
            <a:r>
              <a:rPr lang="en-US" sz="2600" dirty="0"/>
              <a:t>: </a:t>
            </a:r>
            <a:br>
              <a:rPr lang="en-US" altLang="en-US" sz="2600" dirty="0"/>
            </a:br>
            <a:r>
              <a:rPr lang="en-US" altLang="en-US" sz="2600" dirty="0"/>
              <a:t>Quorum-based Total Order Broadcast</a:t>
            </a:r>
            <a:endParaRPr lang="en-US" altLang="en-US" sz="2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The broadcast protocol</a:t>
            </a:r>
            <a:endParaRPr lang="en-US" alt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sp>
        <p:nvSpPr>
          <p:cNvPr id="65" name="Oval 64"/>
          <p:cNvSpPr/>
          <p:nvPr/>
        </p:nvSpPr>
        <p:spPr bwMode="auto">
          <a:xfrm>
            <a:off x="4329130" y="136665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6" name="Oval 65"/>
          <p:cNvSpPr/>
          <p:nvPr/>
        </p:nvSpPr>
        <p:spPr bwMode="auto">
          <a:xfrm>
            <a:off x="3227405" y="2207390"/>
            <a:ext cx="444500" cy="444500"/>
          </a:xfrm>
          <a:prstGeom prst="ellipse">
            <a:avLst/>
          </a:prstGeom>
          <a:solidFill>
            <a:schemeClr val="accent6">
              <a:lumMod val="60000"/>
              <a:lumOff val="40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r>
              <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rPr>
              <a:t>C</a:t>
            </a:r>
            <a:endPar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7" name="Oval 66"/>
          <p:cNvSpPr/>
          <p:nvPr/>
        </p:nvSpPr>
        <p:spPr bwMode="auto">
          <a:xfrm>
            <a:off x="3765250" y="333642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12" name="Oval 11"/>
          <p:cNvSpPr/>
          <p:nvPr/>
        </p:nvSpPr>
        <p:spPr bwMode="auto">
          <a:xfrm>
            <a:off x="5080335" y="333642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pic>
        <p:nvPicPr>
          <p:cNvPr id="13" name="Picture 12"/>
          <p:cNvPicPr>
            <a:picLocks noChangeAspect="1"/>
          </p:cNvPicPr>
          <p:nvPr/>
        </p:nvPicPr>
        <p:blipFill>
          <a:blip r:embed="rId1"/>
          <a:stretch>
            <a:fillRect/>
          </a:stretch>
        </p:blipFill>
        <p:spPr>
          <a:xfrm>
            <a:off x="5525135" y="2204085"/>
            <a:ext cx="447675" cy="447675"/>
          </a:xfrm>
          <a:prstGeom prst="rect">
            <a:avLst/>
          </a:prstGeom>
        </p:spPr>
      </p:pic>
      <p:cxnSp>
        <p:nvCxnSpPr>
          <p:cNvPr id="68" name="Straight Arrow Connector 67"/>
          <p:cNvCxnSpPr/>
          <p:nvPr/>
        </p:nvCxnSpPr>
        <p:spPr bwMode="auto">
          <a:xfrm flipV="1">
            <a:off x="3672205" y="1766570"/>
            <a:ext cx="632460" cy="440690"/>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14" name="Straight Arrow Connector 13"/>
          <p:cNvCxnSpPr/>
          <p:nvPr/>
        </p:nvCxnSpPr>
        <p:spPr bwMode="auto">
          <a:xfrm>
            <a:off x="3769360" y="2378710"/>
            <a:ext cx="1631950" cy="17145"/>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15" name="Straight Arrow Connector 14"/>
          <p:cNvCxnSpPr/>
          <p:nvPr/>
        </p:nvCxnSpPr>
        <p:spPr bwMode="auto">
          <a:xfrm>
            <a:off x="3743960" y="2582545"/>
            <a:ext cx="1266190" cy="781685"/>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17" name="Straight Arrow Connector 16"/>
          <p:cNvCxnSpPr/>
          <p:nvPr/>
        </p:nvCxnSpPr>
        <p:spPr bwMode="auto">
          <a:xfrm>
            <a:off x="3548380" y="2718435"/>
            <a:ext cx="297180" cy="527050"/>
          </a:xfrm>
          <a:prstGeom prst="straightConnector1">
            <a:avLst/>
          </a:prstGeom>
          <a:solidFill>
            <a:srgbClr val="00B8FF"/>
          </a:solidFill>
          <a:ln w="28575" cap="flat" cmpd="sng" algn="ctr">
            <a:solidFill>
              <a:srgbClr val="FF6600"/>
            </a:solidFill>
            <a:prstDash val="solid"/>
            <a:round/>
            <a:headEnd type="none" w="med" len="med"/>
            <a:tailEnd type="arrow"/>
          </a:ln>
          <a:effectLst/>
        </p:spPr>
      </p:cxnSp>
      <p:sp>
        <p:nvSpPr>
          <p:cNvPr id="18" name="Text Box 17"/>
          <p:cNvSpPr txBox="1"/>
          <p:nvPr/>
        </p:nvSpPr>
        <p:spPr>
          <a:xfrm>
            <a:off x="3916680" y="2092325"/>
            <a:ext cx="1163955" cy="306705"/>
          </a:xfrm>
          <a:prstGeom prst="rect">
            <a:avLst/>
          </a:prstGeom>
          <a:noFill/>
        </p:spPr>
        <p:txBody>
          <a:bodyPr wrap="square" rtlCol="0">
            <a:spAutoFit/>
          </a:bodyPr>
          <a:p>
            <a:r>
              <a:rPr lang="en-US" altLang="en-US" sz="1400" b="1">
                <a:solidFill>
                  <a:schemeClr val="accent1">
                    <a:lumMod val="75000"/>
                  </a:schemeClr>
                </a:solidFill>
              </a:rPr>
              <a:t>WRITEOK</a:t>
            </a:r>
            <a:endParaRPr lang="en-US" altLang="en-US" sz="1400" b="1">
              <a:solidFill>
                <a:schemeClr val="accent1">
                  <a:lumMod val="75000"/>
                </a:schemeClr>
              </a:solidFill>
            </a:endParaRPr>
          </a:p>
        </p:txBody>
      </p:sp>
      <p:sp>
        <p:nvSpPr>
          <p:cNvPr id="10" name="Content Placeholder 2"/>
          <p:cNvSpPr>
            <a:spLocks noGrp="1"/>
          </p:cNvSpPr>
          <p:nvPr/>
        </p:nvSpPr>
        <p:spPr>
          <a:xfrm>
            <a:off x="439420" y="4204335"/>
            <a:ext cx="7467600" cy="1312545"/>
          </a:xfrm>
          <a:prstGeom prst="rect">
            <a:avLst/>
          </a:prstGeom>
        </p:spPr>
        <p:txBody>
          <a:bodyPr vert="horz">
            <a:normAutofit/>
          </a:bodyPr>
          <a:lstStyle>
            <a:lvl1pPr marL="342900" indent="-342900" algn="l" rtl="0" eaLnBrk="1" latinLnBrk="0" hangingPunct="1">
              <a:spcBef>
                <a:spcPts val="600"/>
              </a:spcBef>
              <a:buClr>
                <a:schemeClr val="accent1"/>
              </a:buClr>
              <a:buSzPct val="70000"/>
              <a:buFont typeface="Arial" panose="020B0604020202020204" pitchFamily="34" charset="0"/>
              <a:buChar char="•"/>
              <a:defRPr kumimoji="0" sz="2400" kern="1200">
                <a:solidFill>
                  <a:schemeClr val="tx1"/>
                </a:solidFill>
                <a:latin typeface="+mn-lt"/>
                <a:ea typeface="+mn-ea"/>
                <a:cs typeface="+mn-cs"/>
              </a:defRPr>
            </a:lvl1pPr>
            <a:lvl2pPr marL="708660" indent="-342900" algn="l" rtl="0" eaLnBrk="1" latinLnBrk="0" hangingPunct="1">
              <a:spcBef>
                <a:spcPct val="20000"/>
              </a:spcBef>
              <a:buClr>
                <a:schemeClr val="accent1"/>
              </a:buClr>
              <a:buSzPct val="80000"/>
              <a:buFont typeface="Arial" panose="020B0604020202020204" pitchFamily="34" charset="0"/>
              <a:buChar char="•"/>
              <a:defRPr kumimoji="0" sz="2100" kern="1200">
                <a:solidFill>
                  <a:schemeClr val="tx1"/>
                </a:solidFill>
                <a:latin typeface="+mn-lt"/>
                <a:ea typeface="+mn-ea"/>
                <a:cs typeface="+mn-cs"/>
              </a:defRPr>
            </a:lvl2pPr>
            <a:lvl3pPr marL="1017270" indent="-285750" algn="l" rtl="0" eaLnBrk="1" latinLnBrk="0" hangingPunct="1">
              <a:spcBef>
                <a:spcPct val="20000"/>
              </a:spcBef>
              <a:buClr>
                <a:schemeClr val="accent1">
                  <a:shade val="75000"/>
                </a:schemeClr>
              </a:buClr>
              <a:buSzPct val="60000"/>
              <a:buFont typeface="Arial" panose="020B0604020202020204" pitchFamily="34" charset="0"/>
              <a:buChar char="•"/>
              <a:defRPr kumimoji="0" sz="1800" kern="1200">
                <a:solidFill>
                  <a:schemeClr val="tx1"/>
                </a:solidFill>
                <a:latin typeface="+mn-lt"/>
                <a:ea typeface="+mn-ea"/>
                <a:cs typeface="+mn-cs"/>
              </a:defRPr>
            </a:lvl3pPr>
            <a:lvl4pPr marL="1291590" indent="-285750" algn="l" rtl="0" eaLnBrk="1" latinLnBrk="0" hangingPunct="1">
              <a:spcBef>
                <a:spcPct val="20000"/>
              </a:spcBef>
              <a:buClr>
                <a:schemeClr val="accent1">
                  <a:tint val="60000"/>
                </a:schemeClr>
              </a:buClr>
              <a:buSzPct val="60000"/>
              <a:buFont typeface="Arial" panose="020B0604020202020204" pitchFamily="34" charset="0"/>
              <a:buChar char="•"/>
              <a:defRPr kumimoji="0" sz="1800" kern="1200">
                <a:solidFill>
                  <a:schemeClr val="tx1"/>
                </a:solidFill>
                <a:latin typeface="+mn-lt"/>
                <a:ea typeface="+mn-ea"/>
                <a:cs typeface="+mn-cs"/>
              </a:defRPr>
            </a:lvl4pPr>
            <a:lvl5pPr marL="1565910" indent="-285750" algn="l" rtl="0" eaLnBrk="1" latinLnBrk="0" hangingPunct="1">
              <a:spcBef>
                <a:spcPct val="20000"/>
              </a:spcBef>
              <a:buClr>
                <a:schemeClr val="accent2">
                  <a:tint val="60000"/>
                </a:schemeClr>
              </a:buClr>
              <a:buSzPct val="68000"/>
              <a:buFont typeface="Arial" panose="020B0604020202020204" pitchFamily="34" charset="0"/>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ltLang="en-US" dirty="0"/>
              <a:t>We assume channels are reliable and FIFO.</a:t>
            </a:r>
            <a:endParaRPr lang="en-US" altLang="en-US" dirty="0"/>
          </a:p>
          <a:p>
            <a:pPr marL="0" indent="0">
              <a:buNone/>
            </a:pPr>
            <a:r>
              <a:rPr lang="en-US" altLang="en-US" dirty="0">
                <a:latin typeface="Century Schoolbook" panose="02040604050505020304" charset="0"/>
                <a:cs typeface="Century Schoolbook" panose="02040604050505020304" charset="0"/>
              </a:rPr>
              <a:t>     </a:t>
            </a:r>
            <a:endParaRPr lang="en-US" altLang="en-US" dirty="0">
              <a:latin typeface="Century Schoolbook" panose="02040604050505020304" charset="0"/>
              <a:cs typeface="Century Schoolbook" panose="02040604050505020304" charset="0"/>
            </a:endParaRPr>
          </a:p>
        </p:txBody>
      </p:sp>
      <p:sp>
        <p:nvSpPr>
          <p:cNvPr id="7" name="Text Box 6"/>
          <p:cNvSpPr txBox="1"/>
          <p:nvPr/>
        </p:nvSpPr>
        <p:spPr>
          <a:xfrm>
            <a:off x="821690" y="4709795"/>
            <a:ext cx="6805930" cy="1137285"/>
          </a:xfrm>
          <a:prstGeom prst="rect">
            <a:avLst/>
          </a:prstGeom>
          <a:noFill/>
        </p:spPr>
        <p:txBody>
          <a:bodyPr wrap="square" rtlCol="0">
            <a:spAutoFit/>
          </a:bodyPr>
          <a:p>
            <a:r>
              <a:rPr lang="en-US" altLang="en-US" sz="2400" dirty="0">
                <a:latin typeface="Century Schoolbook" panose="02040604050505020304" charset="0"/>
                <a:cs typeface="Century Schoolbook" panose="02040604050505020304" charset="0"/>
                <a:sym typeface="+mn-ea"/>
              </a:rPr>
              <a:t>→ eventually, all operational nodes deliver the updates in the same order as the coordinator. </a:t>
            </a:r>
            <a:r>
              <a:rPr lang="en-US" altLang="en-US" sz="2000" dirty="0">
                <a:latin typeface="Century Schoolbook" panose="02040604050505020304" charset="0"/>
                <a:cs typeface="Century Schoolbook" panose="02040604050505020304" charset="0"/>
                <a:sym typeface="+mn-ea"/>
              </a:rPr>
              <a:t> </a:t>
            </a:r>
            <a:endParaRPr lang="en-US" altLang="en-US" sz="2000" dirty="0">
              <a:latin typeface="Century Schoolbook" panose="02040604050505020304" charset="0"/>
              <a:cs typeface="Century Schoolbook" panose="02040604050505020304" charset="0"/>
            </a:endParaRPr>
          </a:p>
          <a:p>
            <a:endParaRPr lang="en-US" altLang="en-US" sz="2000" dirty="0">
              <a:latin typeface="Century Schoolbook" panose="02040604050505020304" charset="0"/>
              <a:cs typeface="Century Schoolbook" panose="0204060405050502030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The broadcast protocol</a:t>
            </a:r>
            <a:endParaRPr lang="en-US" alt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sp>
        <p:nvSpPr>
          <p:cNvPr id="10" name="Content Placeholder 2"/>
          <p:cNvSpPr>
            <a:spLocks noGrp="1"/>
          </p:cNvSpPr>
          <p:nvPr/>
        </p:nvSpPr>
        <p:spPr>
          <a:xfrm>
            <a:off x="457200" y="1018540"/>
            <a:ext cx="7467600" cy="1312545"/>
          </a:xfrm>
          <a:prstGeom prst="rect">
            <a:avLst/>
          </a:prstGeom>
        </p:spPr>
        <p:txBody>
          <a:bodyPr vert="horz">
            <a:normAutofit/>
          </a:bodyPr>
          <a:lstStyle>
            <a:lvl1pPr marL="342900" indent="-342900" algn="l" rtl="0" eaLnBrk="1" latinLnBrk="0" hangingPunct="1">
              <a:spcBef>
                <a:spcPts val="600"/>
              </a:spcBef>
              <a:buClr>
                <a:schemeClr val="accent1"/>
              </a:buClr>
              <a:buSzPct val="70000"/>
              <a:buFont typeface="Arial" panose="020B0604020202020204" pitchFamily="34" charset="0"/>
              <a:buChar char="•"/>
              <a:defRPr kumimoji="0" sz="2400" kern="1200">
                <a:solidFill>
                  <a:schemeClr val="tx1"/>
                </a:solidFill>
                <a:latin typeface="+mn-lt"/>
                <a:ea typeface="+mn-ea"/>
                <a:cs typeface="+mn-cs"/>
              </a:defRPr>
            </a:lvl1pPr>
            <a:lvl2pPr marL="708660" indent="-342900" algn="l" rtl="0" eaLnBrk="1" latinLnBrk="0" hangingPunct="1">
              <a:spcBef>
                <a:spcPct val="20000"/>
              </a:spcBef>
              <a:buClr>
                <a:schemeClr val="accent1"/>
              </a:buClr>
              <a:buSzPct val="80000"/>
              <a:buFont typeface="Arial" panose="020B0604020202020204" pitchFamily="34" charset="0"/>
              <a:buChar char="•"/>
              <a:defRPr kumimoji="0" sz="2100" kern="1200">
                <a:solidFill>
                  <a:schemeClr val="tx1"/>
                </a:solidFill>
                <a:latin typeface="+mn-lt"/>
                <a:ea typeface="+mn-ea"/>
                <a:cs typeface="+mn-cs"/>
              </a:defRPr>
            </a:lvl2pPr>
            <a:lvl3pPr marL="1017270" indent="-285750" algn="l" rtl="0" eaLnBrk="1" latinLnBrk="0" hangingPunct="1">
              <a:spcBef>
                <a:spcPct val="20000"/>
              </a:spcBef>
              <a:buClr>
                <a:schemeClr val="accent1">
                  <a:shade val="75000"/>
                </a:schemeClr>
              </a:buClr>
              <a:buSzPct val="60000"/>
              <a:buFont typeface="Arial" panose="020B0604020202020204" pitchFamily="34" charset="0"/>
              <a:buChar char="•"/>
              <a:defRPr kumimoji="0" sz="1800" kern="1200">
                <a:solidFill>
                  <a:schemeClr val="tx1"/>
                </a:solidFill>
                <a:latin typeface="+mn-lt"/>
                <a:ea typeface="+mn-ea"/>
                <a:cs typeface="+mn-cs"/>
              </a:defRPr>
            </a:lvl3pPr>
            <a:lvl4pPr marL="1291590" indent="-285750" algn="l" rtl="0" eaLnBrk="1" latinLnBrk="0" hangingPunct="1">
              <a:spcBef>
                <a:spcPct val="20000"/>
              </a:spcBef>
              <a:buClr>
                <a:schemeClr val="accent1">
                  <a:tint val="60000"/>
                </a:schemeClr>
              </a:buClr>
              <a:buSzPct val="60000"/>
              <a:buFont typeface="Arial" panose="020B0604020202020204" pitchFamily="34" charset="0"/>
              <a:buChar char="•"/>
              <a:defRPr kumimoji="0" sz="1800" kern="1200">
                <a:solidFill>
                  <a:schemeClr val="tx1"/>
                </a:solidFill>
                <a:latin typeface="+mn-lt"/>
                <a:ea typeface="+mn-ea"/>
                <a:cs typeface="+mn-cs"/>
              </a:defRPr>
            </a:lvl4pPr>
            <a:lvl5pPr marL="1565910" indent="-285750" algn="l" rtl="0" eaLnBrk="1" latinLnBrk="0" hangingPunct="1">
              <a:spcBef>
                <a:spcPct val="20000"/>
              </a:spcBef>
              <a:buClr>
                <a:schemeClr val="accent2">
                  <a:tint val="60000"/>
                </a:schemeClr>
              </a:buClr>
              <a:buSzPct val="68000"/>
              <a:buFont typeface="Arial" panose="020B0604020202020204" pitchFamily="34" charset="0"/>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ltLang="en-US" dirty="0"/>
              <a:t>Why ACKs from a quorum?</a:t>
            </a:r>
            <a:endParaRPr lang="en-US" altLang="en-US" dirty="0"/>
          </a:p>
          <a:p>
            <a:pPr marL="0" indent="0">
              <a:buNone/>
            </a:pPr>
            <a:r>
              <a:rPr lang="en-US" altLang="en-US" dirty="0">
                <a:latin typeface="Century Schoolbook" panose="02040604050505020304" charset="0"/>
                <a:cs typeface="Century Schoolbook" panose="02040604050505020304" charset="0"/>
              </a:rPr>
              <a:t>     </a:t>
            </a:r>
            <a:endParaRPr lang="en-US" altLang="en-US" dirty="0">
              <a:latin typeface="Century Schoolbook" panose="02040604050505020304" charset="0"/>
              <a:cs typeface="Century Schoolbook" panose="02040604050505020304" charset="0"/>
            </a:endParaRPr>
          </a:p>
        </p:txBody>
      </p:sp>
      <p:sp>
        <p:nvSpPr>
          <p:cNvPr id="9" name="Oval 8"/>
          <p:cNvSpPr/>
          <p:nvPr/>
        </p:nvSpPr>
        <p:spPr>
          <a:xfrm>
            <a:off x="769620" y="2052320"/>
            <a:ext cx="3764280" cy="1546225"/>
          </a:xfrm>
          <a:prstGeom prst="ellipse">
            <a:avLst/>
          </a:prstGeom>
          <a:solidFill>
            <a:schemeClr val="lt1"/>
          </a:solidFill>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 name="Oval 2"/>
          <p:cNvSpPr/>
          <p:nvPr/>
        </p:nvSpPr>
        <p:spPr bwMode="auto">
          <a:xfrm>
            <a:off x="2375870" y="207658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5" name="Oval 4"/>
          <p:cNvSpPr/>
          <p:nvPr/>
        </p:nvSpPr>
        <p:spPr bwMode="auto">
          <a:xfrm>
            <a:off x="1811990" y="404635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 name="Oval 5"/>
          <p:cNvSpPr/>
          <p:nvPr/>
        </p:nvSpPr>
        <p:spPr bwMode="auto">
          <a:xfrm>
            <a:off x="3127075" y="404635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pic>
        <p:nvPicPr>
          <p:cNvPr id="8" name="Picture 7"/>
          <p:cNvPicPr>
            <a:picLocks noChangeAspect="1"/>
          </p:cNvPicPr>
          <p:nvPr/>
        </p:nvPicPr>
        <p:blipFill>
          <a:blip r:embed="rId1"/>
          <a:stretch>
            <a:fillRect/>
          </a:stretch>
        </p:blipFill>
        <p:spPr>
          <a:xfrm>
            <a:off x="3571875" y="2914015"/>
            <a:ext cx="447675" cy="447675"/>
          </a:xfrm>
          <a:prstGeom prst="rect">
            <a:avLst/>
          </a:prstGeom>
        </p:spPr>
      </p:pic>
      <p:cxnSp>
        <p:nvCxnSpPr>
          <p:cNvPr id="11" name="Straight Arrow Connector 10"/>
          <p:cNvCxnSpPr/>
          <p:nvPr/>
        </p:nvCxnSpPr>
        <p:spPr bwMode="auto">
          <a:xfrm flipH="1" flipV="1">
            <a:off x="1805940" y="3096895"/>
            <a:ext cx="1665605" cy="17145"/>
          </a:xfrm>
          <a:prstGeom prst="straightConnector1">
            <a:avLst/>
          </a:prstGeom>
          <a:solidFill>
            <a:srgbClr val="00B8FF"/>
          </a:solidFill>
          <a:ln w="28575" cap="flat" cmpd="sng" algn="ctr">
            <a:solidFill>
              <a:schemeClr val="accent1">
                <a:lumMod val="75000"/>
              </a:schemeClr>
            </a:solidFill>
            <a:prstDash val="solid"/>
            <a:round/>
            <a:headEnd type="none" w="med" len="med"/>
            <a:tailEnd type="arrow"/>
          </a:ln>
          <a:effectLst/>
        </p:spPr>
      </p:cxnSp>
      <p:sp>
        <p:nvSpPr>
          <p:cNvPr id="16" name="Text Box 15"/>
          <p:cNvSpPr txBox="1"/>
          <p:nvPr/>
        </p:nvSpPr>
        <p:spPr>
          <a:xfrm>
            <a:off x="2407920" y="2790190"/>
            <a:ext cx="1163955" cy="306705"/>
          </a:xfrm>
          <a:prstGeom prst="rect">
            <a:avLst/>
          </a:prstGeom>
          <a:noFill/>
        </p:spPr>
        <p:txBody>
          <a:bodyPr wrap="square" rtlCol="0">
            <a:spAutoFit/>
          </a:bodyPr>
          <a:p>
            <a:r>
              <a:rPr lang="en-US" altLang="en-US" sz="1400" b="1">
                <a:solidFill>
                  <a:schemeClr val="accent1">
                    <a:lumMod val="75000"/>
                  </a:schemeClr>
                </a:solidFill>
              </a:rPr>
              <a:t>ACK</a:t>
            </a:r>
            <a:endParaRPr lang="en-US" altLang="en-US" sz="1400" b="1">
              <a:solidFill>
                <a:schemeClr val="accent1">
                  <a:lumMod val="75000"/>
                </a:schemeClr>
              </a:solidFill>
            </a:endParaRPr>
          </a:p>
        </p:txBody>
      </p:sp>
      <p:cxnSp>
        <p:nvCxnSpPr>
          <p:cNvPr id="19" name="Straight Arrow Connector 18"/>
          <p:cNvCxnSpPr/>
          <p:nvPr/>
        </p:nvCxnSpPr>
        <p:spPr bwMode="auto">
          <a:xfrm flipH="1">
            <a:off x="1772285" y="2485390"/>
            <a:ext cx="568960" cy="441325"/>
          </a:xfrm>
          <a:prstGeom prst="straightConnector1">
            <a:avLst/>
          </a:prstGeom>
          <a:solidFill>
            <a:srgbClr val="00B8FF"/>
          </a:solidFill>
          <a:ln w="28575" cap="flat" cmpd="sng" algn="ctr">
            <a:solidFill>
              <a:schemeClr val="accent1">
                <a:lumMod val="75000"/>
              </a:schemeClr>
            </a:solidFill>
            <a:prstDash val="solid"/>
            <a:round/>
            <a:headEnd type="none" w="med" len="med"/>
            <a:tailEnd type="arrow"/>
          </a:ln>
          <a:effectLst/>
        </p:spPr>
      </p:cxnSp>
      <p:cxnSp>
        <p:nvCxnSpPr>
          <p:cNvPr id="20" name="Straight Arrow Connector 19"/>
          <p:cNvCxnSpPr/>
          <p:nvPr/>
        </p:nvCxnSpPr>
        <p:spPr bwMode="auto">
          <a:xfrm flipH="1" flipV="1">
            <a:off x="2400935" y="3632200"/>
            <a:ext cx="705485" cy="441960"/>
          </a:xfrm>
          <a:prstGeom prst="straightConnector1">
            <a:avLst/>
          </a:prstGeom>
          <a:solidFill>
            <a:srgbClr val="00B8FF"/>
          </a:solidFill>
          <a:ln w="28575" cap="flat" cmpd="sng" algn="ctr">
            <a:solidFill>
              <a:schemeClr val="accent1">
                <a:lumMod val="75000"/>
              </a:schemeClr>
            </a:solidFill>
            <a:prstDash val="solid"/>
            <a:round/>
            <a:headEnd type="none" w="med" len="med"/>
            <a:tailEnd type="arrow"/>
          </a:ln>
          <a:effectLst/>
        </p:spPr>
      </p:cxnSp>
      <p:sp>
        <p:nvSpPr>
          <p:cNvPr id="21" name="Oval 20"/>
          <p:cNvSpPr/>
          <p:nvPr/>
        </p:nvSpPr>
        <p:spPr bwMode="auto">
          <a:xfrm>
            <a:off x="1274145" y="2917320"/>
            <a:ext cx="444500" cy="444500"/>
          </a:xfrm>
          <a:prstGeom prst="ellipse">
            <a:avLst/>
          </a:prstGeom>
          <a:solidFill>
            <a:schemeClr val="accent6">
              <a:lumMod val="60000"/>
              <a:lumOff val="40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r>
              <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rPr>
              <a:t>C</a:t>
            </a:r>
            <a:endPar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22" name="Line Callout 1 21"/>
          <p:cNvSpPr/>
          <p:nvPr/>
        </p:nvSpPr>
        <p:spPr>
          <a:xfrm>
            <a:off x="5268595" y="3806825"/>
            <a:ext cx="2240915" cy="923290"/>
          </a:xfrm>
          <a:prstGeom prst="borderCallout1">
            <a:avLst>
              <a:gd name="adj1" fmla="val 76341"/>
              <a:gd name="adj2" fmla="val -6149"/>
              <a:gd name="adj3" fmla="val 58528"/>
              <a:gd name="adj4" fmla="val -70388"/>
            </a:avLst>
          </a:prstGeom>
          <a:ln>
            <a:solidFill>
              <a:srgbClr val="000000"/>
            </a:solidFill>
          </a:ln>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sz="2000" dirty="0">
                <a:sym typeface="+mn-ea"/>
              </a:rPr>
              <a:t>Late nodes/links do not slow down the system</a:t>
            </a:r>
            <a:endParaRPr lang="en-US" altLang="en-US" sz="2000" dirty="0">
              <a:solidFill>
                <a:srgbClr val="000000"/>
              </a:solidFill>
              <a:sym typeface="+mn-ea"/>
            </a:endParaRPr>
          </a:p>
        </p:txBody>
      </p:sp>
      <p:sp>
        <p:nvSpPr>
          <p:cNvPr id="23" name="Cross 22"/>
          <p:cNvSpPr/>
          <p:nvPr/>
        </p:nvSpPr>
        <p:spPr>
          <a:xfrm rot="2640000">
            <a:off x="1771650" y="4004945"/>
            <a:ext cx="527050" cy="527050"/>
          </a:xfrm>
          <a:prstGeom prst="plus">
            <a:avLst>
              <a:gd name="adj" fmla="val 4165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mc:AlternateContent xmlns:mc="http://schemas.openxmlformats.org/markup-compatibility/2006">
        <mc:Choice xmlns:a14="http://schemas.microsoft.com/office/drawing/2010/main" Requires="a14">
          <p:sp>
            <p:nvSpPr>
              <p:cNvPr id="24" name="Line Callout 1 23"/>
              <p:cNvSpPr/>
              <p:nvPr/>
            </p:nvSpPr>
            <p:spPr>
              <a:xfrm>
                <a:off x="3471545" y="5247005"/>
                <a:ext cx="2546350" cy="923290"/>
              </a:xfrm>
              <a:prstGeom prst="borderCallout1">
                <a:avLst>
                  <a:gd name="adj1" fmla="val 22902"/>
                  <a:gd name="adj2" fmla="val -7650"/>
                  <a:gd name="adj3" fmla="val -66643"/>
                  <a:gd name="adj4" fmla="val -49164"/>
                </a:avLst>
              </a:prstGeom>
              <a:ln>
                <a:solidFill>
                  <a:srgbClr val="000000"/>
                </a:solidFill>
              </a:ln>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sz="2000" dirty="0">
                    <a:sym typeface="+mn-ea"/>
                  </a:rPr>
                  <a:t>Fault tolerance: up to </a:t>
                </a:r>
                <a14:m>
                  <m:oMath xmlns:m="http://schemas.openxmlformats.org/officeDocument/2006/math">
                    <m:d>
                      <m:dPr>
                        <m:begChr m:val="⌈"/>
                        <m:endChr m:val="⌉"/>
                        <m:ctrlPr>
                          <a:rPr lang="en-US" altLang="en-US" sz="2000" i="1" dirty="0">
                            <a:latin typeface="DejaVu Math TeX Gyre" panose="02000503000000000000" charset="0"/>
                            <a:cs typeface="DejaVu Math TeX Gyre" panose="02000503000000000000" charset="0"/>
                            <a:sym typeface="+mn-ea"/>
                          </a:rPr>
                        </m:ctrlPr>
                      </m:dPr>
                      <m:e>
                        <m:r>
                          <a:rPr lang="en-US" altLang="en-US" sz="2000" i="1" dirty="0">
                            <a:latin typeface="DejaVu Math TeX Gyre" panose="02000503000000000000" charset="0"/>
                            <a:cs typeface="DejaVu Math TeX Gyre" panose="02000503000000000000" charset="0"/>
                            <a:sym typeface="+mn-ea"/>
                          </a:rPr>
                          <m:t>𝑁</m:t>
                        </m:r>
                        <m:r>
                          <a:rPr lang="en-US" altLang="en-US" sz="2000" i="1" dirty="0">
                            <a:latin typeface="DejaVu Math TeX Gyre" panose="02000503000000000000" charset="0"/>
                            <a:cs typeface="DejaVu Math TeX Gyre" panose="02000503000000000000" charset="0"/>
                            <a:sym typeface="+mn-ea"/>
                          </a:rPr>
                          <m:t>/</m:t>
                        </m:r>
                        <m:r>
                          <a:rPr lang="en-US" altLang="en-US" sz="2000" i="1" dirty="0">
                            <a:latin typeface="DejaVu Math TeX Gyre" panose="02000503000000000000" charset="0"/>
                            <a:cs typeface="DejaVu Math TeX Gyre" panose="02000503000000000000" charset="0"/>
                            <a:sym typeface="+mn-ea"/>
                          </a:rPr>
                          <m:t>2</m:t>
                        </m:r>
                      </m:e>
                    </m:d>
                    <m:r>
                      <a:rPr lang="en-US" altLang="en-US" sz="2000" i="1" dirty="0">
                        <a:latin typeface="DejaVu Math TeX Gyre" panose="02000503000000000000" charset="0"/>
                        <a:cs typeface="DejaVu Math TeX Gyre" panose="02000503000000000000" charset="0"/>
                        <a:sym typeface="+mn-ea"/>
                      </a:rPr>
                      <m:t>−</m:t>
                    </m:r>
                    <m:r>
                      <a:rPr lang="en-US" altLang="en-US" sz="2000" i="1" dirty="0">
                        <a:latin typeface="DejaVu Math TeX Gyre" panose="02000503000000000000" charset="0"/>
                        <a:cs typeface="DejaVu Math TeX Gyre" panose="02000503000000000000" charset="0"/>
                        <a:sym typeface="+mn-ea"/>
                      </a:rPr>
                      <m:t>1</m:t>
                    </m:r>
                    <m:r>
                      <a:rPr lang="en-US" altLang="en-US" sz="2000" i="1" dirty="0">
                        <a:latin typeface="DejaVu Math TeX Gyre" panose="02000503000000000000" charset="0"/>
                        <a:cs typeface="DejaVu Math TeX Gyre" panose="02000503000000000000" charset="0"/>
                        <a:sym typeface="+mn-ea"/>
                      </a:rPr>
                      <m:t> </m:t>
                    </m:r>
                  </m:oMath>
                </a14:m>
                <a:r>
                  <a:rPr lang="en-US" altLang="en-US" sz="2000" dirty="0">
                    <a:latin typeface="Century Schoolbook" panose="02040604050505020304" charset="0"/>
                    <a:cs typeface="Century Schoolbook" panose="02040604050505020304" charset="0"/>
                    <a:sym typeface="+mn-ea"/>
                  </a:rPr>
                  <a:t>nodes can crash</a:t>
                </a:r>
                <a:endParaRPr lang="en-US" altLang="en-US" sz="2000" dirty="0">
                  <a:solidFill>
                    <a:srgbClr val="000000"/>
                  </a:solidFill>
                  <a:latin typeface="Century Schoolbook" panose="02040604050505020304" charset="0"/>
                  <a:cs typeface="Century Schoolbook" panose="02040604050505020304" charset="0"/>
                  <a:sym typeface="+mn-ea"/>
                </a:endParaRPr>
              </a:p>
            </p:txBody>
          </p:sp>
        </mc:Choice>
        <mc:Fallback>
          <p:sp>
            <p:nvSpPr>
              <p:cNvPr id="24" name="Line Callout 1 23"/>
              <p:cNvSpPr>
                <a:spLocks noRot="1" noChangeAspect="1" noMove="1" noResize="1" noEditPoints="1" noAdjustHandles="1" noChangeArrowheads="1" noChangeShapeType="1" noTextEdit="1"/>
              </p:cNvSpPr>
              <p:nvPr/>
            </p:nvSpPr>
            <p:spPr>
              <a:xfrm>
                <a:off x="3471545" y="5247005"/>
                <a:ext cx="2546350" cy="923290"/>
              </a:xfrm>
              <a:prstGeom prst="borderCallout1">
                <a:avLst>
                  <a:gd name="adj1" fmla="val 22902"/>
                  <a:gd name="adj2" fmla="val -7650"/>
                  <a:gd name="adj3" fmla="val -66643"/>
                  <a:gd name="adj4" fmla="val -49164"/>
                </a:avLst>
              </a:prstGeom>
              <a:blipFill rotWithShape="1">
                <a:blip r:embed="rId2"/>
                <a:stretch>
                  <a:fillRect l="-51022" t="-69120" r="-1920" b="-7978"/>
                </a:stretch>
              </a:blipFill>
              <a:ln>
                <a:solidFill>
                  <a:srgbClr val="000000"/>
                </a:solidFill>
              </a:ln>
            </p:spPr>
            <p:style>
              <a:lnRef idx="1">
                <a:schemeClr val="accent4"/>
              </a:lnRef>
              <a:fillRef idx="2">
                <a:schemeClr val="accent4"/>
              </a:fillRef>
              <a:effectRef idx="1">
                <a:schemeClr val="accent4"/>
              </a:effectRef>
              <a:fontRef idx="minor">
                <a:schemeClr val="dk1"/>
              </a:fontRef>
            </p:style>
            <p:txBody>
              <a:bodyPr/>
              <a:lstStyle/>
              <a:p>
                <a:r>
                  <a:rPr lang="en-US" altLang="en-US">
                    <a:noFill/>
                  </a:rPr>
                  <a:t> </a:t>
                </a:r>
              </a:p>
            </p:txBody>
          </p:sp>
        </mc:Fallback>
      </mc:AlternateContent>
      <p:sp>
        <p:nvSpPr>
          <p:cNvPr id="25" name="Line Callout 1 24"/>
          <p:cNvSpPr/>
          <p:nvPr/>
        </p:nvSpPr>
        <p:spPr>
          <a:xfrm>
            <a:off x="5438140" y="1505585"/>
            <a:ext cx="2546350" cy="1802765"/>
          </a:xfrm>
          <a:prstGeom prst="borderCallout1">
            <a:avLst>
              <a:gd name="adj1" fmla="val 15075"/>
              <a:gd name="adj2" fmla="val -6159"/>
              <a:gd name="adj3" fmla="val 40824"/>
              <a:gd name="adj4" fmla="val -49351"/>
            </a:avLst>
          </a:prstGeom>
          <a:ln>
            <a:solidFill>
              <a:srgbClr val="000000"/>
            </a:solidFill>
          </a:ln>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dirty="0">
                <a:sym typeface="+mn-ea"/>
              </a:rPr>
              <a:t>The coordinator can assume all nodes are able to apply the update - no need to receive confirmation from each one</a:t>
            </a:r>
            <a:endParaRPr lang="en-US" altLang="en-US" dirty="0">
              <a:solidFill>
                <a:srgbClr val="000000"/>
              </a:solidFill>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Update and read requests</a:t>
            </a:r>
            <a:endParaRPr lang="en-US" altLang="en-US" dirty="0"/>
          </a:p>
        </p:txBody>
      </p:sp>
      <p:sp>
        <p:nvSpPr>
          <p:cNvPr id="3" name="Content Placeholder 2"/>
          <p:cNvSpPr>
            <a:spLocks noGrp="1"/>
          </p:cNvSpPr>
          <p:nvPr>
            <p:ph sz="quarter" idx="1"/>
          </p:nvPr>
        </p:nvSpPr>
        <p:spPr>
          <a:xfrm>
            <a:off x="457200" y="1013460"/>
            <a:ext cx="7585710" cy="3628390"/>
          </a:xfrm>
        </p:spPr>
        <p:txBody>
          <a:bodyPr>
            <a:normAutofit/>
          </a:bodyPr>
          <a:lstStyle/>
          <a:p>
            <a:r>
              <a:rPr lang="en-US" dirty="0"/>
              <a:t>In this project, there are 2 types of requests: update (write) and read. They </a:t>
            </a:r>
            <a:r>
              <a:rPr lang="en-US" dirty="0">
                <a:sym typeface="+mn-ea"/>
              </a:rPr>
              <a:t>can be sent by external nodes to any </a:t>
            </a:r>
            <a:r>
              <a:rPr lang="en-US" altLang="en-US" dirty="0">
                <a:sym typeface="+mn-ea"/>
              </a:rPr>
              <a:t>replica </a:t>
            </a:r>
            <a:r>
              <a:rPr lang="en-US" dirty="0">
                <a:sym typeface="+mn-ea"/>
              </a:rPr>
              <a:t>in the system</a:t>
            </a:r>
            <a:r>
              <a:rPr lang="en-US" altLang="en-US" dirty="0">
                <a:sym typeface="+mn-ea"/>
              </a:rPr>
              <a:t>.</a:t>
            </a:r>
            <a:endParaRPr lang="en-US" dirty="0"/>
          </a:p>
          <a:p>
            <a:r>
              <a:rPr lang="en-US" dirty="0"/>
              <a:t>A </a:t>
            </a:r>
            <a:r>
              <a:rPr lang="en-US" b="1" dirty="0"/>
              <a:t>read REQUEST</a:t>
            </a:r>
            <a:r>
              <a:rPr lang="en-US" dirty="0"/>
              <a:t> message is managed by the replica receiving it: it replies immediately with its local value.</a:t>
            </a:r>
            <a:endParaRPr lang="en-US" dirty="0"/>
          </a:p>
          <a:p>
            <a:r>
              <a:rPr lang="en-US" dirty="0"/>
              <a:t>An </a:t>
            </a:r>
            <a:r>
              <a:rPr lang="en-US" b="1" dirty="0"/>
              <a:t>update REQUEST</a:t>
            </a:r>
            <a:r>
              <a:rPr lang="en-US" dirty="0"/>
              <a:t> message will be forwarded to the coordinator, which will initiate the two-phase broadcast.</a:t>
            </a: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sp>
        <p:nvSpPr>
          <p:cNvPr id="32" name="Oval 31"/>
          <p:cNvSpPr/>
          <p:nvPr/>
        </p:nvSpPr>
        <p:spPr bwMode="auto">
          <a:xfrm>
            <a:off x="3843355" y="4857245"/>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cxnSp>
        <p:nvCxnSpPr>
          <p:cNvPr id="33" name="Straight Arrow Connector 32"/>
          <p:cNvCxnSpPr/>
          <p:nvPr/>
        </p:nvCxnSpPr>
        <p:spPr bwMode="auto">
          <a:xfrm>
            <a:off x="4380230" y="5041900"/>
            <a:ext cx="1139190" cy="8255"/>
          </a:xfrm>
          <a:prstGeom prst="straightConnector1">
            <a:avLst/>
          </a:prstGeom>
          <a:solidFill>
            <a:srgbClr val="00B8FF"/>
          </a:solidFill>
          <a:ln w="28575" cap="flat" cmpd="sng" algn="ctr">
            <a:solidFill>
              <a:srgbClr val="FF6600"/>
            </a:solidFill>
            <a:prstDash val="solid"/>
            <a:round/>
            <a:headEnd type="none" w="med" len="med"/>
            <a:tailEnd type="arrow"/>
          </a:ln>
          <a:effectLst/>
        </p:spPr>
      </p:cxnSp>
      <p:sp>
        <p:nvSpPr>
          <p:cNvPr id="34" name="Oval 33"/>
          <p:cNvSpPr/>
          <p:nvPr/>
        </p:nvSpPr>
        <p:spPr bwMode="auto">
          <a:xfrm>
            <a:off x="5608020" y="4857245"/>
            <a:ext cx="444500" cy="444500"/>
          </a:xfrm>
          <a:prstGeom prst="ellipse">
            <a:avLst/>
          </a:prstGeom>
          <a:solidFill>
            <a:schemeClr val="accent6">
              <a:lumMod val="60000"/>
              <a:lumOff val="40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r>
              <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rPr>
              <a:t>C</a:t>
            </a:r>
            <a:endPar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35" name="Oval 34"/>
          <p:cNvSpPr/>
          <p:nvPr/>
        </p:nvSpPr>
        <p:spPr bwMode="auto">
          <a:xfrm>
            <a:off x="2044400" y="4823590"/>
            <a:ext cx="444500" cy="444500"/>
          </a:xfrm>
          <a:prstGeom prst="ellipse">
            <a:avLst/>
          </a:prstGeom>
          <a:solidFill>
            <a:schemeClr val="accent5">
              <a:lumMod val="75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cxnSp>
        <p:nvCxnSpPr>
          <p:cNvPr id="36" name="Straight Arrow Connector 35"/>
          <p:cNvCxnSpPr/>
          <p:nvPr/>
        </p:nvCxnSpPr>
        <p:spPr bwMode="auto">
          <a:xfrm flipV="1">
            <a:off x="2606675" y="5041900"/>
            <a:ext cx="1102360" cy="8255"/>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sp>
        <p:nvSpPr>
          <p:cNvPr id="37" name="Text Box 36"/>
          <p:cNvSpPr txBox="1"/>
          <p:nvPr/>
        </p:nvSpPr>
        <p:spPr>
          <a:xfrm>
            <a:off x="2575560" y="5050155"/>
            <a:ext cx="1163955" cy="521970"/>
          </a:xfrm>
          <a:prstGeom prst="rect">
            <a:avLst/>
          </a:prstGeom>
          <a:noFill/>
        </p:spPr>
        <p:txBody>
          <a:bodyPr wrap="square" rtlCol="0">
            <a:spAutoFit/>
          </a:bodyPr>
          <a:p>
            <a:r>
              <a:rPr lang="en-US" altLang="en-US" sz="1400" b="1">
                <a:solidFill>
                  <a:schemeClr val="accent5">
                    <a:lumMod val="75000"/>
                  </a:schemeClr>
                </a:solidFill>
              </a:rPr>
              <a:t>UPDATE</a:t>
            </a:r>
            <a:endParaRPr lang="en-US" altLang="en-US" sz="1400" b="1">
              <a:solidFill>
                <a:schemeClr val="accent5">
                  <a:lumMod val="75000"/>
                </a:schemeClr>
              </a:solidFill>
            </a:endParaRPr>
          </a:p>
          <a:p>
            <a:r>
              <a:rPr lang="en-US" altLang="en-US" sz="1400" b="1">
                <a:solidFill>
                  <a:schemeClr val="accent5">
                    <a:lumMod val="75000"/>
                  </a:schemeClr>
                </a:solidFill>
              </a:rPr>
              <a:t>REQUEST</a:t>
            </a:r>
            <a:endParaRPr lang="en-US" altLang="en-US" sz="1400" b="1">
              <a:solidFill>
                <a:schemeClr val="accent5">
                  <a:lumMod val="75000"/>
                </a:schemeClr>
              </a:solidFill>
            </a:endParaRPr>
          </a:p>
        </p:txBody>
      </p:sp>
      <p:sp>
        <p:nvSpPr>
          <p:cNvPr id="11" name="Text Box 10"/>
          <p:cNvSpPr txBox="1"/>
          <p:nvPr/>
        </p:nvSpPr>
        <p:spPr>
          <a:xfrm>
            <a:off x="4355465" y="5050155"/>
            <a:ext cx="1163955" cy="521970"/>
          </a:xfrm>
          <a:prstGeom prst="rect">
            <a:avLst/>
          </a:prstGeom>
          <a:noFill/>
        </p:spPr>
        <p:txBody>
          <a:bodyPr wrap="square" rtlCol="0">
            <a:spAutoFit/>
          </a:bodyPr>
          <a:p>
            <a:r>
              <a:rPr lang="en-US" altLang="en-US" sz="1400" b="1">
                <a:ln>
                  <a:noFill/>
                </a:ln>
                <a:solidFill>
                  <a:schemeClr val="accent1">
                    <a:lumMod val="75000"/>
                  </a:schemeClr>
                </a:solidFill>
              </a:rPr>
              <a:t>UPDATE</a:t>
            </a:r>
            <a:endParaRPr lang="en-US" altLang="en-US" sz="1400" b="1">
              <a:ln>
                <a:noFill/>
              </a:ln>
              <a:solidFill>
                <a:schemeClr val="accent1">
                  <a:lumMod val="75000"/>
                </a:schemeClr>
              </a:solidFill>
            </a:endParaRPr>
          </a:p>
          <a:p>
            <a:r>
              <a:rPr lang="en-US" altLang="en-US" sz="1400" b="1">
                <a:ln>
                  <a:noFill/>
                </a:ln>
                <a:solidFill>
                  <a:schemeClr val="accent1">
                    <a:lumMod val="75000"/>
                  </a:schemeClr>
                </a:solidFill>
              </a:rPr>
              <a:t>REQUEST</a:t>
            </a:r>
            <a:endParaRPr lang="en-US" altLang="en-US" sz="1400" b="1">
              <a:ln>
                <a:noFill/>
              </a:ln>
              <a:solidFill>
                <a:schemeClr val="accent1">
                  <a:lumMod val="7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Node failure</a:t>
            </a:r>
            <a:endParaRPr lang="en-US" altLang="en-US" dirty="0"/>
          </a:p>
        </p:txBody>
      </p:sp>
      <p:sp>
        <p:nvSpPr>
          <p:cNvPr id="3" name="Content Placeholder 2"/>
          <p:cNvSpPr>
            <a:spLocks noGrp="1"/>
          </p:cNvSpPr>
          <p:nvPr>
            <p:ph sz="quarter" idx="1"/>
          </p:nvPr>
        </p:nvSpPr>
        <p:spPr>
          <a:xfrm>
            <a:off x="457200" y="1014095"/>
            <a:ext cx="7585710" cy="4819015"/>
          </a:xfrm>
        </p:spPr>
        <p:txBody>
          <a:bodyPr>
            <a:normAutofit/>
          </a:bodyPr>
          <a:lstStyle/>
          <a:p>
            <a:r>
              <a:rPr lang="en-US" altLang="en-US" dirty="0"/>
              <a:t>Any node, including the coordinator, can crash at any time.</a:t>
            </a:r>
            <a:endParaRPr lang="en-US" altLang="en-US" dirty="0"/>
          </a:p>
          <a:p>
            <a:r>
              <a:rPr lang="en-US" altLang="en-US" dirty="0"/>
              <a:t>Nodes detect a crashed coordinator by means of timeouts.</a:t>
            </a:r>
            <a:endParaRPr lang="en-US" altLang="en-US" dirty="0"/>
          </a:p>
          <a:p>
            <a:pPr lvl="1"/>
            <a:r>
              <a:rPr lang="en-US" altLang="en-US" dirty="0"/>
              <a:t>If the </a:t>
            </a:r>
            <a:r>
              <a:rPr lang="en-US" altLang="en-US" b="1" dirty="0"/>
              <a:t>WRITEOK</a:t>
            </a:r>
            <a:r>
              <a:rPr lang="en-US" altLang="en-US" dirty="0"/>
              <a:t> message is not received on time after the </a:t>
            </a:r>
            <a:r>
              <a:rPr lang="en-US" altLang="en-US" b="1" dirty="0"/>
              <a:t>UPDATE</a:t>
            </a:r>
            <a:r>
              <a:rPr lang="en-US" altLang="en-US" dirty="0"/>
              <a:t>.</a:t>
            </a:r>
            <a:endParaRPr lang="en-US" altLang="en-US" dirty="0"/>
          </a:p>
          <a:p>
            <a:pPr lvl="1"/>
            <a:r>
              <a:rPr lang="en-US" altLang="en-US" dirty="0"/>
              <a:t>If the </a:t>
            </a:r>
            <a:r>
              <a:rPr lang="en-US" altLang="en-US" b="1" dirty="0"/>
              <a:t>UPDATE</a:t>
            </a:r>
            <a:r>
              <a:rPr lang="en-US" altLang="en-US" dirty="0"/>
              <a:t> message is not received on time after forwarding a</a:t>
            </a:r>
            <a:r>
              <a:rPr lang="" altLang="en-US" dirty="0"/>
              <a:t>n</a:t>
            </a:r>
            <a:r>
              <a:rPr lang="en-US" altLang="en-US" dirty="0"/>
              <a:t> </a:t>
            </a:r>
            <a:r>
              <a:rPr lang="" altLang="en-US" b="1" dirty="0"/>
              <a:t>update </a:t>
            </a:r>
            <a:r>
              <a:rPr lang="en-US" altLang="en-US" b="1" dirty="0"/>
              <a:t>REQUEST </a:t>
            </a:r>
            <a:r>
              <a:rPr lang="" altLang="en-US" dirty="0"/>
              <a:t>to the coordinator</a:t>
            </a:r>
            <a:r>
              <a:rPr lang="en-US" altLang="en-US" dirty="0"/>
              <a:t>.</a:t>
            </a:r>
            <a:endParaRPr lang="en-US" altLang="en-US" dirty="0"/>
          </a:p>
          <a:p>
            <a:pPr lvl="1"/>
            <a:r>
              <a:rPr lang="en-US" altLang="en-US" dirty="0"/>
              <a:t>If the coordinator was not heard for too long. The coordinator periodically sends a </a:t>
            </a:r>
            <a:r>
              <a:rPr lang="en-US" altLang="en-US" b="1" dirty="0"/>
              <a:t>HEARTBEAT</a:t>
            </a:r>
            <a:r>
              <a:rPr lang="en-US" altLang="en-US" dirty="0"/>
              <a:t>.</a:t>
            </a:r>
            <a:endParaRPr lang="en-US" altLang="en-US" dirty="0"/>
          </a:p>
          <a:p>
            <a:r>
              <a:rPr lang="en-US" altLang="en-US" dirty="0"/>
              <a:t>If the coordinator fails, the remaining nodes need to </a:t>
            </a:r>
            <a:r>
              <a:rPr lang="en-US" altLang="en-US" b="1" dirty="0"/>
              <a:t>elect a new one</a:t>
            </a:r>
            <a:r>
              <a:rPr lang="en-US" altLang="en-US" dirty="0"/>
              <a:t>. </a:t>
            </a:r>
            <a:endParaRPr lang="en-US" altLang="en-US" dirty="0"/>
          </a:p>
          <a:p>
            <a:endParaRPr lang="en-US" alt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Coordinator election</a:t>
            </a:r>
            <a:endParaRPr lang="en-US" altLang="en-US" dirty="0"/>
          </a:p>
        </p:txBody>
      </p:sp>
      <p:cxnSp>
        <p:nvCxnSpPr>
          <p:cNvPr id="6" name="Straight Connector 5"/>
          <p:cNvCxnSpPr/>
          <p:nvPr/>
        </p:nvCxnSpPr>
        <p:spPr>
          <a:xfrm flipV="1">
            <a:off x="3139440" y="2519680"/>
            <a:ext cx="1070610" cy="80708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quarter" idx="1"/>
          </p:nvPr>
        </p:nvSpPr>
        <p:spPr>
          <a:xfrm>
            <a:off x="457200" y="1014095"/>
            <a:ext cx="7585710" cy="1232535"/>
          </a:xfrm>
        </p:spPr>
        <p:txBody>
          <a:bodyPr>
            <a:normAutofit lnSpcReduction="10000"/>
          </a:bodyPr>
          <a:lstStyle/>
          <a:p>
            <a:r>
              <a:rPr lang="en-US" altLang="en-US" dirty="0"/>
              <a:t>We will use a leader election protocol based on a ring topology, defined by unique IDs of replicas.</a:t>
            </a:r>
            <a:endParaRPr lang="en-US" altLang="en-US" dirty="0"/>
          </a:p>
          <a:p>
            <a:endParaRPr lang="en-US" alt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cxnSp>
        <p:nvCxnSpPr>
          <p:cNvPr id="8" name="Straight Connector 7"/>
          <p:cNvCxnSpPr/>
          <p:nvPr/>
        </p:nvCxnSpPr>
        <p:spPr>
          <a:xfrm flipH="1" flipV="1">
            <a:off x="4227195" y="2527935"/>
            <a:ext cx="1207135" cy="82486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3666490" y="4482465"/>
            <a:ext cx="1325880" cy="889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992370" y="3335655"/>
            <a:ext cx="433070" cy="115570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3148330" y="3326765"/>
            <a:ext cx="518160" cy="116459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0" name="Explosion 1 69"/>
          <p:cNvSpPr/>
          <p:nvPr/>
        </p:nvSpPr>
        <p:spPr>
          <a:xfrm rot="21205999">
            <a:off x="4157980" y="1955800"/>
            <a:ext cx="1067435" cy="818515"/>
          </a:xfrm>
          <a:prstGeom prst="irregularSeal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sz="1400" dirty="0" smtClean="0">
                <a:solidFill>
                  <a:srgbClr val="000000"/>
                </a:solidFill>
              </a:rPr>
              <a:t>time</a:t>
            </a:r>
            <a:endParaRPr lang="en-US" sz="1400" dirty="0" smtClean="0">
              <a:solidFill>
                <a:srgbClr val="000000"/>
              </a:solidFill>
            </a:endParaRPr>
          </a:p>
          <a:p>
            <a:pPr algn="ctr"/>
            <a:r>
              <a:rPr lang="en-US" sz="1400" dirty="0" smtClean="0">
                <a:solidFill>
                  <a:srgbClr val="000000"/>
                </a:solidFill>
              </a:rPr>
              <a:t>out</a:t>
            </a:r>
            <a:endParaRPr lang="en-US" sz="1400" dirty="0" smtClean="0">
              <a:solidFill>
                <a:srgbClr val="000000"/>
              </a:solidFill>
            </a:endParaRPr>
          </a:p>
        </p:txBody>
      </p:sp>
      <p:cxnSp>
        <p:nvCxnSpPr>
          <p:cNvPr id="21" name="Straight Connector 20"/>
          <p:cNvCxnSpPr/>
          <p:nvPr/>
        </p:nvCxnSpPr>
        <p:spPr>
          <a:xfrm flipH="1" flipV="1">
            <a:off x="3148330" y="3326765"/>
            <a:ext cx="518160" cy="116459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3148330" y="3326765"/>
            <a:ext cx="518160" cy="116459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bwMode="auto">
          <a:xfrm>
            <a:off x="4005915" y="228105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6" name="Oval 65"/>
          <p:cNvSpPr/>
          <p:nvPr/>
        </p:nvSpPr>
        <p:spPr bwMode="auto">
          <a:xfrm>
            <a:off x="2904190" y="3121790"/>
            <a:ext cx="444500" cy="444500"/>
          </a:xfrm>
          <a:prstGeom prst="ellipse">
            <a:avLst/>
          </a:prstGeom>
          <a:solidFill>
            <a:schemeClr val="accent6">
              <a:lumMod val="60000"/>
              <a:lumOff val="40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r>
              <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rPr>
              <a:t>C</a:t>
            </a:r>
            <a:endPar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7" name="Oval 66"/>
          <p:cNvSpPr/>
          <p:nvPr/>
        </p:nvSpPr>
        <p:spPr bwMode="auto">
          <a:xfrm>
            <a:off x="3442035" y="425082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12" name="Oval 11"/>
          <p:cNvSpPr/>
          <p:nvPr/>
        </p:nvSpPr>
        <p:spPr bwMode="auto">
          <a:xfrm>
            <a:off x="4757120" y="425082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pic>
        <p:nvPicPr>
          <p:cNvPr id="13" name="Picture 12"/>
          <p:cNvPicPr>
            <a:picLocks noChangeAspect="1"/>
          </p:cNvPicPr>
          <p:nvPr/>
        </p:nvPicPr>
        <p:blipFill>
          <a:blip r:embed="rId1"/>
          <a:stretch>
            <a:fillRect/>
          </a:stretch>
        </p:blipFill>
        <p:spPr>
          <a:xfrm>
            <a:off x="5201920" y="3118485"/>
            <a:ext cx="447675" cy="447675"/>
          </a:xfrm>
          <a:prstGeom prst="rect">
            <a:avLst/>
          </a:prstGeom>
        </p:spPr>
      </p:pic>
      <p:sp>
        <p:nvSpPr>
          <p:cNvPr id="32" name="Text Box 31"/>
          <p:cNvSpPr txBox="1"/>
          <p:nvPr/>
        </p:nvSpPr>
        <p:spPr>
          <a:xfrm>
            <a:off x="2536190" y="3157855"/>
            <a:ext cx="314325" cy="368300"/>
          </a:xfrm>
          <a:prstGeom prst="rect">
            <a:avLst/>
          </a:prstGeom>
          <a:noFill/>
        </p:spPr>
        <p:txBody>
          <a:bodyPr wrap="square" rtlCol="0">
            <a:spAutoFit/>
          </a:bodyPr>
          <a:p>
            <a:r>
              <a:rPr lang="en-US" altLang="en-US"/>
              <a:t>3</a:t>
            </a:r>
            <a:endParaRPr lang="en-US" altLang="en-US"/>
          </a:p>
        </p:txBody>
      </p:sp>
      <p:sp>
        <p:nvSpPr>
          <p:cNvPr id="34" name="Text Box 33"/>
          <p:cNvSpPr txBox="1"/>
          <p:nvPr/>
        </p:nvSpPr>
        <p:spPr>
          <a:xfrm>
            <a:off x="3666490" y="2280920"/>
            <a:ext cx="314325" cy="368300"/>
          </a:xfrm>
          <a:prstGeom prst="rect">
            <a:avLst/>
          </a:prstGeom>
          <a:noFill/>
        </p:spPr>
        <p:txBody>
          <a:bodyPr wrap="square" rtlCol="0">
            <a:spAutoFit/>
          </a:bodyPr>
          <a:p>
            <a:r>
              <a:rPr lang="en-US" altLang="en-US"/>
              <a:t>4</a:t>
            </a:r>
            <a:endParaRPr lang="en-US" altLang="en-US"/>
          </a:p>
        </p:txBody>
      </p:sp>
      <p:sp>
        <p:nvSpPr>
          <p:cNvPr id="35" name="Text Box 34"/>
          <p:cNvSpPr txBox="1"/>
          <p:nvPr/>
        </p:nvSpPr>
        <p:spPr>
          <a:xfrm>
            <a:off x="5649595" y="3159760"/>
            <a:ext cx="314325" cy="368300"/>
          </a:xfrm>
          <a:prstGeom prst="rect">
            <a:avLst/>
          </a:prstGeom>
          <a:noFill/>
        </p:spPr>
        <p:txBody>
          <a:bodyPr wrap="square" rtlCol="0">
            <a:spAutoFit/>
          </a:bodyPr>
          <a:p>
            <a:r>
              <a:rPr lang="en-US" altLang="en-US"/>
              <a:t>0</a:t>
            </a:r>
            <a:endParaRPr lang="en-US" altLang="en-US"/>
          </a:p>
        </p:txBody>
      </p:sp>
      <p:sp>
        <p:nvSpPr>
          <p:cNvPr id="36" name="Text Box 35"/>
          <p:cNvSpPr txBox="1"/>
          <p:nvPr/>
        </p:nvSpPr>
        <p:spPr>
          <a:xfrm>
            <a:off x="5268595" y="4288790"/>
            <a:ext cx="314325" cy="368300"/>
          </a:xfrm>
          <a:prstGeom prst="rect">
            <a:avLst/>
          </a:prstGeom>
          <a:noFill/>
        </p:spPr>
        <p:txBody>
          <a:bodyPr wrap="square" rtlCol="0">
            <a:spAutoFit/>
          </a:bodyPr>
          <a:p>
            <a:r>
              <a:rPr lang="en-US" altLang="en-US"/>
              <a:t>1</a:t>
            </a:r>
            <a:endParaRPr lang="en-US" altLang="en-US"/>
          </a:p>
        </p:txBody>
      </p:sp>
      <p:sp>
        <p:nvSpPr>
          <p:cNvPr id="37" name="Text Box 36"/>
          <p:cNvSpPr txBox="1"/>
          <p:nvPr/>
        </p:nvSpPr>
        <p:spPr>
          <a:xfrm>
            <a:off x="3034665" y="4288790"/>
            <a:ext cx="314325" cy="368300"/>
          </a:xfrm>
          <a:prstGeom prst="rect">
            <a:avLst/>
          </a:prstGeom>
          <a:noFill/>
        </p:spPr>
        <p:txBody>
          <a:bodyPr wrap="square" rtlCol="0">
            <a:spAutoFit/>
          </a:bodyPr>
          <a:p>
            <a:r>
              <a:rPr lang="en-US" altLang="en-US"/>
              <a:t>2</a:t>
            </a:r>
            <a:endParaRPr lang="en-US" altLang="en-US"/>
          </a:p>
        </p:txBody>
      </p:sp>
      <p:sp>
        <p:nvSpPr>
          <p:cNvPr id="39" name="Content Placeholder 2"/>
          <p:cNvSpPr>
            <a:spLocks noGrp="1"/>
          </p:cNvSpPr>
          <p:nvPr/>
        </p:nvSpPr>
        <p:spPr>
          <a:xfrm>
            <a:off x="457200" y="4965065"/>
            <a:ext cx="7585710" cy="1232535"/>
          </a:xfrm>
          <a:prstGeom prst="rect">
            <a:avLst/>
          </a:prstGeom>
        </p:spPr>
        <p:txBody>
          <a:bodyPr vert="horz">
            <a:normAutofit lnSpcReduction="10000"/>
          </a:bodyPr>
          <a:lstStyle>
            <a:lvl1pPr marL="342900" indent="-342900" algn="l" rtl="0" eaLnBrk="1" latinLnBrk="0" hangingPunct="1">
              <a:spcBef>
                <a:spcPts val="600"/>
              </a:spcBef>
              <a:buClr>
                <a:schemeClr val="accent1"/>
              </a:buClr>
              <a:buSzPct val="70000"/>
              <a:buFont typeface="Arial" panose="020B0604020202020204" pitchFamily="34" charset="0"/>
              <a:buChar char="•"/>
              <a:defRPr kumimoji="0" sz="2400" kern="1200">
                <a:solidFill>
                  <a:schemeClr val="tx1"/>
                </a:solidFill>
                <a:latin typeface="+mn-lt"/>
                <a:ea typeface="+mn-ea"/>
                <a:cs typeface="+mn-cs"/>
              </a:defRPr>
            </a:lvl1pPr>
            <a:lvl2pPr marL="708660" indent="-342900" algn="l" rtl="0" eaLnBrk="1" latinLnBrk="0" hangingPunct="1">
              <a:spcBef>
                <a:spcPct val="20000"/>
              </a:spcBef>
              <a:buClr>
                <a:schemeClr val="accent1"/>
              </a:buClr>
              <a:buSzPct val="80000"/>
              <a:buFont typeface="Arial" panose="020B0604020202020204" pitchFamily="34" charset="0"/>
              <a:buChar char="•"/>
              <a:defRPr kumimoji="0" sz="2100" kern="1200">
                <a:solidFill>
                  <a:schemeClr val="tx1"/>
                </a:solidFill>
                <a:latin typeface="+mn-lt"/>
                <a:ea typeface="+mn-ea"/>
                <a:cs typeface="+mn-cs"/>
              </a:defRPr>
            </a:lvl2pPr>
            <a:lvl3pPr marL="1017270" indent="-285750" algn="l" rtl="0" eaLnBrk="1" latinLnBrk="0" hangingPunct="1">
              <a:spcBef>
                <a:spcPct val="20000"/>
              </a:spcBef>
              <a:buClr>
                <a:schemeClr val="accent1">
                  <a:shade val="75000"/>
                </a:schemeClr>
              </a:buClr>
              <a:buSzPct val="60000"/>
              <a:buFont typeface="Arial" panose="020B0604020202020204" pitchFamily="34" charset="0"/>
              <a:buChar char="•"/>
              <a:defRPr kumimoji="0" sz="1800" kern="1200">
                <a:solidFill>
                  <a:schemeClr val="tx1"/>
                </a:solidFill>
                <a:latin typeface="+mn-lt"/>
                <a:ea typeface="+mn-ea"/>
                <a:cs typeface="+mn-cs"/>
              </a:defRPr>
            </a:lvl3pPr>
            <a:lvl4pPr marL="1291590" indent="-285750" algn="l" rtl="0" eaLnBrk="1" latinLnBrk="0" hangingPunct="1">
              <a:spcBef>
                <a:spcPct val="20000"/>
              </a:spcBef>
              <a:buClr>
                <a:schemeClr val="accent1">
                  <a:tint val="60000"/>
                </a:schemeClr>
              </a:buClr>
              <a:buSzPct val="60000"/>
              <a:buFont typeface="Arial" panose="020B0604020202020204" pitchFamily="34" charset="0"/>
              <a:buChar char="•"/>
              <a:defRPr kumimoji="0" sz="1800" kern="1200">
                <a:solidFill>
                  <a:schemeClr val="tx1"/>
                </a:solidFill>
                <a:latin typeface="+mn-lt"/>
                <a:ea typeface="+mn-ea"/>
                <a:cs typeface="+mn-cs"/>
              </a:defRPr>
            </a:lvl4pPr>
            <a:lvl5pPr marL="1565910" indent="-285750" algn="l" rtl="0" eaLnBrk="1" latinLnBrk="0" hangingPunct="1">
              <a:spcBef>
                <a:spcPct val="20000"/>
              </a:spcBef>
              <a:buClr>
                <a:schemeClr val="accent2">
                  <a:tint val="60000"/>
                </a:schemeClr>
              </a:buClr>
              <a:buSzPct val="68000"/>
              <a:buFont typeface="Arial" panose="020B0604020202020204" pitchFamily="34" charset="0"/>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ltLang="en-US" dirty="0"/>
              <a:t>When a replica detects a crashed coordinator, it begins the election by sending the </a:t>
            </a:r>
            <a:r>
              <a:rPr lang="en-US" altLang="en-US" b="1" dirty="0"/>
              <a:t>ELECTION</a:t>
            </a:r>
            <a:r>
              <a:rPr lang="en-US" altLang="en-US" dirty="0"/>
              <a:t> message to the next participant in the ring.</a:t>
            </a:r>
            <a:endParaRPr lang="en-US" altLang="en-US" dirty="0"/>
          </a:p>
        </p:txBody>
      </p:sp>
      <p:cxnSp>
        <p:nvCxnSpPr>
          <p:cNvPr id="41" name="Straight Arrow Connector 40"/>
          <p:cNvCxnSpPr/>
          <p:nvPr/>
        </p:nvCxnSpPr>
        <p:spPr bwMode="auto">
          <a:xfrm>
            <a:off x="4312285" y="2820670"/>
            <a:ext cx="815975" cy="535305"/>
          </a:xfrm>
          <a:prstGeom prst="straightConnector1">
            <a:avLst/>
          </a:prstGeom>
          <a:solidFill>
            <a:srgbClr val="00B8FF"/>
          </a:solidFill>
          <a:ln w="28575" cap="flat" cmpd="sng" algn="ctr">
            <a:solidFill>
              <a:srgbClr val="FF6600"/>
            </a:solidFill>
            <a:prstDash val="solid"/>
            <a:round/>
            <a:headEnd type="none" w="med" len="med"/>
            <a:tailEnd type="arrow"/>
          </a:ln>
          <a:effectLst/>
        </p:spPr>
      </p:cxnSp>
      <p:sp>
        <p:nvSpPr>
          <p:cNvPr id="42" name="Text Box 41"/>
          <p:cNvSpPr txBox="1"/>
          <p:nvPr/>
        </p:nvSpPr>
        <p:spPr>
          <a:xfrm rot="2040000">
            <a:off x="3929380" y="3113405"/>
            <a:ext cx="1285875" cy="306705"/>
          </a:xfrm>
          <a:prstGeom prst="rect">
            <a:avLst/>
          </a:prstGeom>
          <a:noFill/>
        </p:spPr>
        <p:txBody>
          <a:bodyPr wrap="square" rtlCol="0">
            <a:spAutoFit/>
          </a:bodyPr>
          <a:p>
            <a:r>
              <a:rPr lang="en-US" altLang="en-US" sz="1400" b="1">
                <a:solidFill>
                  <a:schemeClr val="accent1">
                    <a:lumMod val="75000"/>
                  </a:schemeClr>
                </a:solidFill>
              </a:rPr>
              <a:t>ELECTION</a:t>
            </a:r>
            <a:endParaRPr lang="en-US" altLang="en-US" sz="1400" b="1">
              <a:solidFill>
                <a:schemeClr val="accent1">
                  <a:lumMod val="7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671435" cy="507365"/>
          </a:xfrm>
        </p:spPr>
        <p:txBody>
          <a:bodyPr>
            <a:normAutofit fontScale="90000"/>
          </a:bodyPr>
          <a:lstStyle/>
          <a:p>
            <a:r>
              <a:rPr lang="en-US" altLang="en-US" dirty="0"/>
              <a:t>Coordinator election: most recent update</a:t>
            </a:r>
            <a:endParaRPr lang="en-US" altLang="en-US" dirty="0"/>
          </a:p>
        </p:txBody>
      </p:sp>
      <p:cxnSp>
        <p:nvCxnSpPr>
          <p:cNvPr id="6" name="Straight Connector 5"/>
          <p:cNvCxnSpPr/>
          <p:nvPr/>
        </p:nvCxnSpPr>
        <p:spPr>
          <a:xfrm flipV="1">
            <a:off x="5104130" y="2676525"/>
            <a:ext cx="1070610" cy="80708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quarter" idx="1"/>
          </p:nvPr>
        </p:nvSpPr>
        <p:spPr>
          <a:xfrm>
            <a:off x="457200" y="1014095"/>
            <a:ext cx="7585710" cy="1232535"/>
          </a:xfrm>
        </p:spPr>
        <p:txBody>
          <a:bodyPr>
            <a:normAutofit fontScale="90000" lnSpcReduction="20000"/>
          </a:bodyPr>
          <a:lstStyle/>
          <a:p>
            <a:r>
              <a:rPr lang="en-US" altLang="en-US" dirty="0"/>
              <a:t>The goal of this election protocol is to find the best candidate to take the role of coordinator. The best candidate is the replica that knows the most recent update in the system.</a:t>
            </a:r>
            <a:endParaRPr lang="en-US" alt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cxnSp>
        <p:nvCxnSpPr>
          <p:cNvPr id="8" name="Straight Connector 7"/>
          <p:cNvCxnSpPr/>
          <p:nvPr/>
        </p:nvCxnSpPr>
        <p:spPr>
          <a:xfrm flipH="1" flipV="1">
            <a:off x="6191885" y="2684780"/>
            <a:ext cx="1207135" cy="82486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5631180" y="4639310"/>
            <a:ext cx="1325880" cy="889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57060" y="3492500"/>
            <a:ext cx="433070" cy="115570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5113020" y="3483610"/>
            <a:ext cx="518160" cy="116459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0" name="Explosion 1 69"/>
          <p:cNvSpPr/>
          <p:nvPr/>
        </p:nvSpPr>
        <p:spPr>
          <a:xfrm rot="21205999">
            <a:off x="6122670" y="2112645"/>
            <a:ext cx="1067435" cy="818515"/>
          </a:xfrm>
          <a:prstGeom prst="irregularSeal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sz="1400" dirty="0" smtClean="0">
                <a:solidFill>
                  <a:srgbClr val="000000"/>
                </a:solidFill>
              </a:rPr>
              <a:t>time</a:t>
            </a:r>
            <a:endParaRPr lang="en-US" sz="1400" dirty="0" smtClean="0">
              <a:solidFill>
                <a:srgbClr val="000000"/>
              </a:solidFill>
            </a:endParaRPr>
          </a:p>
          <a:p>
            <a:pPr algn="ctr"/>
            <a:r>
              <a:rPr lang="en-US" sz="1400" dirty="0" smtClean="0">
                <a:solidFill>
                  <a:srgbClr val="000000"/>
                </a:solidFill>
              </a:rPr>
              <a:t>out</a:t>
            </a:r>
            <a:endParaRPr lang="en-US" sz="1400" dirty="0" smtClean="0">
              <a:solidFill>
                <a:srgbClr val="000000"/>
              </a:solidFill>
            </a:endParaRPr>
          </a:p>
        </p:txBody>
      </p:sp>
      <p:cxnSp>
        <p:nvCxnSpPr>
          <p:cNvPr id="21" name="Straight Connector 20"/>
          <p:cNvCxnSpPr/>
          <p:nvPr/>
        </p:nvCxnSpPr>
        <p:spPr>
          <a:xfrm flipH="1" flipV="1">
            <a:off x="5113020" y="3483610"/>
            <a:ext cx="518160" cy="116459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5113020" y="3483610"/>
            <a:ext cx="518160" cy="116459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bwMode="auto">
          <a:xfrm>
            <a:off x="5970605" y="2437895"/>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6" name="Oval 65"/>
          <p:cNvSpPr/>
          <p:nvPr/>
        </p:nvSpPr>
        <p:spPr bwMode="auto">
          <a:xfrm>
            <a:off x="4868880" y="3278635"/>
            <a:ext cx="444500" cy="444500"/>
          </a:xfrm>
          <a:prstGeom prst="ellipse">
            <a:avLst/>
          </a:prstGeom>
          <a:solidFill>
            <a:schemeClr val="accent6">
              <a:lumMod val="60000"/>
              <a:lumOff val="40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r>
              <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rPr>
              <a:t>C</a:t>
            </a:r>
            <a:endPar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7" name="Oval 66"/>
          <p:cNvSpPr/>
          <p:nvPr/>
        </p:nvSpPr>
        <p:spPr bwMode="auto">
          <a:xfrm>
            <a:off x="5406725" y="4407665"/>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12" name="Oval 11"/>
          <p:cNvSpPr/>
          <p:nvPr/>
        </p:nvSpPr>
        <p:spPr bwMode="auto">
          <a:xfrm>
            <a:off x="6721810" y="4407665"/>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pic>
        <p:nvPicPr>
          <p:cNvPr id="13" name="Picture 12"/>
          <p:cNvPicPr>
            <a:picLocks noChangeAspect="1"/>
          </p:cNvPicPr>
          <p:nvPr/>
        </p:nvPicPr>
        <p:blipFill>
          <a:blip r:embed="rId1"/>
          <a:stretch>
            <a:fillRect/>
          </a:stretch>
        </p:blipFill>
        <p:spPr>
          <a:xfrm>
            <a:off x="7166610" y="3275330"/>
            <a:ext cx="447675" cy="447675"/>
          </a:xfrm>
          <a:prstGeom prst="rect">
            <a:avLst/>
          </a:prstGeom>
        </p:spPr>
      </p:pic>
      <p:sp>
        <p:nvSpPr>
          <p:cNvPr id="32" name="Text Box 31"/>
          <p:cNvSpPr txBox="1"/>
          <p:nvPr/>
        </p:nvSpPr>
        <p:spPr>
          <a:xfrm>
            <a:off x="4500880" y="3314700"/>
            <a:ext cx="314325" cy="368300"/>
          </a:xfrm>
          <a:prstGeom prst="rect">
            <a:avLst/>
          </a:prstGeom>
          <a:noFill/>
        </p:spPr>
        <p:txBody>
          <a:bodyPr wrap="square" rtlCol="0">
            <a:spAutoFit/>
          </a:bodyPr>
          <a:p>
            <a:r>
              <a:rPr lang="en-US" altLang="en-US"/>
              <a:t>3</a:t>
            </a:r>
            <a:endParaRPr lang="en-US" altLang="en-US"/>
          </a:p>
        </p:txBody>
      </p:sp>
      <p:sp>
        <p:nvSpPr>
          <p:cNvPr id="34" name="Text Box 33"/>
          <p:cNvSpPr txBox="1"/>
          <p:nvPr/>
        </p:nvSpPr>
        <p:spPr>
          <a:xfrm>
            <a:off x="5631180" y="2437765"/>
            <a:ext cx="314325" cy="368300"/>
          </a:xfrm>
          <a:prstGeom prst="rect">
            <a:avLst/>
          </a:prstGeom>
          <a:noFill/>
        </p:spPr>
        <p:txBody>
          <a:bodyPr wrap="square" rtlCol="0">
            <a:spAutoFit/>
          </a:bodyPr>
          <a:p>
            <a:r>
              <a:rPr lang="en-US" altLang="en-US"/>
              <a:t>4</a:t>
            </a:r>
            <a:endParaRPr lang="en-US" altLang="en-US"/>
          </a:p>
        </p:txBody>
      </p:sp>
      <p:sp>
        <p:nvSpPr>
          <p:cNvPr id="35" name="Text Box 34"/>
          <p:cNvSpPr txBox="1"/>
          <p:nvPr/>
        </p:nvSpPr>
        <p:spPr>
          <a:xfrm>
            <a:off x="7614285" y="3316605"/>
            <a:ext cx="314325" cy="368300"/>
          </a:xfrm>
          <a:prstGeom prst="rect">
            <a:avLst/>
          </a:prstGeom>
          <a:noFill/>
        </p:spPr>
        <p:txBody>
          <a:bodyPr wrap="square" rtlCol="0">
            <a:spAutoFit/>
          </a:bodyPr>
          <a:p>
            <a:r>
              <a:rPr lang="en-US" altLang="en-US"/>
              <a:t>0</a:t>
            </a:r>
            <a:endParaRPr lang="en-US" altLang="en-US"/>
          </a:p>
        </p:txBody>
      </p:sp>
      <p:sp>
        <p:nvSpPr>
          <p:cNvPr id="36" name="Text Box 35"/>
          <p:cNvSpPr txBox="1"/>
          <p:nvPr/>
        </p:nvSpPr>
        <p:spPr>
          <a:xfrm>
            <a:off x="7233285" y="4445635"/>
            <a:ext cx="314325" cy="368300"/>
          </a:xfrm>
          <a:prstGeom prst="rect">
            <a:avLst/>
          </a:prstGeom>
          <a:noFill/>
        </p:spPr>
        <p:txBody>
          <a:bodyPr wrap="square" rtlCol="0">
            <a:spAutoFit/>
          </a:bodyPr>
          <a:p>
            <a:r>
              <a:rPr lang="en-US" altLang="en-US"/>
              <a:t>1</a:t>
            </a:r>
            <a:endParaRPr lang="en-US" altLang="en-US"/>
          </a:p>
        </p:txBody>
      </p:sp>
      <p:sp>
        <p:nvSpPr>
          <p:cNvPr id="37" name="Text Box 36"/>
          <p:cNvSpPr txBox="1"/>
          <p:nvPr/>
        </p:nvSpPr>
        <p:spPr>
          <a:xfrm>
            <a:off x="4999355" y="4445635"/>
            <a:ext cx="314325" cy="368300"/>
          </a:xfrm>
          <a:prstGeom prst="rect">
            <a:avLst/>
          </a:prstGeom>
          <a:noFill/>
        </p:spPr>
        <p:txBody>
          <a:bodyPr wrap="square" rtlCol="0">
            <a:spAutoFit/>
          </a:bodyPr>
          <a:p>
            <a:r>
              <a:rPr lang="en-US" altLang="en-US"/>
              <a:t>2</a:t>
            </a:r>
            <a:endParaRPr lang="en-US" altLang="en-US"/>
          </a:p>
        </p:txBody>
      </p:sp>
      <p:sp>
        <p:nvSpPr>
          <p:cNvPr id="39" name="Content Placeholder 2"/>
          <p:cNvSpPr>
            <a:spLocks noGrp="1"/>
          </p:cNvSpPr>
          <p:nvPr/>
        </p:nvSpPr>
        <p:spPr>
          <a:xfrm>
            <a:off x="457200" y="2246630"/>
            <a:ext cx="3968115" cy="3883025"/>
          </a:xfrm>
          <a:prstGeom prst="rect">
            <a:avLst/>
          </a:prstGeom>
        </p:spPr>
        <p:txBody>
          <a:bodyPr vert="horz"/>
          <a:lstStyle>
            <a:lvl1pPr marL="342900" indent="-342900" algn="l" rtl="0" eaLnBrk="1" latinLnBrk="0" hangingPunct="1">
              <a:spcBef>
                <a:spcPts val="600"/>
              </a:spcBef>
              <a:buClr>
                <a:schemeClr val="accent1"/>
              </a:buClr>
              <a:buSzPct val="70000"/>
              <a:buFont typeface="Arial" panose="020B0604020202020204" pitchFamily="34" charset="0"/>
              <a:buChar char="•"/>
              <a:defRPr kumimoji="0" sz="2400" kern="1200">
                <a:solidFill>
                  <a:schemeClr val="tx1"/>
                </a:solidFill>
                <a:latin typeface="+mn-lt"/>
                <a:ea typeface="+mn-ea"/>
                <a:cs typeface="+mn-cs"/>
              </a:defRPr>
            </a:lvl1pPr>
            <a:lvl2pPr marL="708660" indent="-342900" algn="l" rtl="0" eaLnBrk="1" latinLnBrk="0" hangingPunct="1">
              <a:spcBef>
                <a:spcPct val="20000"/>
              </a:spcBef>
              <a:buClr>
                <a:schemeClr val="accent1"/>
              </a:buClr>
              <a:buSzPct val="80000"/>
              <a:buFont typeface="Arial" panose="020B0604020202020204" pitchFamily="34" charset="0"/>
              <a:buChar char="•"/>
              <a:defRPr kumimoji="0" sz="2100" kern="1200">
                <a:solidFill>
                  <a:schemeClr val="tx1"/>
                </a:solidFill>
                <a:latin typeface="+mn-lt"/>
                <a:ea typeface="+mn-ea"/>
                <a:cs typeface="+mn-cs"/>
              </a:defRPr>
            </a:lvl2pPr>
            <a:lvl3pPr marL="1017270" indent="-285750" algn="l" rtl="0" eaLnBrk="1" latinLnBrk="0" hangingPunct="1">
              <a:spcBef>
                <a:spcPct val="20000"/>
              </a:spcBef>
              <a:buClr>
                <a:schemeClr val="accent1">
                  <a:shade val="75000"/>
                </a:schemeClr>
              </a:buClr>
              <a:buSzPct val="60000"/>
              <a:buFont typeface="Arial" panose="020B0604020202020204" pitchFamily="34" charset="0"/>
              <a:buChar char="•"/>
              <a:defRPr kumimoji="0" sz="1800" kern="1200">
                <a:solidFill>
                  <a:schemeClr val="tx1"/>
                </a:solidFill>
                <a:latin typeface="+mn-lt"/>
                <a:ea typeface="+mn-ea"/>
                <a:cs typeface="+mn-cs"/>
              </a:defRPr>
            </a:lvl3pPr>
            <a:lvl4pPr marL="1291590" indent="-285750" algn="l" rtl="0" eaLnBrk="1" latinLnBrk="0" hangingPunct="1">
              <a:spcBef>
                <a:spcPct val="20000"/>
              </a:spcBef>
              <a:buClr>
                <a:schemeClr val="accent1">
                  <a:tint val="60000"/>
                </a:schemeClr>
              </a:buClr>
              <a:buSzPct val="60000"/>
              <a:buFont typeface="Arial" panose="020B0604020202020204" pitchFamily="34" charset="0"/>
              <a:buChar char="•"/>
              <a:defRPr kumimoji="0" sz="1800" kern="1200">
                <a:solidFill>
                  <a:schemeClr val="tx1"/>
                </a:solidFill>
                <a:latin typeface="+mn-lt"/>
                <a:ea typeface="+mn-ea"/>
                <a:cs typeface="+mn-cs"/>
              </a:defRPr>
            </a:lvl4pPr>
            <a:lvl5pPr marL="1565910" indent="-285750" algn="l" rtl="0" eaLnBrk="1" latinLnBrk="0" hangingPunct="1">
              <a:spcBef>
                <a:spcPct val="20000"/>
              </a:spcBef>
              <a:buClr>
                <a:schemeClr val="accent2">
                  <a:tint val="60000"/>
                </a:schemeClr>
              </a:buClr>
              <a:buSzPct val="68000"/>
              <a:buFont typeface="Arial" panose="020B0604020202020204" pitchFamily="34" charset="0"/>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ltLang="en-US" sz="2200" dirty="0"/>
              <a:t>To achieve this, the information about the last update (associated to the node ID) should be appended to the </a:t>
            </a:r>
            <a:r>
              <a:rPr lang="en-US" altLang="en-US" sz="2200" b="1" dirty="0"/>
              <a:t>ELECTION</a:t>
            </a:r>
            <a:r>
              <a:rPr lang="en-US" altLang="en-US" sz="2200" dirty="0"/>
              <a:t> message. Eventually, nodes will be able to compare all candidates in </a:t>
            </a:r>
            <a:r>
              <a:rPr lang="en-US" altLang="en-US" sz="2200" b="1" dirty="0"/>
              <a:t>ELECTION</a:t>
            </a:r>
            <a:r>
              <a:rPr lang="en-US" altLang="en-US" sz="2200" dirty="0"/>
              <a:t>, and decide the winner. If there are ties, use the ID to disambiguate</a:t>
            </a:r>
            <a:r>
              <a:rPr lang="en-US" altLang="en-US" dirty="0"/>
              <a:t>. </a:t>
            </a:r>
            <a:endParaRPr lang="en-US" altLang="en-US" dirty="0"/>
          </a:p>
        </p:txBody>
      </p:sp>
      <p:cxnSp>
        <p:nvCxnSpPr>
          <p:cNvPr id="41" name="Straight Arrow Connector 40"/>
          <p:cNvCxnSpPr/>
          <p:nvPr/>
        </p:nvCxnSpPr>
        <p:spPr bwMode="auto">
          <a:xfrm>
            <a:off x="6276975" y="2977515"/>
            <a:ext cx="815975" cy="535305"/>
          </a:xfrm>
          <a:prstGeom prst="straightConnector1">
            <a:avLst/>
          </a:prstGeom>
          <a:solidFill>
            <a:srgbClr val="00B8FF"/>
          </a:solidFill>
          <a:ln w="28575" cap="flat" cmpd="sng" algn="ctr">
            <a:solidFill>
              <a:srgbClr val="FF6600"/>
            </a:solidFill>
            <a:prstDash val="solid"/>
            <a:round/>
            <a:headEnd type="none" w="med" len="med"/>
            <a:tailEnd type="arrow"/>
          </a:ln>
          <a:effectLst/>
        </p:spPr>
      </p:cxnSp>
      <p:sp>
        <p:nvSpPr>
          <p:cNvPr id="42" name="Text Box 41"/>
          <p:cNvSpPr txBox="1"/>
          <p:nvPr/>
        </p:nvSpPr>
        <p:spPr>
          <a:xfrm rot="2040000">
            <a:off x="5894070" y="3270250"/>
            <a:ext cx="1285875" cy="306705"/>
          </a:xfrm>
          <a:prstGeom prst="rect">
            <a:avLst/>
          </a:prstGeom>
          <a:noFill/>
        </p:spPr>
        <p:txBody>
          <a:bodyPr wrap="square" rtlCol="0">
            <a:spAutoFit/>
          </a:bodyPr>
          <a:p>
            <a:r>
              <a:rPr lang="en-US" altLang="en-US" sz="1400" b="1">
                <a:solidFill>
                  <a:schemeClr val="accent1">
                    <a:lumMod val="75000"/>
                  </a:schemeClr>
                </a:solidFill>
              </a:rPr>
              <a:t>ELECTION</a:t>
            </a:r>
            <a:endParaRPr lang="en-US" altLang="en-US" sz="1400" b="1">
              <a:solidFill>
                <a:schemeClr val="accent1">
                  <a:lumMod val="7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Coordinator election</a:t>
            </a:r>
            <a:endParaRPr lang="en-US" altLang="en-US" dirty="0"/>
          </a:p>
        </p:txBody>
      </p:sp>
      <p:cxnSp>
        <p:nvCxnSpPr>
          <p:cNvPr id="6" name="Straight Connector 5"/>
          <p:cNvCxnSpPr/>
          <p:nvPr/>
        </p:nvCxnSpPr>
        <p:spPr>
          <a:xfrm flipV="1">
            <a:off x="1150620" y="2247265"/>
            <a:ext cx="1070610" cy="80708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quarter" idx="1"/>
          </p:nvPr>
        </p:nvSpPr>
        <p:spPr>
          <a:xfrm>
            <a:off x="457200" y="1014095"/>
            <a:ext cx="7799070" cy="1232535"/>
          </a:xfrm>
        </p:spPr>
        <p:txBody>
          <a:bodyPr>
            <a:normAutofit/>
          </a:bodyPr>
          <a:lstStyle/>
          <a:p>
            <a:r>
              <a:rPr lang="en-US" altLang="en-US" sz="2200" dirty="0"/>
              <a:t>In the ring algorithm, the </a:t>
            </a:r>
            <a:r>
              <a:rPr lang="en-US" altLang="en-US" sz="2200" b="1" dirty="0"/>
              <a:t>ELECTION</a:t>
            </a:r>
            <a:r>
              <a:rPr lang="en-US" altLang="en-US" sz="2200" dirty="0"/>
              <a:t> message is repropagated until a coordinator candidate is found.</a:t>
            </a:r>
            <a:endParaRPr lang="en-US" altLang="en-US" sz="2200"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cxnSp>
        <p:nvCxnSpPr>
          <p:cNvPr id="8" name="Straight Connector 7"/>
          <p:cNvCxnSpPr/>
          <p:nvPr/>
        </p:nvCxnSpPr>
        <p:spPr>
          <a:xfrm flipH="1" flipV="1">
            <a:off x="2238375" y="2255520"/>
            <a:ext cx="1207135" cy="82486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1677670" y="4210050"/>
            <a:ext cx="1325880" cy="889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003550" y="3063240"/>
            <a:ext cx="433070" cy="115570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159510" y="3054350"/>
            <a:ext cx="518160" cy="116459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1159510" y="3054350"/>
            <a:ext cx="518160" cy="116459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1159510" y="3054350"/>
            <a:ext cx="518160" cy="116459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bwMode="auto">
          <a:xfrm>
            <a:off x="2017095" y="2008635"/>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6" name="Oval 65"/>
          <p:cNvSpPr/>
          <p:nvPr/>
        </p:nvSpPr>
        <p:spPr bwMode="auto">
          <a:xfrm>
            <a:off x="915370" y="2849375"/>
            <a:ext cx="444500" cy="444500"/>
          </a:xfrm>
          <a:prstGeom prst="ellipse">
            <a:avLst/>
          </a:prstGeom>
          <a:solidFill>
            <a:schemeClr val="accent6">
              <a:lumMod val="60000"/>
              <a:lumOff val="40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r>
              <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rPr>
              <a:t>C</a:t>
            </a:r>
            <a:endPar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7" name="Oval 66"/>
          <p:cNvSpPr/>
          <p:nvPr/>
        </p:nvSpPr>
        <p:spPr bwMode="auto">
          <a:xfrm>
            <a:off x="1453215" y="3978405"/>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12" name="Oval 11"/>
          <p:cNvSpPr/>
          <p:nvPr/>
        </p:nvSpPr>
        <p:spPr bwMode="auto">
          <a:xfrm>
            <a:off x="2768300" y="3978405"/>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pic>
        <p:nvPicPr>
          <p:cNvPr id="13" name="Picture 12"/>
          <p:cNvPicPr>
            <a:picLocks noChangeAspect="1"/>
          </p:cNvPicPr>
          <p:nvPr/>
        </p:nvPicPr>
        <p:blipFill>
          <a:blip r:embed="rId1"/>
          <a:stretch>
            <a:fillRect/>
          </a:stretch>
        </p:blipFill>
        <p:spPr>
          <a:xfrm>
            <a:off x="3213100" y="2846070"/>
            <a:ext cx="447675" cy="447675"/>
          </a:xfrm>
          <a:prstGeom prst="rect">
            <a:avLst/>
          </a:prstGeom>
        </p:spPr>
      </p:pic>
      <p:sp>
        <p:nvSpPr>
          <p:cNvPr id="32" name="Text Box 31"/>
          <p:cNvSpPr txBox="1"/>
          <p:nvPr/>
        </p:nvSpPr>
        <p:spPr>
          <a:xfrm>
            <a:off x="547370" y="2885440"/>
            <a:ext cx="314325" cy="368300"/>
          </a:xfrm>
          <a:prstGeom prst="rect">
            <a:avLst/>
          </a:prstGeom>
          <a:noFill/>
        </p:spPr>
        <p:txBody>
          <a:bodyPr wrap="square" rtlCol="0">
            <a:spAutoFit/>
          </a:bodyPr>
          <a:p>
            <a:r>
              <a:rPr lang="en-US" altLang="en-US"/>
              <a:t>3</a:t>
            </a:r>
            <a:endParaRPr lang="en-US" altLang="en-US"/>
          </a:p>
        </p:txBody>
      </p:sp>
      <p:sp>
        <p:nvSpPr>
          <p:cNvPr id="34" name="Text Box 33"/>
          <p:cNvSpPr txBox="1"/>
          <p:nvPr/>
        </p:nvSpPr>
        <p:spPr>
          <a:xfrm>
            <a:off x="1677670" y="2008505"/>
            <a:ext cx="314325" cy="368300"/>
          </a:xfrm>
          <a:prstGeom prst="rect">
            <a:avLst/>
          </a:prstGeom>
          <a:noFill/>
        </p:spPr>
        <p:txBody>
          <a:bodyPr wrap="square" rtlCol="0">
            <a:spAutoFit/>
          </a:bodyPr>
          <a:p>
            <a:r>
              <a:rPr lang="en-US" altLang="en-US"/>
              <a:t>4</a:t>
            </a:r>
            <a:endParaRPr lang="en-US" altLang="en-US"/>
          </a:p>
        </p:txBody>
      </p:sp>
      <p:sp>
        <p:nvSpPr>
          <p:cNvPr id="35" name="Text Box 34"/>
          <p:cNvSpPr txBox="1"/>
          <p:nvPr/>
        </p:nvSpPr>
        <p:spPr>
          <a:xfrm>
            <a:off x="3660775" y="2887345"/>
            <a:ext cx="314325" cy="368300"/>
          </a:xfrm>
          <a:prstGeom prst="rect">
            <a:avLst/>
          </a:prstGeom>
          <a:noFill/>
        </p:spPr>
        <p:txBody>
          <a:bodyPr wrap="square" rtlCol="0">
            <a:spAutoFit/>
          </a:bodyPr>
          <a:p>
            <a:r>
              <a:rPr lang="en-US" altLang="en-US"/>
              <a:t>0</a:t>
            </a:r>
            <a:endParaRPr lang="en-US" altLang="en-US"/>
          </a:p>
        </p:txBody>
      </p:sp>
      <p:sp>
        <p:nvSpPr>
          <p:cNvPr id="36" name="Text Box 35"/>
          <p:cNvSpPr txBox="1"/>
          <p:nvPr/>
        </p:nvSpPr>
        <p:spPr>
          <a:xfrm>
            <a:off x="3279775" y="4016375"/>
            <a:ext cx="314325" cy="368300"/>
          </a:xfrm>
          <a:prstGeom prst="rect">
            <a:avLst/>
          </a:prstGeom>
          <a:noFill/>
        </p:spPr>
        <p:txBody>
          <a:bodyPr wrap="square" rtlCol="0">
            <a:spAutoFit/>
          </a:bodyPr>
          <a:p>
            <a:r>
              <a:rPr lang="en-US" altLang="en-US"/>
              <a:t>1</a:t>
            </a:r>
            <a:endParaRPr lang="en-US" altLang="en-US"/>
          </a:p>
        </p:txBody>
      </p:sp>
      <p:sp>
        <p:nvSpPr>
          <p:cNvPr id="37" name="Text Box 36"/>
          <p:cNvSpPr txBox="1"/>
          <p:nvPr/>
        </p:nvSpPr>
        <p:spPr>
          <a:xfrm>
            <a:off x="1045845" y="4016375"/>
            <a:ext cx="314325" cy="368300"/>
          </a:xfrm>
          <a:prstGeom prst="rect">
            <a:avLst/>
          </a:prstGeom>
          <a:noFill/>
        </p:spPr>
        <p:txBody>
          <a:bodyPr wrap="square" rtlCol="0">
            <a:spAutoFit/>
          </a:bodyPr>
          <a:p>
            <a:r>
              <a:rPr lang="en-US" altLang="en-US"/>
              <a:t>2</a:t>
            </a:r>
            <a:endParaRPr lang="en-US" altLang="en-US"/>
          </a:p>
        </p:txBody>
      </p:sp>
      <p:cxnSp>
        <p:nvCxnSpPr>
          <p:cNvPr id="41" name="Straight Arrow Connector 40"/>
          <p:cNvCxnSpPr/>
          <p:nvPr/>
        </p:nvCxnSpPr>
        <p:spPr bwMode="auto">
          <a:xfrm>
            <a:off x="2334260" y="2495550"/>
            <a:ext cx="815975" cy="535305"/>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7" name="Straight Arrow Connector 6"/>
          <p:cNvCxnSpPr/>
          <p:nvPr/>
        </p:nvCxnSpPr>
        <p:spPr bwMode="auto">
          <a:xfrm flipH="1" flipV="1">
            <a:off x="2546985" y="2316480"/>
            <a:ext cx="739140" cy="484505"/>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sp>
        <p:nvSpPr>
          <p:cNvPr id="10" name="Text Box 9"/>
          <p:cNvSpPr txBox="1"/>
          <p:nvPr/>
        </p:nvSpPr>
        <p:spPr>
          <a:xfrm rot="2040000">
            <a:off x="2099310" y="2788920"/>
            <a:ext cx="1285875" cy="275590"/>
          </a:xfrm>
          <a:prstGeom prst="rect">
            <a:avLst/>
          </a:prstGeom>
          <a:noFill/>
        </p:spPr>
        <p:txBody>
          <a:bodyPr wrap="square" rtlCol="0">
            <a:spAutoFit/>
          </a:bodyPr>
          <a:p>
            <a:r>
              <a:rPr lang="en-US" altLang="en-US" sz="1200" b="1">
                <a:solidFill>
                  <a:schemeClr val="accent1">
                    <a:lumMod val="75000"/>
                  </a:schemeClr>
                </a:solidFill>
              </a:rPr>
              <a:t>ELECTION</a:t>
            </a:r>
            <a:endParaRPr lang="en-US" altLang="en-US" sz="1200" b="1">
              <a:solidFill>
                <a:schemeClr val="accent1">
                  <a:lumMod val="75000"/>
                </a:schemeClr>
              </a:solidFill>
            </a:endParaRPr>
          </a:p>
        </p:txBody>
      </p:sp>
      <p:sp>
        <p:nvSpPr>
          <p:cNvPr id="15" name="Text Box 14"/>
          <p:cNvSpPr txBox="1"/>
          <p:nvPr/>
        </p:nvSpPr>
        <p:spPr>
          <a:xfrm rot="2040000">
            <a:off x="2689225" y="2277110"/>
            <a:ext cx="603250" cy="306705"/>
          </a:xfrm>
          <a:prstGeom prst="rect">
            <a:avLst/>
          </a:prstGeom>
          <a:noFill/>
        </p:spPr>
        <p:txBody>
          <a:bodyPr wrap="square" rtlCol="0">
            <a:spAutoFit/>
          </a:bodyPr>
          <a:p>
            <a:r>
              <a:rPr lang="en-US" altLang="en-US" sz="1400" b="1">
                <a:solidFill>
                  <a:schemeClr val="accent5">
                    <a:lumMod val="75000"/>
                  </a:schemeClr>
                </a:solidFill>
              </a:rPr>
              <a:t>ACK</a:t>
            </a:r>
            <a:endParaRPr lang="en-US" altLang="en-US" sz="1400" b="1">
              <a:solidFill>
                <a:schemeClr val="accent5">
                  <a:lumMod val="75000"/>
                </a:schemeClr>
              </a:solidFill>
            </a:endParaRPr>
          </a:p>
        </p:txBody>
      </p:sp>
      <p:sp>
        <p:nvSpPr>
          <p:cNvPr id="18" name="Cross 17"/>
          <p:cNvSpPr/>
          <p:nvPr/>
        </p:nvSpPr>
        <p:spPr>
          <a:xfrm rot="2640000">
            <a:off x="874395" y="2835910"/>
            <a:ext cx="527050" cy="527050"/>
          </a:xfrm>
          <a:prstGeom prst="plus">
            <a:avLst>
              <a:gd name="adj" fmla="val 4165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22" name="Straight Arrow Connector 21"/>
          <p:cNvCxnSpPr/>
          <p:nvPr/>
        </p:nvCxnSpPr>
        <p:spPr bwMode="auto">
          <a:xfrm flipH="1">
            <a:off x="3003550" y="3253740"/>
            <a:ext cx="186690" cy="535305"/>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25" name="Straight Arrow Connector 24"/>
          <p:cNvCxnSpPr/>
          <p:nvPr/>
        </p:nvCxnSpPr>
        <p:spPr bwMode="auto">
          <a:xfrm flipV="1">
            <a:off x="3275330" y="3386455"/>
            <a:ext cx="161290" cy="509905"/>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cxnSp>
        <p:nvCxnSpPr>
          <p:cNvPr id="27" name="Straight Arrow Connector 26"/>
          <p:cNvCxnSpPr/>
          <p:nvPr/>
        </p:nvCxnSpPr>
        <p:spPr bwMode="auto">
          <a:xfrm flipH="1" flipV="1">
            <a:off x="1991995" y="4085590"/>
            <a:ext cx="671830" cy="9525"/>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29" name="Straight Arrow Connector 28"/>
          <p:cNvCxnSpPr/>
          <p:nvPr/>
        </p:nvCxnSpPr>
        <p:spPr bwMode="auto">
          <a:xfrm flipV="1">
            <a:off x="2017395" y="4338955"/>
            <a:ext cx="654685" cy="4445"/>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cxnSp>
        <p:nvCxnSpPr>
          <p:cNvPr id="31" name="Straight Arrow Connector 30"/>
          <p:cNvCxnSpPr/>
          <p:nvPr/>
        </p:nvCxnSpPr>
        <p:spPr bwMode="auto">
          <a:xfrm flipV="1">
            <a:off x="1754505" y="2497455"/>
            <a:ext cx="356870" cy="1393825"/>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33" name="Straight Arrow Connector 32"/>
          <p:cNvCxnSpPr/>
          <p:nvPr/>
        </p:nvCxnSpPr>
        <p:spPr bwMode="auto">
          <a:xfrm flipH="1">
            <a:off x="1661160" y="2489200"/>
            <a:ext cx="331470" cy="1359535"/>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sp>
        <p:nvSpPr>
          <p:cNvPr id="38" name="Content Placeholder 2"/>
          <p:cNvSpPr>
            <a:spLocks noGrp="1"/>
          </p:cNvSpPr>
          <p:nvPr/>
        </p:nvSpPr>
        <p:spPr>
          <a:xfrm>
            <a:off x="3975100" y="2008505"/>
            <a:ext cx="4502150" cy="2631440"/>
          </a:xfrm>
          <a:prstGeom prst="rect">
            <a:avLst/>
          </a:prstGeom>
        </p:spPr>
        <p:txBody>
          <a:bodyPr vert="horz">
            <a:normAutofit lnSpcReduction="10000"/>
          </a:bodyPr>
          <a:lstStyle>
            <a:lvl1pPr marL="342900" indent="-342900" algn="l" rtl="0" eaLnBrk="1" latinLnBrk="0" hangingPunct="1">
              <a:spcBef>
                <a:spcPts val="600"/>
              </a:spcBef>
              <a:buClr>
                <a:schemeClr val="accent1"/>
              </a:buClr>
              <a:buSzPct val="70000"/>
              <a:buFont typeface="Arial" panose="020B0604020202020204" pitchFamily="34" charset="0"/>
              <a:buChar char="•"/>
              <a:defRPr kumimoji="0" sz="2400" kern="1200">
                <a:solidFill>
                  <a:schemeClr val="tx1"/>
                </a:solidFill>
                <a:latin typeface="+mn-lt"/>
                <a:ea typeface="+mn-ea"/>
                <a:cs typeface="+mn-cs"/>
              </a:defRPr>
            </a:lvl1pPr>
            <a:lvl2pPr marL="708660" indent="-342900" algn="l" rtl="0" eaLnBrk="1" latinLnBrk="0" hangingPunct="1">
              <a:spcBef>
                <a:spcPct val="20000"/>
              </a:spcBef>
              <a:buClr>
                <a:schemeClr val="accent1"/>
              </a:buClr>
              <a:buSzPct val="80000"/>
              <a:buFont typeface="Arial" panose="020B0604020202020204" pitchFamily="34" charset="0"/>
              <a:buChar char="•"/>
              <a:defRPr kumimoji="0" sz="2100" kern="1200">
                <a:solidFill>
                  <a:schemeClr val="tx1"/>
                </a:solidFill>
                <a:latin typeface="+mn-lt"/>
                <a:ea typeface="+mn-ea"/>
                <a:cs typeface="+mn-cs"/>
              </a:defRPr>
            </a:lvl2pPr>
            <a:lvl3pPr marL="1017270" indent="-285750" algn="l" rtl="0" eaLnBrk="1" latinLnBrk="0" hangingPunct="1">
              <a:spcBef>
                <a:spcPct val="20000"/>
              </a:spcBef>
              <a:buClr>
                <a:schemeClr val="accent1">
                  <a:shade val="75000"/>
                </a:schemeClr>
              </a:buClr>
              <a:buSzPct val="60000"/>
              <a:buFont typeface="Arial" panose="020B0604020202020204" pitchFamily="34" charset="0"/>
              <a:buChar char="•"/>
              <a:defRPr kumimoji="0" sz="1800" kern="1200">
                <a:solidFill>
                  <a:schemeClr val="tx1"/>
                </a:solidFill>
                <a:latin typeface="+mn-lt"/>
                <a:ea typeface="+mn-ea"/>
                <a:cs typeface="+mn-cs"/>
              </a:defRPr>
            </a:lvl3pPr>
            <a:lvl4pPr marL="1291590" indent="-285750" algn="l" rtl="0" eaLnBrk="1" latinLnBrk="0" hangingPunct="1">
              <a:spcBef>
                <a:spcPct val="20000"/>
              </a:spcBef>
              <a:buClr>
                <a:schemeClr val="accent1">
                  <a:tint val="60000"/>
                </a:schemeClr>
              </a:buClr>
              <a:buSzPct val="60000"/>
              <a:buFont typeface="Arial" panose="020B0604020202020204" pitchFamily="34" charset="0"/>
              <a:buChar char="•"/>
              <a:defRPr kumimoji="0" sz="1800" kern="1200">
                <a:solidFill>
                  <a:schemeClr val="tx1"/>
                </a:solidFill>
                <a:latin typeface="+mn-lt"/>
                <a:ea typeface="+mn-ea"/>
                <a:cs typeface="+mn-cs"/>
              </a:defRPr>
            </a:lvl4pPr>
            <a:lvl5pPr marL="1565910" indent="-285750" algn="l" rtl="0" eaLnBrk="1" latinLnBrk="0" hangingPunct="1">
              <a:spcBef>
                <a:spcPct val="20000"/>
              </a:spcBef>
              <a:buClr>
                <a:schemeClr val="accent2">
                  <a:tint val="60000"/>
                </a:schemeClr>
              </a:buClr>
              <a:buSzPct val="68000"/>
              <a:buFont typeface="Arial" panose="020B0604020202020204" pitchFamily="34" charset="0"/>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ltLang="en-US" sz="2200" dirty="0"/>
              <a:t>Upon the reception of </a:t>
            </a:r>
            <a:r>
              <a:rPr lang="en-US" altLang="en-US" sz="2200" b="1" dirty="0"/>
              <a:t>ELECTION</a:t>
            </a:r>
            <a:r>
              <a:rPr lang="en-US" altLang="en-US" sz="2200" dirty="0"/>
              <a:t>, if the node was not participating in the election yet, it will add its information about the most recent update, forward to the next node and then </a:t>
            </a:r>
            <a:r>
              <a:rPr lang="en-US" altLang="en-US" sz="2200" b="1" dirty="0"/>
              <a:t>ACK </a:t>
            </a:r>
            <a:r>
              <a:rPr lang="en-US" altLang="en-US" sz="2200" dirty="0"/>
              <a:t>the sender. </a:t>
            </a:r>
            <a:endParaRPr lang="en-US" altLang="en-US" sz="2200" dirty="0"/>
          </a:p>
        </p:txBody>
      </p:sp>
      <p:sp>
        <p:nvSpPr>
          <p:cNvPr id="43" name="Content Placeholder 2"/>
          <p:cNvSpPr>
            <a:spLocks noGrp="1"/>
          </p:cNvSpPr>
          <p:nvPr/>
        </p:nvSpPr>
        <p:spPr>
          <a:xfrm>
            <a:off x="457200" y="4946650"/>
            <a:ext cx="7212330" cy="1569720"/>
          </a:xfrm>
          <a:prstGeom prst="rect">
            <a:avLst/>
          </a:prstGeom>
        </p:spPr>
        <p:txBody>
          <a:bodyPr vert="horz">
            <a:normAutofit lnSpcReduction="20000"/>
          </a:bodyPr>
          <a:lstStyle>
            <a:lvl1pPr marL="342900" indent="-342900" algn="l" rtl="0" eaLnBrk="1" latinLnBrk="0" hangingPunct="1">
              <a:spcBef>
                <a:spcPts val="600"/>
              </a:spcBef>
              <a:buClr>
                <a:schemeClr val="accent1"/>
              </a:buClr>
              <a:buSzPct val="70000"/>
              <a:buFont typeface="Arial" panose="020B0604020202020204" pitchFamily="34" charset="0"/>
              <a:buChar char="•"/>
              <a:defRPr kumimoji="0" sz="2400" kern="1200">
                <a:solidFill>
                  <a:schemeClr val="tx1"/>
                </a:solidFill>
                <a:latin typeface="+mn-lt"/>
                <a:ea typeface="+mn-ea"/>
                <a:cs typeface="+mn-cs"/>
              </a:defRPr>
            </a:lvl1pPr>
            <a:lvl2pPr marL="708660" indent="-342900" algn="l" rtl="0" eaLnBrk="1" latinLnBrk="0" hangingPunct="1">
              <a:spcBef>
                <a:spcPct val="20000"/>
              </a:spcBef>
              <a:buClr>
                <a:schemeClr val="accent1"/>
              </a:buClr>
              <a:buSzPct val="80000"/>
              <a:buFont typeface="Arial" panose="020B0604020202020204" pitchFamily="34" charset="0"/>
              <a:buChar char="•"/>
              <a:defRPr kumimoji="0" sz="2100" kern="1200">
                <a:solidFill>
                  <a:schemeClr val="tx1"/>
                </a:solidFill>
                <a:latin typeface="+mn-lt"/>
                <a:ea typeface="+mn-ea"/>
                <a:cs typeface="+mn-cs"/>
              </a:defRPr>
            </a:lvl2pPr>
            <a:lvl3pPr marL="1017270" indent="-285750" algn="l" rtl="0" eaLnBrk="1" latinLnBrk="0" hangingPunct="1">
              <a:spcBef>
                <a:spcPct val="20000"/>
              </a:spcBef>
              <a:buClr>
                <a:schemeClr val="accent1">
                  <a:shade val="75000"/>
                </a:schemeClr>
              </a:buClr>
              <a:buSzPct val="60000"/>
              <a:buFont typeface="Arial" panose="020B0604020202020204" pitchFamily="34" charset="0"/>
              <a:buChar char="•"/>
              <a:defRPr kumimoji="0" sz="1800" kern="1200">
                <a:solidFill>
                  <a:schemeClr val="tx1"/>
                </a:solidFill>
                <a:latin typeface="+mn-lt"/>
                <a:ea typeface="+mn-ea"/>
                <a:cs typeface="+mn-cs"/>
              </a:defRPr>
            </a:lvl3pPr>
            <a:lvl4pPr marL="1291590" indent="-285750" algn="l" rtl="0" eaLnBrk="1" latinLnBrk="0" hangingPunct="1">
              <a:spcBef>
                <a:spcPct val="20000"/>
              </a:spcBef>
              <a:buClr>
                <a:schemeClr val="accent1">
                  <a:tint val="60000"/>
                </a:schemeClr>
              </a:buClr>
              <a:buSzPct val="60000"/>
              <a:buFont typeface="Arial" panose="020B0604020202020204" pitchFamily="34" charset="0"/>
              <a:buChar char="•"/>
              <a:defRPr kumimoji="0" sz="1800" kern="1200">
                <a:solidFill>
                  <a:schemeClr val="tx1"/>
                </a:solidFill>
                <a:latin typeface="+mn-lt"/>
                <a:ea typeface="+mn-ea"/>
                <a:cs typeface="+mn-cs"/>
              </a:defRPr>
            </a:lvl4pPr>
            <a:lvl5pPr marL="1565910" indent="-285750" algn="l" rtl="0" eaLnBrk="1" latinLnBrk="0" hangingPunct="1">
              <a:spcBef>
                <a:spcPct val="20000"/>
              </a:spcBef>
              <a:buClr>
                <a:schemeClr val="accent2">
                  <a:tint val="60000"/>
                </a:schemeClr>
              </a:buClr>
              <a:buSzPct val="68000"/>
              <a:buFont typeface="Arial" panose="020B0604020202020204" pitchFamily="34" charset="0"/>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ltLang="en-US" sz="2200" dirty="0"/>
              <a:t>If the node was already participating in the election (i.e., already forwarded at least once), it will forward only if it would lose the election based on the information found in the </a:t>
            </a:r>
            <a:r>
              <a:rPr lang="en-US" altLang="en-US" sz="2200" b="1" dirty="0"/>
              <a:t>ELECTION</a:t>
            </a:r>
            <a:r>
              <a:rPr lang="en-US" altLang="en-US" sz="2200" dirty="0"/>
              <a:t> message.</a:t>
            </a:r>
            <a:endParaRPr lang="en-US"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Coordinator election</a:t>
            </a:r>
            <a:endParaRPr lang="en-US" altLang="en-US" dirty="0"/>
          </a:p>
        </p:txBody>
      </p:sp>
      <p:cxnSp>
        <p:nvCxnSpPr>
          <p:cNvPr id="6" name="Straight Connector 5"/>
          <p:cNvCxnSpPr/>
          <p:nvPr/>
        </p:nvCxnSpPr>
        <p:spPr>
          <a:xfrm flipV="1">
            <a:off x="1150620" y="2247265"/>
            <a:ext cx="1070610" cy="80708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quarter" idx="1"/>
          </p:nvPr>
        </p:nvSpPr>
        <p:spPr>
          <a:xfrm>
            <a:off x="457200" y="1014095"/>
            <a:ext cx="7799070" cy="1232535"/>
          </a:xfrm>
        </p:spPr>
        <p:txBody>
          <a:bodyPr>
            <a:normAutofit/>
          </a:bodyPr>
          <a:lstStyle/>
          <a:p>
            <a:r>
              <a:rPr lang="en-US" altLang="en-US" sz="2200" dirty="0"/>
              <a:t>Eventually, a node will receive an </a:t>
            </a:r>
            <a:r>
              <a:rPr lang="en-US" altLang="en-US" sz="2200" b="1" dirty="0"/>
              <a:t>ELECTION</a:t>
            </a:r>
            <a:r>
              <a:rPr lang="en-US" altLang="en-US" sz="2200" dirty="0"/>
              <a:t> message that already contains itself.</a:t>
            </a:r>
            <a:endParaRPr lang="en-US" altLang="en-US" sz="2200"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cxnSp>
        <p:nvCxnSpPr>
          <p:cNvPr id="8" name="Straight Connector 7"/>
          <p:cNvCxnSpPr/>
          <p:nvPr/>
        </p:nvCxnSpPr>
        <p:spPr>
          <a:xfrm flipH="1" flipV="1">
            <a:off x="2238375" y="2255520"/>
            <a:ext cx="1207135" cy="82486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1677670" y="4210050"/>
            <a:ext cx="1325880" cy="889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003550" y="3063240"/>
            <a:ext cx="433070" cy="115570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159510" y="3054350"/>
            <a:ext cx="518160" cy="116459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1159510" y="3054350"/>
            <a:ext cx="518160" cy="116459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1159510" y="3054350"/>
            <a:ext cx="518160" cy="116459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bwMode="auto">
          <a:xfrm>
            <a:off x="2017095" y="2008635"/>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6" name="Oval 65"/>
          <p:cNvSpPr/>
          <p:nvPr/>
        </p:nvSpPr>
        <p:spPr bwMode="auto">
          <a:xfrm>
            <a:off x="915370" y="2849375"/>
            <a:ext cx="444500" cy="444500"/>
          </a:xfrm>
          <a:prstGeom prst="ellipse">
            <a:avLst/>
          </a:prstGeom>
          <a:solidFill>
            <a:schemeClr val="accent6">
              <a:lumMod val="60000"/>
              <a:lumOff val="40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r>
              <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rPr>
              <a:t>C</a:t>
            </a:r>
            <a:endPar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7" name="Oval 66"/>
          <p:cNvSpPr/>
          <p:nvPr/>
        </p:nvSpPr>
        <p:spPr bwMode="auto">
          <a:xfrm>
            <a:off x="1453215" y="3978405"/>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12" name="Oval 11"/>
          <p:cNvSpPr/>
          <p:nvPr/>
        </p:nvSpPr>
        <p:spPr bwMode="auto">
          <a:xfrm>
            <a:off x="2768300" y="3978405"/>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pic>
        <p:nvPicPr>
          <p:cNvPr id="13" name="Picture 12"/>
          <p:cNvPicPr>
            <a:picLocks noChangeAspect="1"/>
          </p:cNvPicPr>
          <p:nvPr/>
        </p:nvPicPr>
        <p:blipFill>
          <a:blip r:embed="rId1"/>
          <a:stretch>
            <a:fillRect/>
          </a:stretch>
        </p:blipFill>
        <p:spPr>
          <a:xfrm>
            <a:off x="3213100" y="2846070"/>
            <a:ext cx="447675" cy="447675"/>
          </a:xfrm>
          <a:prstGeom prst="rect">
            <a:avLst/>
          </a:prstGeom>
        </p:spPr>
      </p:pic>
      <p:sp>
        <p:nvSpPr>
          <p:cNvPr id="32" name="Text Box 31"/>
          <p:cNvSpPr txBox="1"/>
          <p:nvPr/>
        </p:nvSpPr>
        <p:spPr>
          <a:xfrm>
            <a:off x="547370" y="2885440"/>
            <a:ext cx="314325" cy="368300"/>
          </a:xfrm>
          <a:prstGeom prst="rect">
            <a:avLst/>
          </a:prstGeom>
          <a:noFill/>
        </p:spPr>
        <p:txBody>
          <a:bodyPr wrap="square" rtlCol="0">
            <a:spAutoFit/>
          </a:bodyPr>
          <a:p>
            <a:r>
              <a:rPr lang="en-US" altLang="en-US"/>
              <a:t>3</a:t>
            </a:r>
            <a:endParaRPr lang="en-US" altLang="en-US"/>
          </a:p>
        </p:txBody>
      </p:sp>
      <p:sp>
        <p:nvSpPr>
          <p:cNvPr id="34" name="Text Box 33"/>
          <p:cNvSpPr txBox="1"/>
          <p:nvPr/>
        </p:nvSpPr>
        <p:spPr>
          <a:xfrm>
            <a:off x="1677670" y="2008505"/>
            <a:ext cx="314325" cy="368300"/>
          </a:xfrm>
          <a:prstGeom prst="rect">
            <a:avLst/>
          </a:prstGeom>
          <a:noFill/>
        </p:spPr>
        <p:txBody>
          <a:bodyPr wrap="square" rtlCol="0">
            <a:spAutoFit/>
          </a:bodyPr>
          <a:p>
            <a:r>
              <a:rPr lang="en-US" altLang="en-US"/>
              <a:t>4</a:t>
            </a:r>
            <a:endParaRPr lang="en-US" altLang="en-US"/>
          </a:p>
        </p:txBody>
      </p:sp>
      <p:sp>
        <p:nvSpPr>
          <p:cNvPr id="35" name="Text Box 34"/>
          <p:cNvSpPr txBox="1"/>
          <p:nvPr/>
        </p:nvSpPr>
        <p:spPr>
          <a:xfrm>
            <a:off x="3660775" y="2887345"/>
            <a:ext cx="314325" cy="368300"/>
          </a:xfrm>
          <a:prstGeom prst="rect">
            <a:avLst/>
          </a:prstGeom>
          <a:noFill/>
        </p:spPr>
        <p:txBody>
          <a:bodyPr wrap="square" rtlCol="0">
            <a:spAutoFit/>
          </a:bodyPr>
          <a:p>
            <a:r>
              <a:rPr lang="en-US" altLang="en-US"/>
              <a:t>0</a:t>
            </a:r>
            <a:endParaRPr lang="en-US" altLang="en-US"/>
          </a:p>
        </p:txBody>
      </p:sp>
      <p:sp>
        <p:nvSpPr>
          <p:cNvPr id="36" name="Text Box 35"/>
          <p:cNvSpPr txBox="1"/>
          <p:nvPr/>
        </p:nvSpPr>
        <p:spPr>
          <a:xfrm>
            <a:off x="3279775" y="4016375"/>
            <a:ext cx="314325" cy="368300"/>
          </a:xfrm>
          <a:prstGeom prst="rect">
            <a:avLst/>
          </a:prstGeom>
          <a:noFill/>
        </p:spPr>
        <p:txBody>
          <a:bodyPr wrap="square" rtlCol="0">
            <a:spAutoFit/>
          </a:bodyPr>
          <a:p>
            <a:r>
              <a:rPr lang="en-US" altLang="en-US"/>
              <a:t>1</a:t>
            </a:r>
            <a:endParaRPr lang="en-US" altLang="en-US"/>
          </a:p>
        </p:txBody>
      </p:sp>
      <p:sp>
        <p:nvSpPr>
          <p:cNvPr id="37" name="Text Box 36"/>
          <p:cNvSpPr txBox="1"/>
          <p:nvPr/>
        </p:nvSpPr>
        <p:spPr>
          <a:xfrm>
            <a:off x="1045845" y="4016375"/>
            <a:ext cx="314325" cy="368300"/>
          </a:xfrm>
          <a:prstGeom prst="rect">
            <a:avLst/>
          </a:prstGeom>
          <a:noFill/>
        </p:spPr>
        <p:txBody>
          <a:bodyPr wrap="square" rtlCol="0">
            <a:spAutoFit/>
          </a:bodyPr>
          <a:p>
            <a:r>
              <a:rPr lang="en-US" altLang="en-US"/>
              <a:t>2</a:t>
            </a:r>
            <a:endParaRPr lang="en-US" altLang="en-US"/>
          </a:p>
        </p:txBody>
      </p:sp>
      <p:cxnSp>
        <p:nvCxnSpPr>
          <p:cNvPr id="41" name="Straight Arrow Connector 40"/>
          <p:cNvCxnSpPr/>
          <p:nvPr/>
        </p:nvCxnSpPr>
        <p:spPr bwMode="auto">
          <a:xfrm>
            <a:off x="2334260" y="2495550"/>
            <a:ext cx="815975" cy="535305"/>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7" name="Straight Arrow Connector 6"/>
          <p:cNvCxnSpPr/>
          <p:nvPr/>
        </p:nvCxnSpPr>
        <p:spPr bwMode="auto">
          <a:xfrm flipH="1" flipV="1">
            <a:off x="2546985" y="2316480"/>
            <a:ext cx="739140" cy="484505"/>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sp>
        <p:nvSpPr>
          <p:cNvPr id="10" name="Text Box 9"/>
          <p:cNvSpPr txBox="1"/>
          <p:nvPr/>
        </p:nvSpPr>
        <p:spPr>
          <a:xfrm rot="2040000">
            <a:off x="2099310" y="2788920"/>
            <a:ext cx="1285875" cy="275590"/>
          </a:xfrm>
          <a:prstGeom prst="rect">
            <a:avLst/>
          </a:prstGeom>
          <a:noFill/>
        </p:spPr>
        <p:txBody>
          <a:bodyPr wrap="square" rtlCol="0">
            <a:spAutoFit/>
          </a:bodyPr>
          <a:p>
            <a:r>
              <a:rPr lang="en-US" altLang="en-US" sz="1200" b="1">
                <a:solidFill>
                  <a:schemeClr val="accent1">
                    <a:lumMod val="75000"/>
                  </a:schemeClr>
                </a:solidFill>
              </a:rPr>
              <a:t>ELECTION</a:t>
            </a:r>
            <a:endParaRPr lang="en-US" altLang="en-US" sz="1200" b="1">
              <a:solidFill>
                <a:schemeClr val="accent1">
                  <a:lumMod val="75000"/>
                </a:schemeClr>
              </a:solidFill>
            </a:endParaRPr>
          </a:p>
        </p:txBody>
      </p:sp>
      <p:sp>
        <p:nvSpPr>
          <p:cNvPr id="15" name="Text Box 14"/>
          <p:cNvSpPr txBox="1"/>
          <p:nvPr/>
        </p:nvSpPr>
        <p:spPr>
          <a:xfrm rot="2040000">
            <a:off x="2689225" y="2277110"/>
            <a:ext cx="603250" cy="306705"/>
          </a:xfrm>
          <a:prstGeom prst="rect">
            <a:avLst/>
          </a:prstGeom>
          <a:noFill/>
        </p:spPr>
        <p:txBody>
          <a:bodyPr wrap="square" rtlCol="0">
            <a:spAutoFit/>
          </a:bodyPr>
          <a:p>
            <a:r>
              <a:rPr lang="en-US" altLang="en-US" sz="1400" b="1">
                <a:solidFill>
                  <a:schemeClr val="accent5">
                    <a:lumMod val="75000"/>
                  </a:schemeClr>
                </a:solidFill>
              </a:rPr>
              <a:t>ACK</a:t>
            </a:r>
            <a:endParaRPr lang="en-US" altLang="en-US" sz="1400" b="1">
              <a:solidFill>
                <a:schemeClr val="accent5">
                  <a:lumMod val="75000"/>
                </a:schemeClr>
              </a:solidFill>
            </a:endParaRPr>
          </a:p>
        </p:txBody>
      </p:sp>
      <p:sp>
        <p:nvSpPr>
          <p:cNvPr id="18" name="Cross 17"/>
          <p:cNvSpPr/>
          <p:nvPr/>
        </p:nvSpPr>
        <p:spPr>
          <a:xfrm rot="2640000">
            <a:off x="874395" y="2835910"/>
            <a:ext cx="527050" cy="527050"/>
          </a:xfrm>
          <a:prstGeom prst="plus">
            <a:avLst>
              <a:gd name="adj" fmla="val 4165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22" name="Straight Arrow Connector 21"/>
          <p:cNvCxnSpPr/>
          <p:nvPr/>
        </p:nvCxnSpPr>
        <p:spPr bwMode="auto">
          <a:xfrm flipH="1">
            <a:off x="3003550" y="3253740"/>
            <a:ext cx="186690" cy="535305"/>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25" name="Straight Arrow Connector 24"/>
          <p:cNvCxnSpPr/>
          <p:nvPr/>
        </p:nvCxnSpPr>
        <p:spPr bwMode="auto">
          <a:xfrm flipV="1">
            <a:off x="3275330" y="3386455"/>
            <a:ext cx="161290" cy="509905"/>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cxnSp>
        <p:nvCxnSpPr>
          <p:cNvPr id="27" name="Straight Arrow Connector 26"/>
          <p:cNvCxnSpPr/>
          <p:nvPr/>
        </p:nvCxnSpPr>
        <p:spPr bwMode="auto">
          <a:xfrm flipH="1" flipV="1">
            <a:off x="1991995" y="4085590"/>
            <a:ext cx="671830" cy="9525"/>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29" name="Straight Arrow Connector 28"/>
          <p:cNvCxnSpPr/>
          <p:nvPr/>
        </p:nvCxnSpPr>
        <p:spPr bwMode="auto">
          <a:xfrm flipV="1">
            <a:off x="2017395" y="4338955"/>
            <a:ext cx="654685" cy="4445"/>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cxnSp>
        <p:nvCxnSpPr>
          <p:cNvPr id="31" name="Straight Arrow Connector 30"/>
          <p:cNvCxnSpPr/>
          <p:nvPr/>
        </p:nvCxnSpPr>
        <p:spPr bwMode="auto">
          <a:xfrm flipV="1">
            <a:off x="1754505" y="2497455"/>
            <a:ext cx="356870" cy="1393825"/>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33" name="Straight Arrow Connector 32"/>
          <p:cNvCxnSpPr/>
          <p:nvPr/>
        </p:nvCxnSpPr>
        <p:spPr bwMode="auto">
          <a:xfrm flipH="1">
            <a:off x="1661160" y="2489200"/>
            <a:ext cx="331470" cy="1359535"/>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sp>
        <p:nvSpPr>
          <p:cNvPr id="38" name="Content Placeholder 2"/>
          <p:cNvSpPr>
            <a:spLocks noGrp="1"/>
          </p:cNvSpPr>
          <p:nvPr/>
        </p:nvSpPr>
        <p:spPr>
          <a:xfrm>
            <a:off x="3975100" y="2008505"/>
            <a:ext cx="4502150" cy="3724910"/>
          </a:xfrm>
          <a:prstGeom prst="rect">
            <a:avLst/>
          </a:prstGeom>
        </p:spPr>
        <p:txBody>
          <a:bodyPr vert="horz">
            <a:normAutofit/>
          </a:bodyPr>
          <a:lstStyle>
            <a:lvl1pPr marL="342900" indent="-342900" algn="l" rtl="0" eaLnBrk="1" latinLnBrk="0" hangingPunct="1">
              <a:spcBef>
                <a:spcPts val="600"/>
              </a:spcBef>
              <a:buClr>
                <a:schemeClr val="accent1"/>
              </a:buClr>
              <a:buSzPct val="70000"/>
              <a:buFont typeface="Arial" panose="020B0604020202020204" pitchFamily="34" charset="0"/>
              <a:buChar char="•"/>
              <a:defRPr kumimoji="0" sz="2400" kern="1200">
                <a:solidFill>
                  <a:schemeClr val="tx1"/>
                </a:solidFill>
                <a:latin typeface="+mn-lt"/>
                <a:ea typeface="+mn-ea"/>
                <a:cs typeface="+mn-cs"/>
              </a:defRPr>
            </a:lvl1pPr>
            <a:lvl2pPr marL="708660" indent="-342900" algn="l" rtl="0" eaLnBrk="1" latinLnBrk="0" hangingPunct="1">
              <a:spcBef>
                <a:spcPct val="20000"/>
              </a:spcBef>
              <a:buClr>
                <a:schemeClr val="accent1"/>
              </a:buClr>
              <a:buSzPct val="80000"/>
              <a:buFont typeface="Arial" panose="020B0604020202020204" pitchFamily="34" charset="0"/>
              <a:buChar char="•"/>
              <a:defRPr kumimoji="0" sz="2100" kern="1200">
                <a:solidFill>
                  <a:schemeClr val="tx1"/>
                </a:solidFill>
                <a:latin typeface="+mn-lt"/>
                <a:ea typeface="+mn-ea"/>
                <a:cs typeface="+mn-cs"/>
              </a:defRPr>
            </a:lvl2pPr>
            <a:lvl3pPr marL="1017270" indent="-285750" algn="l" rtl="0" eaLnBrk="1" latinLnBrk="0" hangingPunct="1">
              <a:spcBef>
                <a:spcPct val="20000"/>
              </a:spcBef>
              <a:buClr>
                <a:schemeClr val="accent1">
                  <a:shade val="75000"/>
                </a:schemeClr>
              </a:buClr>
              <a:buSzPct val="60000"/>
              <a:buFont typeface="Arial" panose="020B0604020202020204" pitchFamily="34" charset="0"/>
              <a:buChar char="•"/>
              <a:defRPr kumimoji="0" sz="1800" kern="1200">
                <a:solidFill>
                  <a:schemeClr val="tx1"/>
                </a:solidFill>
                <a:latin typeface="+mn-lt"/>
                <a:ea typeface="+mn-ea"/>
                <a:cs typeface="+mn-cs"/>
              </a:defRPr>
            </a:lvl3pPr>
            <a:lvl4pPr marL="1291590" indent="-285750" algn="l" rtl="0" eaLnBrk="1" latinLnBrk="0" hangingPunct="1">
              <a:spcBef>
                <a:spcPct val="20000"/>
              </a:spcBef>
              <a:buClr>
                <a:schemeClr val="accent1">
                  <a:tint val="60000"/>
                </a:schemeClr>
              </a:buClr>
              <a:buSzPct val="60000"/>
              <a:buFont typeface="Arial" panose="020B0604020202020204" pitchFamily="34" charset="0"/>
              <a:buChar char="•"/>
              <a:defRPr kumimoji="0" sz="1800" kern="1200">
                <a:solidFill>
                  <a:schemeClr val="tx1"/>
                </a:solidFill>
                <a:latin typeface="+mn-lt"/>
                <a:ea typeface="+mn-ea"/>
                <a:cs typeface="+mn-cs"/>
              </a:defRPr>
            </a:lvl4pPr>
            <a:lvl5pPr marL="1565910" indent="-285750" algn="l" rtl="0" eaLnBrk="1" latinLnBrk="0" hangingPunct="1">
              <a:spcBef>
                <a:spcPct val="20000"/>
              </a:spcBef>
              <a:buClr>
                <a:schemeClr val="accent2">
                  <a:tint val="60000"/>
                </a:schemeClr>
              </a:buClr>
              <a:buSzPct val="68000"/>
              <a:buFont typeface="Arial" panose="020B0604020202020204" pitchFamily="34" charset="0"/>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ltLang="en-US" sz="2200" dirty="0"/>
              <a:t>If it is the best candidate, it declares to be the winner and sends a </a:t>
            </a:r>
            <a:r>
              <a:rPr lang="en-US" altLang="en-US" sz="2200" b="1" dirty="0"/>
              <a:t>SYNCHRONIZATION</a:t>
            </a:r>
            <a:r>
              <a:rPr lang="en-US" altLang="en-US" sz="2200" dirty="0"/>
              <a:t> message in broadcast to provide other nodes with all missing updates.</a:t>
            </a:r>
            <a:endParaRPr lang="en-US" altLang="en-US" sz="2200" dirty="0"/>
          </a:p>
          <a:p>
            <a:r>
              <a:rPr lang="en-US" altLang="en-US" sz="2200" dirty="0"/>
              <a:t>If it is not the best candidate, it will forward the message (at some point, it will reach the winner).</a:t>
            </a:r>
            <a:endParaRPr lang="en-US" altLang="en-US" sz="2200" dirty="0"/>
          </a:p>
        </p:txBody>
      </p:sp>
      <p:sp>
        <p:nvSpPr>
          <p:cNvPr id="5" name="Text Box 4"/>
          <p:cNvSpPr txBox="1"/>
          <p:nvPr/>
        </p:nvSpPr>
        <p:spPr>
          <a:xfrm>
            <a:off x="457200" y="5854065"/>
            <a:ext cx="7223760" cy="64516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p>
            <a:r>
              <a:rPr lang="en-US" altLang="en-US" i="1"/>
              <a:t>Hint 1: make sure that the most recent update does not change while a node is participating in the election!</a:t>
            </a:r>
            <a:endParaRPr lang="en-US" altLang="en-US"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Coordinator election: crash in the ring</a:t>
            </a:r>
            <a:endParaRPr lang="en-US" altLang="en-US" dirty="0"/>
          </a:p>
        </p:txBody>
      </p:sp>
      <p:cxnSp>
        <p:nvCxnSpPr>
          <p:cNvPr id="6" name="Straight Connector 5"/>
          <p:cNvCxnSpPr/>
          <p:nvPr/>
        </p:nvCxnSpPr>
        <p:spPr>
          <a:xfrm flipV="1">
            <a:off x="1150620" y="2247265"/>
            <a:ext cx="1070610" cy="80708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quarter" idx="1"/>
          </p:nvPr>
        </p:nvSpPr>
        <p:spPr>
          <a:xfrm>
            <a:off x="457200" y="1014095"/>
            <a:ext cx="7799070" cy="1232535"/>
          </a:xfrm>
        </p:spPr>
        <p:txBody>
          <a:bodyPr>
            <a:normAutofit/>
          </a:bodyPr>
          <a:lstStyle/>
          <a:p>
            <a:r>
              <a:rPr lang="en-US" altLang="en-US" sz="2200" dirty="0"/>
              <a:t>Nodes may crash even during leader election.</a:t>
            </a:r>
            <a:endParaRPr lang="en-US" altLang="en-US" sz="2200"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cxnSp>
        <p:nvCxnSpPr>
          <p:cNvPr id="8" name="Straight Connector 7"/>
          <p:cNvCxnSpPr/>
          <p:nvPr/>
        </p:nvCxnSpPr>
        <p:spPr>
          <a:xfrm flipH="1" flipV="1">
            <a:off x="2238375" y="2255520"/>
            <a:ext cx="1207135" cy="82486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1677670" y="4210050"/>
            <a:ext cx="1325880" cy="889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003550" y="3063240"/>
            <a:ext cx="433070" cy="115570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159510" y="3054350"/>
            <a:ext cx="518160" cy="116459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1159510" y="3054350"/>
            <a:ext cx="518160" cy="116459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1159510" y="3054350"/>
            <a:ext cx="518160" cy="116459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bwMode="auto">
          <a:xfrm>
            <a:off x="2017095" y="2008635"/>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6" name="Oval 65"/>
          <p:cNvSpPr/>
          <p:nvPr/>
        </p:nvSpPr>
        <p:spPr bwMode="auto">
          <a:xfrm>
            <a:off x="915370" y="2849375"/>
            <a:ext cx="444500" cy="444500"/>
          </a:xfrm>
          <a:prstGeom prst="ellipse">
            <a:avLst/>
          </a:prstGeom>
          <a:solidFill>
            <a:schemeClr val="accent6">
              <a:lumMod val="60000"/>
              <a:lumOff val="40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r>
              <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rPr>
              <a:t>C</a:t>
            </a:r>
            <a:endPar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7" name="Oval 66"/>
          <p:cNvSpPr/>
          <p:nvPr/>
        </p:nvSpPr>
        <p:spPr bwMode="auto">
          <a:xfrm>
            <a:off x="1453215" y="3978405"/>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12" name="Oval 11"/>
          <p:cNvSpPr/>
          <p:nvPr/>
        </p:nvSpPr>
        <p:spPr bwMode="auto">
          <a:xfrm>
            <a:off x="2768300" y="3978405"/>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pic>
        <p:nvPicPr>
          <p:cNvPr id="13" name="Picture 12"/>
          <p:cNvPicPr>
            <a:picLocks noChangeAspect="1"/>
          </p:cNvPicPr>
          <p:nvPr/>
        </p:nvPicPr>
        <p:blipFill>
          <a:blip r:embed="rId1"/>
          <a:stretch>
            <a:fillRect/>
          </a:stretch>
        </p:blipFill>
        <p:spPr>
          <a:xfrm>
            <a:off x="3213100" y="2846070"/>
            <a:ext cx="447675" cy="447675"/>
          </a:xfrm>
          <a:prstGeom prst="rect">
            <a:avLst/>
          </a:prstGeom>
        </p:spPr>
      </p:pic>
      <p:sp>
        <p:nvSpPr>
          <p:cNvPr id="32" name="Text Box 31"/>
          <p:cNvSpPr txBox="1"/>
          <p:nvPr/>
        </p:nvSpPr>
        <p:spPr>
          <a:xfrm>
            <a:off x="547370" y="2885440"/>
            <a:ext cx="314325" cy="368300"/>
          </a:xfrm>
          <a:prstGeom prst="rect">
            <a:avLst/>
          </a:prstGeom>
          <a:noFill/>
        </p:spPr>
        <p:txBody>
          <a:bodyPr wrap="square" rtlCol="0">
            <a:spAutoFit/>
          </a:bodyPr>
          <a:p>
            <a:r>
              <a:rPr lang="en-US" altLang="en-US"/>
              <a:t>3</a:t>
            </a:r>
            <a:endParaRPr lang="en-US" altLang="en-US"/>
          </a:p>
        </p:txBody>
      </p:sp>
      <p:sp>
        <p:nvSpPr>
          <p:cNvPr id="34" name="Text Box 33"/>
          <p:cNvSpPr txBox="1"/>
          <p:nvPr/>
        </p:nvSpPr>
        <p:spPr>
          <a:xfrm>
            <a:off x="1677670" y="2008505"/>
            <a:ext cx="314325" cy="368300"/>
          </a:xfrm>
          <a:prstGeom prst="rect">
            <a:avLst/>
          </a:prstGeom>
          <a:noFill/>
        </p:spPr>
        <p:txBody>
          <a:bodyPr wrap="square" rtlCol="0">
            <a:spAutoFit/>
          </a:bodyPr>
          <a:p>
            <a:r>
              <a:rPr lang="en-US" altLang="en-US"/>
              <a:t>4</a:t>
            </a:r>
            <a:endParaRPr lang="en-US" altLang="en-US"/>
          </a:p>
        </p:txBody>
      </p:sp>
      <p:sp>
        <p:nvSpPr>
          <p:cNvPr id="35" name="Text Box 34"/>
          <p:cNvSpPr txBox="1"/>
          <p:nvPr/>
        </p:nvSpPr>
        <p:spPr>
          <a:xfrm>
            <a:off x="3660775" y="2887345"/>
            <a:ext cx="314325" cy="368300"/>
          </a:xfrm>
          <a:prstGeom prst="rect">
            <a:avLst/>
          </a:prstGeom>
          <a:noFill/>
        </p:spPr>
        <p:txBody>
          <a:bodyPr wrap="square" rtlCol="0">
            <a:spAutoFit/>
          </a:bodyPr>
          <a:p>
            <a:r>
              <a:rPr lang="en-US" altLang="en-US"/>
              <a:t>0</a:t>
            </a:r>
            <a:endParaRPr lang="en-US" altLang="en-US"/>
          </a:p>
        </p:txBody>
      </p:sp>
      <p:sp>
        <p:nvSpPr>
          <p:cNvPr id="36" name="Text Box 35"/>
          <p:cNvSpPr txBox="1"/>
          <p:nvPr/>
        </p:nvSpPr>
        <p:spPr>
          <a:xfrm>
            <a:off x="3279775" y="4016375"/>
            <a:ext cx="314325" cy="368300"/>
          </a:xfrm>
          <a:prstGeom prst="rect">
            <a:avLst/>
          </a:prstGeom>
          <a:noFill/>
        </p:spPr>
        <p:txBody>
          <a:bodyPr wrap="square" rtlCol="0">
            <a:spAutoFit/>
          </a:bodyPr>
          <a:p>
            <a:r>
              <a:rPr lang="en-US" altLang="en-US"/>
              <a:t>1</a:t>
            </a:r>
            <a:endParaRPr lang="en-US" altLang="en-US"/>
          </a:p>
        </p:txBody>
      </p:sp>
      <p:sp>
        <p:nvSpPr>
          <p:cNvPr id="37" name="Text Box 36"/>
          <p:cNvSpPr txBox="1"/>
          <p:nvPr/>
        </p:nvSpPr>
        <p:spPr>
          <a:xfrm>
            <a:off x="1045845" y="4016375"/>
            <a:ext cx="314325" cy="368300"/>
          </a:xfrm>
          <a:prstGeom prst="rect">
            <a:avLst/>
          </a:prstGeom>
          <a:noFill/>
        </p:spPr>
        <p:txBody>
          <a:bodyPr wrap="square" rtlCol="0">
            <a:spAutoFit/>
          </a:bodyPr>
          <a:p>
            <a:r>
              <a:rPr lang="en-US" altLang="en-US"/>
              <a:t>2</a:t>
            </a:r>
            <a:endParaRPr lang="en-US" altLang="en-US"/>
          </a:p>
        </p:txBody>
      </p:sp>
      <p:cxnSp>
        <p:nvCxnSpPr>
          <p:cNvPr id="41" name="Straight Arrow Connector 40"/>
          <p:cNvCxnSpPr/>
          <p:nvPr/>
        </p:nvCxnSpPr>
        <p:spPr bwMode="auto">
          <a:xfrm>
            <a:off x="2334260" y="2495550"/>
            <a:ext cx="815975" cy="535305"/>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7" name="Straight Arrow Connector 6"/>
          <p:cNvCxnSpPr/>
          <p:nvPr/>
        </p:nvCxnSpPr>
        <p:spPr bwMode="auto">
          <a:xfrm flipH="1" flipV="1">
            <a:off x="2546985" y="2316480"/>
            <a:ext cx="739140" cy="484505"/>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sp>
        <p:nvSpPr>
          <p:cNvPr id="10" name="Text Box 9"/>
          <p:cNvSpPr txBox="1"/>
          <p:nvPr/>
        </p:nvSpPr>
        <p:spPr>
          <a:xfrm rot="2040000">
            <a:off x="2099310" y="2788920"/>
            <a:ext cx="1285875" cy="275590"/>
          </a:xfrm>
          <a:prstGeom prst="rect">
            <a:avLst/>
          </a:prstGeom>
          <a:noFill/>
        </p:spPr>
        <p:txBody>
          <a:bodyPr wrap="square" rtlCol="0">
            <a:spAutoFit/>
          </a:bodyPr>
          <a:p>
            <a:r>
              <a:rPr lang="en-US" altLang="en-US" sz="1200" b="1">
                <a:solidFill>
                  <a:schemeClr val="accent1">
                    <a:lumMod val="75000"/>
                  </a:schemeClr>
                </a:solidFill>
              </a:rPr>
              <a:t>ELECTION</a:t>
            </a:r>
            <a:endParaRPr lang="en-US" altLang="en-US" sz="1200" b="1">
              <a:solidFill>
                <a:schemeClr val="accent1">
                  <a:lumMod val="75000"/>
                </a:schemeClr>
              </a:solidFill>
            </a:endParaRPr>
          </a:p>
        </p:txBody>
      </p:sp>
      <p:sp>
        <p:nvSpPr>
          <p:cNvPr id="15" name="Text Box 14"/>
          <p:cNvSpPr txBox="1"/>
          <p:nvPr/>
        </p:nvSpPr>
        <p:spPr>
          <a:xfrm rot="2040000">
            <a:off x="2689225" y="2277110"/>
            <a:ext cx="603250" cy="306705"/>
          </a:xfrm>
          <a:prstGeom prst="rect">
            <a:avLst/>
          </a:prstGeom>
          <a:noFill/>
        </p:spPr>
        <p:txBody>
          <a:bodyPr wrap="square" rtlCol="0">
            <a:spAutoFit/>
          </a:bodyPr>
          <a:p>
            <a:r>
              <a:rPr lang="en-US" altLang="en-US" sz="1400" b="1">
                <a:solidFill>
                  <a:schemeClr val="accent5">
                    <a:lumMod val="75000"/>
                  </a:schemeClr>
                </a:solidFill>
              </a:rPr>
              <a:t>ACK</a:t>
            </a:r>
            <a:endParaRPr lang="en-US" altLang="en-US" sz="1400" b="1">
              <a:solidFill>
                <a:schemeClr val="accent5">
                  <a:lumMod val="75000"/>
                </a:schemeClr>
              </a:solidFill>
            </a:endParaRPr>
          </a:p>
        </p:txBody>
      </p:sp>
      <p:sp>
        <p:nvSpPr>
          <p:cNvPr id="18" name="Cross 17"/>
          <p:cNvSpPr/>
          <p:nvPr/>
        </p:nvSpPr>
        <p:spPr>
          <a:xfrm rot="2640000">
            <a:off x="874395" y="2835910"/>
            <a:ext cx="527050" cy="527050"/>
          </a:xfrm>
          <a:prstGeom prst="plus">
            <a:avLst>
              <a:gd name="adj" fmla="val 4165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22" name="Straight Arrow Connector 21"/>
          <p:cNvCxnSpPr/>
          <p:nvPr/>
        </p:nvCxnSpPr>
        <p:spPr bwMode="auto">
          <a:xfrm flipH="1">
            <a:off x="3003550" y="3253740"/>
            <a:ext cx="186690" cy="535305"/>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31" name="Straight Arrow Connector 30"/>
          <p:cNvCxnSpPr/>
          <p:nvPr/>
        </p:nvCxnSpPr>
        <p:spPr bwMode="auto">
          <a:xfrm flipV="1">
            <a:off x="1754505" y="2497455"/>
            <a:ext cx="356870" cy="1393825"/>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33" name="Straight Arrow Connector 32"/>
          <p:cNvCxnSpPr/>
          <p:nvPr/>
        </p:nvCxnSpPr>
        <p:spPr bwMode="auto">
          <a:xfrm flipH="1">
            <a:off x="1661160" y="2489200"/>
            <a:ext cx="331470" cy="1359535"/>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sp>
        <p:nvSpPr>
          <p:cNvPr id="38" name="Content Placeholder 2"/>
          <p:cNvSpPr>
            <a:spLocks noGrp="1"/>
          </p:cNvSpPr>
          <p:nvPr/>
        </p:nvSpPr>
        <p:spPr>
          <a:xfrm>
            <a:off x="3975100" y="1659255"/>
            <a:ext cx="4502150" cy="3724910"/>
          </a:xfrm>
          <a:prstGeom prst="rect">
            <a:avLst/>
          </a:prstGeom>
        </p:spPr>
        <p:txBody>
          <a:bodyPr vert="horz">
            <a:normAutofit/>
          </a:bodyPr>
          <a:lstStyle>
            <a:lvl1pPr marL="342900" indent="-342900" algn="l" rtl="0" eaLnBrk="1" latinLnBrk="0" hangingPunct="1">
              <a:spcBef>
                <a:spcPts val="600"/>
              </a:spcBef>
              <a:buClr>
                <a:schemeClr val="accent1"/>
              </a:buClr>
              <a:buSzPct val="70000"/>
              <a:buFont typeface="Arial" panose="020B0604020202020204" pitchFamily="34" charset="0"/>
              <a:buChar char="•"/>
              <a:defRPr kumimoji="0" sz="2400" kern="1200">
                <a:solidFill>
                  <a:schemeClr val="tx1"/>
                </a:solidFill>
                <a:latin typeface="+mn-lt"/>
                <a:ea typeface="+mn-ea"/>
                <a:cs typeface="+mn-cs"/>
              </a:defRPr>
            </a:lvl1pPr>
            <a:lvl2pPr marL="708660" indent="-342900" algn="l" rtl="0" eaLnBrk="1" latinLnBrk="0" hangingPunct="1">
              <a:spcBef>
                <a:spcPct val="20000"/>
              </a:spcBef>
              <a:buClr>
                <a:schemeClr val="accent1"/>
              </a:buClr>
              <a:buSzPct val="80000"/>
              <a:buFont typeface="Arial" panose="020B0604020202020204" pitchFamily="34" charset="0"/>
              <a:buChar char="•"/>
              <a:defRPr kumimoji="0" sz="2100" kern="1200">
                <a:solidFill>
                  <a:schemeClr val="tx1"/>
                </a:solidFill>
                <a:latin typeface="+mn-lt"/>
                <a:ea typeface="+mn-ea"/>
                <a:cs typeface="+mn-cs"/>
              </a:defRPr>
            </a:lvl2pPr>
            <a:lvl3pPr marL="1017270" indent="-285750" algn="l" rtl="0" eaLnBrk="1" latinLnBrk="0" hangingPunct="1">
              <a:spcBef>
                <a:spcPct val="20000"/>
              </a:spcBef>
              <a:buClr>
                <a:schemeClr val="accent1">
                  <a:shade val="75000"/>
                </a:schemeClr>
              </a:buClr>
              <a:buSzPct val="60000"/>
              <a:buFont typeface="Arial" panose="020B0604020202020204" pitchFamily="34" charset="0"/>
              <a:buChar char="•"/>
              <a:defRPr kumimoji="0" sz="1800" kern="1200">
                <a:solidFill>
                  <a:schemeClr val="tx1"/>
                </a:solidFill>
                <a:latin typeface="+mn-lt"/>
                <a:ea typeface="+mn-ea"/>
                <a:cs typeface="+mn-cs"/>
              </a:defRPr>
            </a:lvl3pPr>
            <a:lvl4pPr marL="1291590" indent="-285750" algn="l" rtl="0" eaLnBrk="1" latinLnBrk="0" hangingPunct="1">
              <a:spcBef>
                <a:spcPct val="20000"/>
              </a:spcBef>
              <a:buClr>
                <a:schemeClr val="accent1">
                  <a:tint val="60000"/>
                </a:schemeClr>
              </a:buClr>
              <a:buSzPct val="60000"/>
              <a:buFont typeface="Arial" panose="020B0604020202020204" pitchFamily="34" charset="0"/>
              <a:buChar char="•"/>
              <a:defRPr kumimoji="0" sz="1800" kern="1200">
                <a:solidFill>
                  <a:schemeClr val="tx1"/>
                </a:solidFill>
                <a:latin typeface="+mn-lt"/>
                <a:ea typeface="+mn-ea"/>
                <a:cs typeface="+mn-cs"/>
              </a:defRPr>
            </a:lvl4pPr>
            <a:lvl5pPr marL="1565910" indent="-285750" algn="l" rtl="0" eaLnBrk="1" latinLnBrk="0" hangingPunct="1">
              <a:spcBef>
                <a:spcPct val="20000"/>
              </a:spcBef>
              <a:buClr>
                <a:schemeClr val="accent2">
                  <a:tint val="60000"/>
                </a:schemeClr>
              </a:buClr>
              <a:buSzPct val="68000"/>
              <a:buFont typeface="Arial" panose="020B0604020202020204" pitchFamily="34" charset="0"/>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ltLang="en-US" sz="2200" dirty="0"/>
              <a:t>Forwarders timeout if they do not receive an </a:t>
            </a:r>
            <a:r>
              <a:rPr lang="en-US" altLang="en-US" sz="2200" b="1" dirty="0"/>
              <a:t>ACK</a:t>
            </a:r>
            <a:r>
              <a:rPr lang="en-US" altLang="en-US" sz="2200" dirty="0"/>
              <a:t>. In that case, they will “skip” the crashed node and forward to the next node in the ring.</a:t>
            </a:r>
            <a:endParaRPr lang="en-US" altLang="en-US" sz="2200" dirty="0"/>
          </a:p>
          <a:p>
            <a:r>
              <a:rPr lang="en-US" altLang="en-US" sz="2200" dirty="0"/>
              <a:t>Note that, if we assume a majority of nodes remains available, </a:t>
            </a:r>
            <a:r>
              <a:rPr lang="en-US" altLang="en-US" sz="2200" u="sng" dirty="0"/>
              <a:t>at least one of them must hold the most recent update</a:t>
            </a:r>
            <a:r>
              <a:rPr lang="en-US" altLang="en-US" sz="2200" dirty="0"/>
              <a:t>.</a:t>
            </a:r>
            <a:endParaRPr lang="en-US" altLang="en-US" sz="2200" dirty="0"/>
          </a:p>
        </p:txBody>
      </p:sp>
      <p:sp>
        <p:nvSpPr>
          <p:cNvPr id="9" name="Cross 8"/>
          <p:cNvSpPr/>
          <p:nvPr/>
        </p:nvSpPr>
        <p:spPr>
          <a:xfrm rot="2640000">
            <a:off x="2715895" y="3937000"/>
            <a:ext cx="527050" cy="527050"/>
          </a:xfrm>
          <a:prstGeom prst="plus">
            <a:avLst>
              <a:gd name="adj" fmla="val 4165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17" name="Straight Arrow Connector 16"/>
          <p:cNvCxnSpPr/>
          <p:nvPr/>
        </p:nvCxnSpPr>
        <p:spPr bwMode="auto">
          <a:xfrm flipH="1">
            <a:off x="1890395" y="3253740"/>
            <a:ext cx="1283335" cy="688340"/>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24" name="Straight Arrow Connector 23"/>
          <p:cNvCxnSpPr/>
          <p:nvPr/>
        </p:nvCxnSpPr>
        <p:spPr bwMode="auto">
          <a:xfrm flipV="1">
            <a:off x="1975485" y="3483610"/>
            <a:ext cx="977265" cy="594360"/>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Coordinator election: termination</a:t>
            </a:r>
            <a:endParaRPr lang="en-US" altLang="en-US" dirty="0"/>
          </a:p>
        </p:txBody>
      </p:sp>
      <p:sp>
        <p:nvSpPr>
          <p:cNvPr id="3" name="Content Placeholder 2"/>
          <p:cNvSpPr>
            <a:spLocks noGrp="1"/>
          </p:cNvSpPr>
          <p:nvPr>
            <p:ph sz="quarter" idx="1"/>
          </p:nvPr>
        </p:nvSpPr>
        <p:spPr>
          <a:xfrm>
            <a:off x="507365" y="1480820"/>
            <a:ext cx="7799070" cy="2720340"/>
          </a:xfrm>
        </p:spPr>
        <p:txBody>
          <a:bodyPr>
            <a:normAutofit/>
          </a:bodyPr>
          <a:lstStyle/>
          <a:p>
            <a:r>
              <a:rPr lang="en-US" altLang="en-US" sz="2200" dirty="0"/>
              <a:t>There are corner cases in which the election described so far may not terminate.</a:t>
            </a:r>
            <a:endParaRPr lang="en-US" altLang="en-US" sz="2200" dirty="0"/>
          </a:p>
          <a:p>
            <a:r>
              <a:rPr lang="en-US" altLang="en-US" sz="2200" dirty="0"/>
              <a:t>This can happen if 2 consecutive nodes crash in a way that cannot be detected by the preceding correct sender. In that case, other nodes may wait forever.</a:t>
            </a:r>
            <a:endParaRPr lang="en-US" altLang="en-US" sz="2200" dirty="0"/>
          </a:p>
          <a:p>
            <a:r>
              <a:rPr lang="en-US" altLang="en-US" sz="2200" dirty="0"/>
              <a:t>If the best candidate crashes, make sure the </a:t>
            </a:r>
            <a:r>
              <a:rPr lang="en-US" altLang="en-US" sz="2200" b="1" dirty="0"/>
              <a:t>ELECTION </a:t>
            </a:r>
            <a:r>
              <a:rPr lang="en-US" altLang="en-US" sz="2200" dirty="0"/>
              <a:t>message does not loop endlessly!</a:t>
            </a:r>
            <a:endParaRPr lang="en-US" altLang="en-US" sz="2200"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sp>
        <p:nvSpPr>
          <p:cNvPr id="25" name="Text Box 24"/>
          <p:cNvSpPr txBox="1"/>
          <p:nvPr/>
        </p:nvSpPr>
        <p:spPr>
          <a:xfrm>
            <a:off x="795020" y="4511040"/>
            <a:ext cx="7223760" cy="64516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p>
            <a:r>
              <a:rPr lang="en-US" altLang="en-US" i="1"/>
              <a:t>Hint 2: nodes should expect the election to end after some time has passed, otherwise...</a:t>
            </a:r>
            <a:endParaRPr lang="en-US" altLang="en-US"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Total order broadcast</a:t>
            </a:r>
            <a:endParaRPr lang="en-US" altLang="en-US" dirty="0"/>
          </a:p>
        </p:txBody>
      </p:sp>
      <p:sp>
        <p:nvSpPr>
          <p:cNvPr id="3" name="Content Placeholder 2"/>
          <p:cNvSpPr>
            <a:spLocks noGrp="1"/>
          </p:cNvSpPr>
          <p:nvPr>
            <p:ph sz="quarter" idx="1"/>
          </p:nvPr>
        </p:nvSpPr>
        <p:spPr>
          <a:xfrm>
            <a:off x="457200" y="915035"/>
            <a:ext cx="7467600" cy="2689225"/>
          </a:xfrm>
        </p:spPr>
        <p:txBody>
          <a:bodyPr>
            <a:normAutofit/>
          </a:bodyPr>
          <a:lstStyle/>
          <a:p>
            <a:r>
              <a:rPr lang="en-US" altLang="en-US" dirty="0"/>
              <a:t>Reliable broadcast of message </a:t>
            </a:r>
            <a:r>
              <a:rPr lang="en-US" altLang="en-US" i="1" dirty="0"/>
              <a:t>m</a:t>
            </a:r>
            <a:r>
              <a:rPr lang="en-US" altLang="en-US" dirty="0"/>
              <a:t> satisfies:</a:t>
            </a:r>
            <a:endParaRPr lang="en-US" altLang="en-US" dirty="0"/>
          </a:p>
          <a:p>
            <a:pPr lvl="1"/>
            <a:r>
              <a:rPr lang="en-US" altLang="en-US" b="1" dirty="0"/>
              <a:t>Validity </a:t>
            </a:r>
            <a:r>
              <a:rPr lang="en-US" altLang="en-US" dirty="0"/>
              <a:t>- if the sender is correct, then it will eventually deliver </a:t>
            </a:r>
            <a:r>
              <a:rPr lang="en-US" altLang="en-US" i="1" dirty="0"/>
              <a:t>m</a:t>
            </a:r>
            <a:r>
              <a:rPr lang="en-US" altLang="en-US" dirty="0"/>
              <a:t>.</a:t>
            </a:r>
            <a:endParaRPr lang="en-US" altLang="en-US" dirty="0"/>
          </a:p>
          <a:p>
            <a:pPr lvl="1"/>
            <a:r>
              <a:rPr lang="en-US" altLang="en-US" b="1" dirty="0"/>
              <a:t>Integrity </a:t>
            </a:r>
            <a:r>
              <a:rPr lang="en-US" altLang="en-US" dirty="0"/>
              <a:t>- a process delivers </a:t>
            </a:r>
            <a:r>
              <a:rPr lang="en-US" altLang="en-US" i="1" dirty="0"/>
              <a:t>m</a:t>
            </a:r>
            <a:r>
              <a:rPr lang="en-US" altLang="en-US" dirty="0"/>
              <a:t> at most once, and only if it was previously sent.</a:t>
            </a:r>
            <a:endParaRPr lang="en-US" altLang="en-US" dirty="0"/>
          </a:p>
          <a:p>
            <a:pPr lvl="1"/>
            <a:r>
              <a:rPr lang="en-US" altLang="en-US" b="1" dirty="0"/>
              <a:t>Uniform Agreement </a:t>
            </a:r>
            <a:r>
              <a:rPr lang="en-US" altLang="en-US" dirty="0"/>
              <a:t>- if a process delivers a message </a:t>
            </a:r>
            <a:r>
              <a:rPr lang="en-US" altLang="en-US" i="1" dirty="0"/>
              <a:t>m</a:t>
            </a:r>
            <a:r>
              <a:rPr lang="en-US" altLang="en-US" dirty="0"/>
              <a:t>, then </a:t>
            </a:r>
            <a:r>
              <a:rPr lang="en-US" altLang="en-US" u="sng" dirty="0"/>
              <a:t>all correct processes deliver </a:t>
            </a:r>
            <a:r>
              <a:rPr lang="en-US" altLang="en-US" i="1" u="sng" dirty="0"/>
              <a:t>m</a:t>
            </a:r>
            <a:r>
              <a:rPr lang="en-US" altLang="en-US" dirty="0"/>
              <a:t>.</a:t>
            </a:r>
            <a:endParaRPr lang="en-US" alt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sp>
        <p:nvSpPr>
          <p:cNvPr id="5" name="Content Placeholder 2"/>
          <p:cNvSpPr>
            <a:spLocks noGrp="1"/>
          </p:cNvSpPr>
          <p:nvPr/>
        </p:nvSpPr>
        <p:spPr>
          <a:xfrm>
            <a:off x="457200" y="3604260"/>
            <a:ext cx="7467600" cy="1249045"/>
          </a:xfrm>
          <a:prstGeom prst="rect">
            <a:avLst/>
          </a:prstGeom>
        </p:spPr>
        <p:txBody>
          <a:bodyPr vert="horz">
            <a:normAutofit/>
          </a:bodyPr>
          <a:lstStyle>
            <a:lvl1pPr marL="342900" indent="-342900" algn="l" rtl="0" eaLnBrk="1" latinLnBrk="0" hangingPunct="1">
              <a:spcBef>
                <a:spcPts val="600"/>
              </a:spcBef>
              <a:buClr>
                <a:schemeClr val="accent1"/>
              </a:buClr>
              <a:buSzPct val="70000"/>
              <a:buFont typeface="Arial" panose="020B0604020202020204" pitchFamily="34" charset="0"/>
              <a:buChar char="•"/>
              <a:defRPr kumimoji="0" sz="2400" kern="1200">
                <a:solidFill>
                  <a:schemeClr val="tx1"/>
                </a:solidFill>
                <a:latin typeface="+mn-lt"/>
                <a:ea typeface="+mn-ea"/>
                <a:cs typeface="+mn-cs"/>
              </a:defRPr>
            </a:lvl1pPr>
            <a:lvl2pPr marL="708660" indent="-342900" algn="l" rtl="0" eaLnBrk="1" latinLnBrk="0" hangingPunct="1">
              <a:spcBef>
                <a:spcPct val="20000"/>
              </a:spcBef>
              <a:buClr>
                <a:schemeClr val="accent1"/>
              </a:buClr>
              <a:buSzPct val="80000"/>
              <a:buFont typeface="Arial" panose="020B0604020202020204" pitchFamily="34" charset="0"/>
              <a:buChar char="•"/>
              <a:defRPr kumimoji="0" sz="2100" kern="1200">
                <a:solidFill>
                  <a:schemeClr val="tx1"/>
                </a:solidFill>
                <a:latin typeface="+mn-lt"/>
                <a:ea typeface="+mn-ea"/>
                <a:cs typeface="+mn-cs"/>
              </a:defRPr>
            </a:lvl2pPr>
            <a:lvl3pPr marL="1017270" indent="-285750" algn="l" rtl="0" eaLnBrk="1" latinLnBrk="0" hangingPunct="1">
              <a:spcBef>
                <a:spcPct val="20000"/>
              </a:spcBef>
              <a:buClr>
                <a:schemeClr val="accent1">
                  <a:shade val="75000"/>
                </a:schemeClr>
              </a:buClr>
              <a:buSzPct val="60000"/>
              <a:buFont typeface="Arial" panose="020B0604020202020204" pitchFamily="34" charset="0"/>
              <a:buChar char="•"/>
              <a:defRPr kumimoji="0" sz="1800" kern="1200">
                <a:solidFill>
                  <a:schemeClr val="tx1"/>
                </a:solidFill>
                <a:latin typeface="+mn-lt"/>
                <a:ea typeface="+mn-ea"/>
                <a:cs typeface="+mn-cs"/>
              </a:defRPr>
            </a:lvl3pPr>
            <a:lvl4pPr marL="1291590" indent="-285750" algn="l" rtl="0" eaLnBrk="1" latinLnBrk="0" hangingPunct="1">
              <a:spcBef>
                <a:spcPct val="20000"/>
              </a:spcBef>
              <a:buClr>
                <a:schemeClr val="accent1">
                  <a:tint val="60000"/>
                </a:schemeClr>
              </a:buClr>
              <a:buSzPct val="60000"/>
              <a:buFont typeface="Arial" panose="020B0604020202020204" pitchFamily="34" charset="0"/>
              <a:buChar char="•"/>
              <a:defRPr kumimoji="0" sz="1800" kern="1200">
                <a:solidFill>
                  <a:schemeClr val="tx1"/>
                </a:solidFill>
                <a:latin typeface="+mn-lt"/>
                <a:ea typeface="+mn-ea"/>
                <a:cs typeface="+mn-cs"/>
              </a:defRPr>
            </a:lvl4pPr>
            <a:lvl5pPr marL="1565910" indent="-285750" algn="l" rtl="0" eaLnBrk="1" latinLnBrk="0" hangingPunct="1">
              <a:spcBef>
                <a:spcPct val="20000"/>
              </a:spcBef>
              <a:buClr>
                <a:schemeClr val="accent2">
                  <a:tint val="60000"/>
                </a:schemeClr>
              </a:buClr>
              <a:buSzPct val="68000"/>
              <a:buFont typeface="Arial" panose="020B0604020202020204" pitchFamily="34" charset="0"/>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ltLang="en-US" b="1" dirty="0"/>
              <a:t>+Total order</a:t>
            </a:r>
            <a:r>
              <a:rPr lang="en-US" altLang="en-US" dirty="0"/>
              <a:t>: if a correct process delivers a message </a:t>
            </a:r>
            <a:r>
              <a:rPr lang="en-US" altLang="en-US" i="1" dirty="0"/>
              <a:t>m</a:t>
            </a:r>
            <a:r>
              <a:rPr lang="en-US" altLang="en-US" dirty="0"/>
              <a:t> before a message </a:t>
            </a:r>
            <a:r>
              <a:rPr lang="en-US" altLang="en-US" i="1" dirty="0"/>
              <a:t>m</a:t>
            </a:r>
            <a:r>
              <a:rPr lang="en-US" altLang="en-US" dirty="0"/>
              <a:t>’, then all correct processes deliver </a:t>
            </a:r>
            <a:r>
              <a:rPr lang="en-US" altLang="en-US" i="1" dirty="0">
                <a:sym typeface="+mn-ea"/>
              </a:rPr>
              <a:t>m</a:t>
            </a:r>
            <a:r>
              <a:rPr lang="en-US" altLang="en-US" dirty="0">
                <a:sym typeface="+mn-ea"/>
              </a:rPr>
              <a:t> before </a:t>
            </a:r>
            <a:r>
              <a:rPr lang="en-US" altLang="en-US" i="1" dirty="0">
                <a:sym typeface="+mn-ea"/>
              </a:rPr>
              <a:t>m</a:t>
            </a:r>
            <a:r>
              <a:rPr lang="en-US" altLang="en-US" dirty="0">
                <a:sym typeface="+mn-ea"/>
              </a:rPr>
              <a:t>’.</a:t>
            </a:r>
            <a:endParaRPr lang="en-US" altLang="en-US" baseline="-25000" dirty="0">
              <a:sym typeface="+mn-ea"/>
            </a:endParaRPr>
          </a:p>
        </p:txBody>
      </p:sp>
      <p:sp>
        <p:nvSpPr>
          <p:cNvPr id="8" name="Rectangle 7"/>
          <p:cNvSpPr/>
          <p:nvPr/>
        </p:nvSpPr>
        <p:spPr>
          <a:xfrm>
            <a:off x="457200" y="4995545"/>
            <a:ext cx="7292975" cy="1132840"/>
          </a:xfrm>
          <a:prstGeom prst="rect">
            <a:avLst/>
          </a:prstGeom>
          <a:ln>
            <a:solidFill>
              <a:srgbClr val="000000"/>
            </a:solidFill>
          </a:ln>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sz="2400" dirty="0"/>
              <a:t>In this project, you will implement a protocol for Total Order Broadcast (or Atomic Broadcast) that relies on a coordinator and a quorum of nodes.</a:t>
            </a:r>
            <a:endParaRPr lang="en-US"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Uniform agreement</a:t>
            </a:r>
            <a:endParaRPr lang="en-US" dirty="0"/>
          </a:p>
        </p:txBody>
      </p:sp>
      <p:sp>
        <p:nvSpPr>
          <p:cNvPr id="3" name="Content Placeholder 2"/>
          <p:cNvSpPr>
            <a:spLocks noGrp="1"/>
          </p:cNvSpPr>
          <p:nvPr>
            <p:ph sz="quarter" idx="1"/>
          </p:nvPr>
        </p:nvSpPr>
        <p:spPr>
          <a:xfrm>
            <a:off x="507365" y="1480820"/>
            <a:ext cx="7799070" cy="2720340"/>
          </a:xfrm>
        </p:spPr>
        <p:txBody>
          <a:bodyPr>
            <a:normAutofit lnSpcReduction="10000"/>
          </a:bodyPr>
          <a:lstStyle/>
          <a:p>
            <a:r>
              <a:rPr lang="en-US" altLang="en-US" sz="2200" dirty="0"/>
              <a:t>During an election, you may encounter an incomplete update (no WRITEOK). Since the coordinator crashed, we cannot tell whether or not it applied the update. </a:t>
            </a:r>
            <a:endParaRPr lang="en-US" altLang="en-US" sz="2200" dirty="0"/>
          </a:p>
          <a:p>
            <a:r>
              <a:rPr lang="en-US" altLang="en-US" sz="2200" dirty="0"/>
              <a:t>Uniform agreement requires that if any (not necessarily correct) process delivers, then all correct processes do as well.</a:t>
            </a:r>
            <a:endParaRPr lang="en-US" altLang="en-US" sz="2200" dirty="0"/>
          </a:p>
          <a:p>
            <a:r>
              <a:rPr lang="en-US" altLang="en-US" sz="2200" dirty="0"/>
              <a:t>Otherwise, some external clients may read a value that is not in the history of any correct node.</a:t>
            </a:r>
            <a:endParaRPr lang="en-US" altLang="en-US" sz="2200"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sp>
        <p:nvSpPr>
          <p:cNvPr id="25" name="Text Box 24"/>
          <p:cNvSpPr txBox="1"/>
          <p:nvPr/>
        </p:nvSpPr>
        <p:spPr>
          <a:xfrm>
            <a:off x="795020" y="4511040"/>
            <a:ext cx="7223760" cy="64516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p>
            <a:r>
              <a:rPr lang="en-US" altLang="en-US" i="1"/>
              <a:t>Hint 3: if an update was not completed, the new coordinator should take care of it before beginning with its epoch.</a:t>
            </a:r>
            <a:endParaRPr lang="en-US" altLang="en-US"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Assumptions</a:t>
            </a:r>
            <a:endParaRPr lang="en-US" altLang="en-US" dirty="0"/>
          </a:p>
        </p:txBody>
      </p:sp>
      <p:sp>
        <p:nvSpPr>
          <p:cNvPr id="3" name="Content Placeholder 2"/>
          <p:cNvSpPr>
            <a:spLocks noGrp="1"/>
          </p:cNvSpPr>
          <p:nvPr>
            <p:ph sz="quarter" idx="1"/>
          </p:nvPr>
        </p:nvSpPr>
        <p:spPr>
          <a:xfrm>
            <a:off x="457200" y="2327275"/>
            <a:ext cx="7467600" cy="2203450"/>
          </a:xfrm>
        </p:spPr>
        <p:txBody>
          <a:bodyPr>
            <a:normAutofit lnSpcReduction="20000"/>
          </a:bodyPr>
          <a:lstStyle/>
          <a:p>
            <a:r>
              <a:rPr lang="en-US" altLang="en-US" dirty="0"/>
              <a:t>Reliable and FIFO channels.</a:t>
            </a:r>
            <a:endParaRPr lang="en-US" altLang="en-US" dirty="0"/>
          </a:p>
          <a:p>
            <a:r>
              <a:rPr lang="en-US" altLang="en-US" dirty="0"/>
              <a:t>The mechanisms for failure detection do not give false positives. Use reasonable values for timeouts.</a:t>
            </a:r>
            <a:endParaRPr lang="en-US" altLang="en-US" dirty="0"/>
          </a:p>
          <a:p>
            <a:r>
              <a:rPr lang="en-US" altLang="en-US" dirty="0"/>
              <a:t>A majority of nodes does not crash.</a:t>
            </a:r>
            <a:endParaRPr lang="en-US" altLang="en-US" dirty="0"/>
          </a:p>
          <a:p>
            <a:r>
              <a:rPr lang="en-US" altLang="en-US" dirty="0">
                <a:sym typeface="+mn-ea"/>
              </a:rPr>
              <a:t>Nodes that crash do not recover.</a:t>
            </a:r>
            <a:endParaRPr lang="en-US" altLang="en-US" dirty="0"/>
          </a:p>
          <a:p>
            <a:endParaRPr lang="en-US" alt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Implementation suggestions</a:t>
            </a:r>
            <a:endParaRPr lang="en-US" altLang="en-US" dirty="0"/>
          </a:p>
        </p:txBody>
      </p:sp>
      <p:sp>
        <p:nvSpPr>
          <p:cNvPr id="3" name="Content Placeholder 2"/>
          <p:cNvSpPr>
            <a:spLocks noGrp="1"/>
          </p:cNvSpPr>
          <p:nvPr>
            <p:ph sz="quarter" idx="1"/>
          </p:nvPr>
        </p:nvSpPr>
        <p:spPr>
          <a:xfrm>
            <a:off x="457200" y="1014095"/>
            <a:ext cx="7467600" cy="5241290"/>
          </a:xfrm>
        </p:spPr>
        <p:txBody>
          <a:bodyPr>
            <a:normAutofit fontScale="90000" lnSpcReduction="10000"/>
          </a:bodyPr>
          <a:lstStyle/>
          <a:p>
            <a:r>
              <a:rPr lang="en-US" altLang="en-US" dirty="0">
                <a:sym typeface="+mn-ea"/>
              </a:rPr>
              <a:t>Start by implementing the two-phase broadcast protocol without crashes. Manage read requests from external clients (that will timeout if no reply is received) and update requests (in this case, clients do not need to wait for the outcome).</a:t>
            </a:r>
            <a:endParaRPr lang="en-US" altLang="en-US" dirty="0"/>
          </a:p>
          <a:p>
            <a:r>
              <a:rPr lang="en-US" altLang="en-US" dirty="0"/>
              <a:t>Create a class for the &lt;e, i&gt; pair, so that you can use it as a key in a map of updates. A dedicated data structure for the history of updates may come in handy.</a:t>
            </a:r>
            <a:endParaRPr lang="en-US" altLang="en-US" dirty="0"/>
          </a:p>
          <a:p>
            <a:r>
              <a:rPr lang="en-US" altLang="en-US" dirty="0"/>
              <a:t>You will need to manage many timeouts. Create a method to schedule them. Prevent a timeout message to be added to the queue calling </a:t>
            </a:r>
            <a:r>
              <a:rPr lang="en-US" altLang="en-US" dirty="0">
                <a:latin typeface="Courier New" panose="02070309020205020404" charset="0"/>
                <a:cs typeface="Courier New" panose="02070309020205020404" charset="0"/>
              </a:rPr>
              <a:t>.cancel()</a:t>
            </a:r>
            <a:r>
              <a:rPr lang="en-US" altLang="en-US" dirty="0"/>
              <a:t> on the Cancellable returned by the scheduler. Note that if you schedule a timeout twice using the same variable without cancelling first, </a:t>
            </a:r>
            <a:r>
              <a:rPr lang="en-US" altLang="en-US" dirty="0">
                <a:latin typeface="Courier New" panose="02070309020205020404" charset="0"/>
                <a:cs typeface="Courier New" panose="02070309020205020404" charset="0"/>
              </a:rPr>
              <a:t>.cancel()</a:t>
            </a:r>
            <a:r>
              <a:rPr lang="en-US" altLang="en-US" dirty="0"/>
              <a:t> cannot stop the first one scheduled.</a:t>
            </a:r>
            <a:endParaRPr lang="en-US" alt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Implementation suggestions (2)</a:t>
            </a:r>
            <a:endParaRPr lang="en-US" altLang="en-US" dirty="0"/>
          </a:p>
        </p:txBody>
      </p:sp>
      <p:sp>
        <p:nvSpPr>
          <p:cNvPr id="3" name="Content Placeholder 2"/>
          <p:cNvSpPr>
            <a:spLocks noGrp="1"/>
          </p:cNvSpPr>
          <p:nvPr>
            <p:ph sz="quarter" idx="1"/>
          </p:nvPr>
        </p:nvSpPr>
        <p:spPr>
          <a:xfrm>
            <a:off x="457200" y="1014095"/>
            <a:ext cx="7467600" cy="5241290"/>
          </a:xfrm>
        </p:spPr>
        <p:txBody>
          <a:bodyPr>
            <a:normAutofit/>
          </a:bodyPr>
          <a:lstStyle/>
          <a:p>
            <a:r>
              <a:rPr lang="en-US" altLang="en-US" dirty="0"/>
              <a:t>Create different Receive behaviors for the </a:t>
            </a:r>
            <a:r>
              <a:rPr lang="en-US" altLang="en-US" i="1" dirty="0"/>
              <a:t>crashed </a:t>
            </a:r>
            <a:r>
              <a:rPr lang="en-US" altLang="en-US" dirty="0"/>
              <a:t>and </a:t>
            </a:r>
            <a:r>
              <a:rPr lang="en-US" altLang="en-US" i="1" dirty="0"/>
              <a:t>election </a:t>
            </a:r>
            <a:r>
              <a:rPr lang="en-US" altLang="en-US" dirty="0"/>
              <a:t>states. This will help you control how messages are handled (or ignored) in every state.</a:t>
            </a:r>
            <a:endParaRPr lang="en-US" altLang="en-US" dirty="0"/>
          </a:p>
          <a:p>
            <a:r>
              <a:rPr lang="en-US" altLang="en-US" dirty="0"/>
              <a:t>Be careful not to deliver duplicated updates!</a:t>
            </a:r>
            <a:endParaRPr lang="en-US" altLang="en-US" dirty="0"/>
          </a:p>
          <a:p>
            <a:r>
              <a:rPr lang="en-US" altLang="en-US" dirty="0"/>
              <a:t>You will need to show that your implementation is correct in the presence of faults. You should be able to make nodes crash in specific situations.</a:t>
            </a:r>
            <a:endParaRPr lang="en-US" alt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Project report</a:t>
            </a:r>
            <a:endParaRPr lang="en-US" altLang="en-US" dirty="0"/>
          </a:p>
        </p:txBody>
      </p:sp>
      <p:sp>
        <p:nvSpPr>
          <p:cNvPr id="3" name="Content Placeholder 2"/>
          <p:cNvSpPr>
            <a:spLocks noGrp="1"/>
          </p:cNvSpPr>
          <p:nvPr>
            <p:ph sz="quarter" idx="1"/>
          </p:nvPr>
        </p:nvSpPr>
        <p:spPr>
          <a:xfrm>
            <a:off x="457200" y="1014095"/>
            <a:ext cx="7467600" cy="3130550"/>
          </a:xfrm>
        </p:spPr>
        <p:txBody>
          <a:bodyPr>
            <a:normAutofit lnSpcReduction="10000"/>
          </a:bodyPr>
          <a:lstStyle/>
          <a:p>
            <a:r>
              <a:rPr lang="en-US" altLang="en-US" dirty="0"/>
              <a:t>Structure of the project</a:t>
            </a:r>
            <a:endParaRPr lang="en-US" altLang="en-US" dirty="0"/>
          </a:p>
          <a:p>
            <a:r>
              <a:rPr lang="en-US" altLang="en-US" dirty="0"/>
              <a:t>Main design choices</a:t>
            </a:r>
            <a:endParaRPr lang="en-US" altLang="en-US" dirty="0"/>
          </a:p>
          <a:p>
            <a:pPr lvl="1"/>
            <a:r>
              <a:rPr lang="en-US" altLang="en-US" dirty="0"/>
              <a:t>How do you store updates?</a:t>
            </a:r>
            <a:endParaRPr lang="en-US" altLang="en-US" dirty="0"/>
          </a:p>
          <a:p>
            <a:pPr lvl="1"/>
            <a:r>
              <a:rPr lang="en-US" altLang="en-US" dirty="0"/>
              <a:t>How do you manage timeouts?</a:t>
            </a:r>
            <a:endParaRPr lang="en-US" altLang="en-US" dirty="0"/>
          </a:p>
          <a:p>
            <a:pPr lvl="1"/>
            <a:r>
              <a:rPr lang="en-US" altLang="en-US" dirty="0"/>
              <a:t>How do you control crashes?</a:t>
            </a:r>
            <a:endParaRPr lang="en-US" altLang="en-US" dirty="0"/>
          </a:p>
          <a:p>
            <a:pPr lvl="1"/>
            <a:r>
              <a:rPr lang="en-US" altLang="en-US" dirty="0"/>
              <a:t>What operations does a new coordinator perform?</a:t>
            </a:r>
            <a:endParaRPr lang="en-US" altLang="en-US" dirty="0"/>
          </a:p>
          <a:p>
            <a:pPr lvl="1"/>
            <a:r>
              <a:rPr lang="en-US" altLang="en-US" dirty="0"/>
              <a:t>How do you ensure election does not block forever?</a:t>
            </a:r>
            <a:endParaRPr lang="en-US" altLang="en-US" dirty="0"/>
          </a:p>
          <a:p>
            <a:pPr lvl="1"/>
            <a:r>
              <a:rPr lang="en-US" altLang="en-US" dirty="0"/>
              <a:t>...</a:t>
            </a:r>
            <a:endParaRPr lang="en-US" alt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Centralized broadcast with quorum</a:t>
            </a:r>
            <a:endParaRPr lang="en-US" altLang="en-US" dirty="0"/>
          </a:p>
        </p:txBody>
      </p:sp>
      <p:sp>
        <p:nvSpPr>
          <p:cNvPr id="3" name="Content Placeholder 2"/>
          <p:cNvSpPr>
            <a:spLocks noGrp="1"/>
          </p:cNvSpPr>
          <p:nvPr>
            <p:ph sz="quarter" idx="1"/>
          </p:nvPr>
        </p:nvSpPr>
        <p:spPr>
          <a:xfrm>
            <a:off x="457200" y="1303020"/>
            <a:ext cx="7467600" cy="1312545"/>
          </a:xfrm>
        </p:spPr>
        <p:txBody>
          <a:bodyPr>
            <a:normAutofit/>
          </a:bodyPr>
          <a:lstStyle/>
          <a:p>
            <a:r>
              <a:rPr lang="en-US" altLang="en-US" dirty="0"/>
              <a:t>This project is inspired by Apache ZooKeeper, a service for the configuration and coordination of distributed applications.</a:t>
            </a:r>
            <a:endParaRPr lang="en-US" alt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sp>
        <p:nvSpPr>
          <p:cNvPr id="6" name="Text Box 5"/>
          <p:cNvSpPr txBox="1"/>
          <p:nvPr/>
        </p:nvSpPr>
        <p:spPr>
          <a:xfrm>
            <a:off x="4610100" y="2247265"/>
            <a:ext cx="3255645" cy="368300"/>
          </a:xfrm>
          <a:prstGeom prst="rect">
            <a:avLst/>
          </a:prstGeom>
          <a:noFill/>
          <a:ln w="19050">
            <a:solidFill>
              <a:schemeClr val="accent1">
                <a:lumMod val="75000"/>
              </a:schemeClr>
            </a:solidFill>
          </a:ln>
        </p:spPr>
        <p:txBody>
          <a:bodyPr wrap="square" rtlCol="0">
            <a:spAutoFit/>
          </a:bodyPr>
          <a:p>
            <a:r>
              <a:rPr lang="en-US">
                <a:solidFill>
                  <a:schemeClr val="accent1">
                    <a:lumMod val="75000"/>
                  </a:schemeClr>
                </a:solidFill>
                <a:hlinkClick r:id="rId1" action="ppaction://hlinkfile"/>
              </a:rPr>
              <a:t>https://zookeeper.apache.org/</a:t>
            </a:r>
            <a:endParaRPr lang="en-US">
              <a:solidFill>
                <a:schemeClr val="accent1">
                  <a:lumMod val="75000"/>
                </a:schemeClr>
              </a:solidFill>
              <a:hlinkClick r:id="rId1" action="ppaction://hlinkfile"/>
            </a:endParaRPr>
          </a:p>
        </p:txBody>
      </p:sp>
      <p:sp>
        <p:nvSpPr>
          <p:cNvPr id="9" name="Content Placeholder 2"/>
          <p:cNvSpPr>
            <a:spLocks noGrp="1"/>
          </p:cNvSpPr>
          <p:nvPr/>
        </p:nvSpPr>
        <p:spPr>
          <a:xfrm>
            <a:off x="457200" y="2997200"/>
            <a:ext cx="7408545" cy="1224915"/>
          </a:xfrm>
          <a:prstGeom prst="rect">
            <a:avLst/>
          </a:prstGeom>
        </p:spPr>
        <p:txBody>
          <a:bodyPr vert="horz"/>
          <a:lstStyle>
            <a:lvl1pPr marL="342900" indent="-342900" algn="l" rtl="0" eaLnBrk="1" latinLnBrk="0" hangingPunct="1">
              <a:spcBef>
                <a:spcPts val="600"/>
              </a:spcBef>
              <a:buClr>
                <a:schemeClr val="accent1"/>
              </a:buClr>
              <a:buSzPct val="70000"/>
              <a:buFont typeface="Arial" panose="020B0604020202020204" pitchFamily="34" charset="0"/>
              <a:buChar char="•"/>
              <a:defRPr kumimoji="0" sz="2400" kern="1200">
                <a:solidFill>
                  <a:schemeClr val="tx1"/>
                </a:solidFill>
                <a:latin typeface="+mn-lt"/>
                <a:ea typeface="+mn-ea"/>
                <a:cs typeface="+mn-cs"/>
              </a:defRPr>
            </a:lvl1pPr>
            <a:lvl2pPr marL="708660" indent="-342900" algn="l" rtl="0" eaLnBrk="1" latinLnBrk="0" hangingPunct="1">
              <a:spcBef>
                <a:spcPct val="20000"/>
              </a:spcBef>
              <a:buClr>
                <a:schemeClr val="accent1"/>
              </a:buClr>
              <a:buSzPct val="80000"/>
              <a:buFont typeface="Arial" panose="020B0604020202020204" pitchFamily="34" charset="0"/>
              <a:buChar char="•"/>
              <a:defRPr kumimoji="0" sz="2100" kern="1200">
                <a:solidFill>
                  <a:schemeClr val="tx1"/>
                </a:solidFill>
                <a:latin typeface="+mn-lt"/>
                <a:ea typeface="+mn-ea"/>
                <a:cs typeface="+mn-cs"/>
              </a:defRPr>
            </a:lvl2pPr>
            <a:lvl3pPr marL="1017270" indent="-285750" algn="l" rtl="0" eaLnBrk="1" latinLnBrk="0" hangingPunct="1">
              <a:spcBef>
                <a:spcPct val="20000"/>
              </a:spcBef>
              <a:buClr>
                <a:schemeClr val="accent1">
                  <a:shade val="75000"/>
                </a:schemeClr>
              </a:buClr>
              <a:buSzPct val="60000"/>
              <a:buFont typeface="Arial" panose="020B0604020202020204" pitchFamily="34" charset="0"/>
              <a:buChar char="•"/>
              <a:defRPr kumimoji="0" sz="1800" kern="1200">
                <a:solidFill>
                  <a:schemeClr val="tx1"/>
                </a:solidFill>
                <a:latin typeface="+mn-lt"/>
                <a:ea typeface="+mn-ea"/>
                <a:cs typeface="+mn-cs"/>
              </a:defRPr>
            </a:lvl3pPr>
            <a:lvl4pPr marL="1291590" indent="-285750" algn="l" rtl="0" eaLnBrk="1" latinLnBrk="0" hangingPunct="1">
              <a:spcBef>
                <a:spcPct val="20000"/>
              </a:spcBef>
              <a:buClr>
                <a:schemeClr val="accent1">
                  <a:tint val="60000"/>
                </a:schemeClr>
              </a:buClr>
              <a:buSzPct val="60000"/>
              <a:buFont typeface="Arial" panose="020B0604020202020204" pitchFamily="34" charset="0"/>
              <a:buChar char="•"/>
              <a:defRPr kumimoji="0" sz="1800" kern="1200">
                <a:solidFill>
                  <a:schemeClr val="tx1"/>
                </a:solidFill>
                <a:latin typeface="+mn-lt"/>
                <a:ea typeface="+mn-ea"/>
                <a:cs typeface="+mn-cs"/>
              </a:defRPr>
            </a:lvl4pPr>
            <a:lvl5pPr marL="1565910" indent="-285750" algn="l" rtl="0" eaLnBrk="1" latinLnBrk="0" hangingPunct="1">
              <a:spcBef>
                <a:spcPct val="20000"/>
              </a:spcBef>
              <a:buClr>
                <a:schemeClr val="accent2">
                  <a:tint val="60000"/>
                </a:schemeClr>
              </a:buClr>
              <a:buSzPct val="68000"/>
              <a:buFont typeface="Arial" panose="020B0604020202020204" pitchFamily="34" charset="0"/>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ltLang="en-US" dirty="0"/>
              <a:t>It allows to reliably update the state of nodes in the distributed system by means of a </a:t>
            </a:r>
            <a:r>
              <a:rPr lang="en-US" altLang="en-US" b="1" dirty="0"/>
              <a:t>coordinator</a:t>
            </a:r>
            <a:r>
              <a:rPr lang="en-US" altLang="en-US" dirty="0"/>
              <a:t>.</a:t>
            </a:r>
            <a:endParaRPr lang="en-US" altLang="en-US" dirty="0"/>
          </a:p>
          <a:p>
            <a:endParaRPr lang="en-US" altLang="en-US" dirty="0"/>
          </a:p>
        </p:txBody>
      </p:sp>
      <mc:AlternateContent xmlns:mc="http://schemas.openxmlformats.org/markup-compatibility/2006">
        <mc:Choice xmlns:a14="http://schemas.microsoft.com/office/drawing/2010/main" Requires="a14">
          <p:sp>
            <p:nvSpPr>
              <p:cNvPr id="10" name="Content Placeholder 2"/>
              <p:cNvSpPr>
                <a:spLocks noGrp="1"/>
              </p:cNvSpPr>
              <p:nvPr/>
            </p:nvSpPr>
            <p:spPr>
              <a:xfrm>
                <a:off x="457200" y="4378325"/>
                <a:ext cx="7467600" cy="888365"/>
              </a:xfrm>
              <a:prstGeom prst="rect">
                <a:avLst/>
              </a:prstGeom>
            </p:spPr>
            <p:txBody>
              <a:bodyPr vert="horz">
                <a:normAutofit/>
              </a:bodyPr>
              <a:lstStyle>
                <a:lvl1pPr marL="342900" indent="-342900" algn="l" rtl="0" eaLnBrk="1" latinLnBrk="0" hangingPunct="1">
                  <a:spcBef>
                    <a:spcPts val="600"/>
                  </a:spcBef>
                  <a:buClr>
                    <a:schemeClr val="accent1"/>
                  </a:buClr>
                  <a:buSzPct val="70000"/>
                  <a:buFont typeface="Arial" panose="020B0604020202020204" pitchFamily="34" charset="0"/>
                  <a:buChar char="•"/>
                  <a:defRPr kumimoji="0" sz="2400" kern="1200">
                    <a:solidFill>
                      <a:schemeClr val="tx1"/>
                    </a:solidFill>
                    <a:latin typeface="+mn-lt"/>
                    <a:ea typeface="+mn-ea"/>
                    <a:cs typeface="+mn-cs"/>
                  </a:defRPr>
                </a:lvl1pPr>
                <a:lvl2pPr marL="708660" indent="-342900" algn="l" rtl="0" eaLnBrk="1" latinLnBrk="0" hangingPunct="1">
                  <a:spcBef>
                    <a:spcPct val="20000"/>
                  </a:spcBef>
                  <a:buClr>
                    <a:schemeClr val="accent1"/>
                  </a:buClr>
                  <a:buSzPct val="80000"/>
                  <a:buFont typeface="Arial" panose="020B0604020202020204" pitchFamily="34" charset="0"/>
                  <a:buChar char="•"/>
                  <a:defRPr kumimoji="0" sz="2100" kern="1200">
                    <a:solidFill>
                      <a:schemeClr val="tx1"/>
                    </a:solidFill>
                    <a:latin typeface="+mn-lt"/>
                    <a:ea typeface="+mn-ea"/>
                    <a:cs typeface="+mn-cs"/>
                  </a:defRPr>
                </a:lvl2pPr>
                <a:lvl3pPr marL="1017270" indent="-285750" algn="l" rtl="0" eaLnBrk="1" latinLnBrk="0" hangingPunct="1">
                  <a:spcBef>
                    <a:spcPct val="20000"/>
                  </a:spcBef>
                  <a:buClr>
                    <a:schemeClr val="accent1">
                      <a:shade val="75000"/>
                    </a:schemeClr>
                  </a:buClr>
                  <a:buSzPct val="60000"/>
                  <a:buFont typeface="Arial" panose="020B0604020202020204" pitchFamily="34" charset="0"/>
                  <a:buChar char="•"/>
                  <a:defRPr kumimoji="0" sz="1800" kern="1200">
                    <a:solidFill>
                      <a:schemeClr val="tx1"/>
                    </a:solidFill>
                    <a:latin typeface="+mn-lt"/>
                    <a:ea typeface="+mn-ea"/>
                    <a:cs typeface="+mn-cs"/>
                  </a:defRPr>
                </a:lvl3pPr>
                <a:lvl4pPr marL="1291590" indent="-285750" algn="l" rtl="0" eaLnBrk="1" latinLnBrk="0" hangingPunct="1">
                  <a:spcBef>
                    <a:spcPct val="20000"/>
                  </a:spcBef>
                  <a:buClr>
                    <a:schemeClr val="accent1">
                      <a:tint val="60000"/>
                    </a:schemeClr>
                  </a:buClr>
                  <a:buSzPct val="60000"/>
                  <a:buFont typeface="Arial" panose="020B0604020202020204" pitchFamily="34" charset="0"/>
                  <a:buChar char="•"/>
                  <a:defRPr kumimoji="0" sz="1800" kern="1200">
                    <a:solidFill>
                      <a:schemeClr val="tx1"/>
                    </a:solidFill>
                    <a:latin typeface="+mn-lt"/>
                    <a:ea typeface="+mn-ea"/>
                    <a:cs typeface="+mn-cs"/>
                  </a:defRPr>
                </a:lvl4pPr>
                <a:lvl5pPr marL="1565910" indent="-285750" algn="l" rtl="0" eaLnBrk="1" latinLnBrk="0" hangingPunct="1">
                  <a:spcBef>
                    <a:spcPct val="20000"/>
                  </a:spcBef>
                  <a:buClr>
                    <a:schemeClr val="accent2">
                      <a:tint val="60000"/>
                    </a:schemeClr>
                  </a:buClr>
                  <a:buSzPct val="68000"/>
                  <a:buFont typeface="Arial" panose="020B0604020202020204" pitchFamily="34" charset="0"/>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ltLang="en-US" dirty="0"/>
                  <a:t>Assumption: a </a:t>
                </a:r>
                <a:r>
                  <a:rPr lang="en-US" altLang="en-US" b="1" dirty="0"/>
                  <a:t>majority of nodes</a:t>
                </a:r>
                <a:r>
                  <a:rPr lang="en-US" altLang="en-US" dirty="0"/>
                  <a:t> is always available (quorum size = </a:t>
                </a:r>
                <a14:m>
                  <m:oMath xmlns:m="http://schemas.openxmlformats.org/officeDocument/2006/math">
                    <m:d>
                      <m:dPr>
                        <m:begChr m:val="⌊"/>
                        <m:endChr m:val="⌋"/>
                        <m:ctrlPr>
                          <a:rPr lang="en-US" altLang="en-US" i="1" dirty="0">
                            <a:latin typeface="DejaVu Math TeX Gyre" panose="02000503000000000000" charset="0"/>
                            <a:cs typeface="DejaVu Math TeX Gyre" panose="02000503000000000000" charset="0"/>
                          </a:rPr>
                        </m:ctrlPr>
                      </m:dPr>
                      <m:e>
                        <m:r>
                          <a:rPr lang="en-US" altLang="en-US" i="1" dirty="0">
                            <a:latin typeface="DejaVu Math TeX Gyre" panose="02000503000000000000" charset="0"/>
                            <a:cs typeface="DejaVu Math TeX Gyre" panose="02000503000000000000" charset="0"/>
                          </a:rPr>
                          <m:t>𝑁</m:t>
                        </m:r>
                        <m:r>
                          <a:rPr lang="en-US" altLang="en-US" i="1" dirty="0">
                            <a:latin typeface="DejaVu Math TeX Gyre" panose="02000503000000000000" charset="0"/>
                            <a:cs typeface="DejaVu Math TeX Gyre" panose="02000503000000000000" charset="0"/>
                          </a:rPr>
                          <m:t>/</m:t>
                        </m:r>
                        <m:r>
                          <a:rPr lang="en-US" altLang="en-US" i="1" dirty="0">
                            <a:latin typeface="DejaVu Math TeX Gyre" panose="02000503000000000000" charset="0"/>
                            <a:cs typeface="DejaVu Math TeX Gyre" panose="02000503000000000000" charset="0"/>
                          </a:rPr>
                          <m:t>2</m:t>
                        </m:r>
                      </m:e>
                    </m:d>
                    <m:r>
                      <a:rPr lang="en-US" altLang="en-US" i="1" dirty="0">
                        <a:latin typeface="DejaVu Math TeX Gyre" panose="02000503000000000000" charset="0"/>
                        <a:cs typeface="DejaVu Math TeX Gyre" panose="02000503000000000000" charset="0"/>
                      </a:rPr>
                      <m:t>+</m:t>
                    </m:r>
                    <m:r>
                      <a:rPr lang="en-US" altLang="en-US" i="1" dirty="0">
                        <a:latin typeface="DejaVu Math TeX Gyre" panose="02000503000000000000" charset="0"/>
                        <a:cs typeface="DejaVu Math TeX Gyre" panose="02000503000000000000" charset="0"/>
                      </a:rPr>
                      <m:t>1</m:t>
                    </m:r>
                  </m:oMath>
                </a14:m>
                <a:r>
                  <a:rPr lang="en-US" altLang="en-US" dirty="0"/>
                  <a:t>).</a:t>
                </a:r>
                <a:endParaRPr lang="en-US" altLang="en-US" dirty="0"/>
              </a:p>
            </p:txBody>
          </p:sp>
        </mc:Choice>
        <mc:Fallback>
          <p:sp>
            <p:nvSpPr>
              <p:cNvPr id="10" name="Content Placeholder 2"/>
              <p:cNvSpPr>
                <a:spLocks noRot="1" noChangeAspect="1" noMove="1" noResize="1" noEditPoints="1" noAdjustHandles="1" noChangeArrowheads="1" noChangeShapeType="1" noTextEdit="1"/>
              </p:cNvSpPr>
              <p:nvPr/>
            </p:nvSpPr>
            <p:spPr>
              <a:xfrm>
                <a:off x="457200" y="4378325"/>
                <a:ext cx="7467600" cy="888365"/>
              </a:xfrm>
              <a:prstGeom prst="rect">
                <a:avLst/>
              </a:prstGeom>
              <a:blipFill rotWithShape="1">
                <a:blip r:embed="rId2"/>
                <a:stretch>
                  <a:fillRect/>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2415540" y="1010920"/>
            <a:ext cx="3187065" cy="305943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fontScale="90000"/>
          </a:bodyPr>
          <a:lstStyle/>
          <a:p>
            <a:r>
              <a:rPr lang="en-US" altLang="en-US" dirty="0"/>
              <a:t>System overview</a:t>
            </a:r>
            <a:endParaRPr lang="en-US" alt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sp>
        <p:nvSpPr>
          <p:cNvPr id="65" name="Oval 64"/>
          <p:cNvSpPr/>
          <p:nvPr/>
        </p:nvSpPr>
        <p:spPr bwMode="auto">
          <a:xfrm>
            <a:off x="3751915" y="133490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6" name="Oval 65"/>
          <p:cNvSpPr/>
          <p:nvPr/>
        </p:nvSpPr>
        <p:spPr bwMode="auto">
          <a:xfrm>
            <a:off x="2650190" y="2175640"/>
            <a:ext cx="444500" cy="444500"/>
          </a:xfrm>
          <a:prstGeom prst="ellipse">
            <a:avLst/>
          </a:prstGeom>
          <a:solidFill>
            <a:schemeClr val="accent6">
              <a:lumMod val="60000"/>
              <a:lumOff val="40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r>
              <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rPr>
              <a:t>C</a:t>
            </a:r>
            <a:endPar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7" name="Oval 66"/>
          <p:cNvSpPr/>
          <p:nvPr/>
        </p:nvSpPr>
        <p:spPr bwMode="auto">
          <a:xfrm>
            <a:off x="3188035" y="330467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8" name="Oval 7"/>
          <p:cNvSpPr/>
          <p:nvPr/>
        </p:nvSpPr>
        <p:spPr bwMode="auto">
          <a:xfrm>
            <a:off x="997920" y="2793495"/>
            <a:ext cx="444500" cy="444500"/>
          </a:xfrm>
          <a:prstGeom prst="ellipse">
            <a:avLst/>
          </a:prstGeom>
          <a:solidFill>
            <a:schemeClr val="accent5">
              <a:lumMod val="75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12" name="Oval 11"/>
          <p:cNvSpPr/>
          <p:nvPr/>
        </p:nvSpPr>
        <p:spPr bwMode="auto">
          <a:xfrm>
            <a:off x="4503120" y="330467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pic>
        <p:nvPicPr>
          <p:cNvPr id="13" name="Picture 12"/>
          <p:cNvPicPr>
            <a:picLocks noChangeAspect="1"/>
          </p:cNvPicPr>
          <p:nvPr/>
        </p:nvPicPr>
        <p:blipFill>
          <a:blip r:embed="rId1"/>
          <a:stretch>
            <a:fillRect/>
          </a:stretch>
        </p:blipFill>
        <p:spPr>
          <a:xfrm>
            <a:off x="4947920" y="2172335"/>
            <a:ext cx="447675" cy="447675"/>
          </a:xfrm>
          <a:prstGeom prst="rect">
            <a:avLst/>
          </a:prstGeom>
        </p:spPr>
      </p:pic>
      <p:cxnSp>
        <p:nvCxnSpPr>
          <p:cNvPr id="68" name="Straight Arrow Connector 67"/>
          <p:cNvCxnSpPr/>
          <p:nvPr/>
        </p:nvCxnSpPr>
        <p:spPr bwMode="auto">
          <a:xfrm flipV="1">
            <a:off x="3094990" y="1734820"/>
            <a:ext cx="632460" cy="440690"/>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14" name="Straight Arrow Connector 13"/>
          <p:cNvCxnSpPr/>
          <p:nvPr/>
        </p:nvCxnSpPr>
        <p:spPr bwMode="auto">
          <a:xfrm>
            <a:off x="3192145" y="2346960"/>
            <a:ext cx="1631950" cy="17145"/>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15" name="Straight Arrow Connector 14"/>
          <p:cNvCxnSpPr/>
          <p:nvPr/>
        </p:nvCxnSpPr>
        <p:spPr bwMode="auto">
          <a:xfrm>
            <a:off x="3166745" y="2550795"/>
            <a:ext cx="1266190" cy="781685"/>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17" name="Straight Arrow Connector 16"/>
          <p:cNvCxnSpPr/>
          <p:nvPr/>
        </p:nvCxnSpPr>
        <p:spPr bwMode="auto">
          <a:xfrm>
            <a:off x="2971165" y="2686685"/>
            <a:ext cx="297180" cy="527050"/>
          </a:xfrm>
          <a:prstGeom prst="straightConnector1">
            <a:avLst/>
          </a:prstGeom>
          <a:solidFill>
            <a:srgbClr val="00B8FF"/>
          </a:solidFill>
          <a:ln w="28575" cap="flat" cmpd="sng" algn="ctr">
            <a:solidFill>
              <a:srgbClr val="FF6600"/>
            </a:solidFill>
            <a:prstDash val="solid"/>
            <a:round/>
            <a:headEnd type="none" w="med" len="med"/>
            <a:tailEnd type="arrow"/>
          </a:ln>
          <a:effectLst/>
        </p:spPr>
      </p:cxnSp>
      <p:sp>
        <p:nvSpPr>
          <p:cNvPr id="18" name="Text Box 17"/>
          <p:cNvSpPr txBox="1"/>
          <p:nvPr/>
        </p:nvSpPr>
        <p:spPr>
          <a:xfrm>
            <a:off x="3339465" y="2060575"/>
            <a:ext cx="1163955" cy="306705"/>
          </a:xfrm>
          <a:prstGeom prst="rect">
            <a:avLst/>
          </a:prstGeom>
          <a:noFill/>
        </p:spPr>
        <p:txBody>
          <a:bodyPr wrap="square" rtlCol="0">
            <a:spAutoFit/>
          </a:bodyPr>
          <a:p>
            <a:r>
              <a:rPr lang="en-US" altLang="en-US" sz="1400" b="1">
                <a:solidFill>
                  <a:schemeClr val="accent1">
                    <a:lumMod val="75000"/>
                  </a:schemeClr>
                </a:solidFill>
              </a:rPr>
              <a:t>UPDATE</a:t>
            </a:r>
            <a:endParaRPr lang="en-US" altLang="en-US" sz="1400" b="1">
              <a:solidFill>
                <a:schemeClr val="accent1">
                  <a:lumMod val="75000"/>
                </a:schemeClr>
              </a:solidFill>
            </a:endParaRPr>
          </a:p>
        </p:txBody>
      </p:sp>
      <p:cxnSp>
        <p:nvCxnSpPr>
          <p:cNvPr id="21" name="Straight Arrow Connector 20"/>
          <p:cNvCxnSpPr/>
          <p:nvPr/>
        </p:nvCxnSpPr>
        <p:spPr bwMode="auto">
          <a:xfrm flipV="1">
            <a:off x="1497965" y="2540635"/>
            <a:ext cx="1115060" cy="342265"/>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sp>
        <p:nvSpPr>
          <p:cNvPr id="22" name="Text Box 21"/>
          <p:cNvSpPr txBox="1"/>
          <p:nvPr/>
        </p:nvSpPr>
        <p:spPr>
          <a:xfrm rot="20640000">
            <a:off x="1346835" y="2211070"/>
            <a:ext cx="1163955" cy="521970"/>
          </a:xfrm>
          <a:prstGeom prst="rect">
            <a:avLst/>
          </a:prstGeom>
          <a:noFill/>
        </p:spPr>
        <p:txBody>
          <a:bodyPr wrap="square" rtlCol="0">
            <a:spAutoFit/>
          </a:bodyPr>
          <a:p>
            <a:r>
              <a:rPr lang="en-US" altLang="en-US" sz="1400" b="1">
                <a:solidFill>
                  <a:schemeClr val="accent5">
                    <a:lumMod val="75000"/>
                  </a:schemeClr>
                </a:solidFill>
              </a:rPr>
              <a:t>UPDATE</a:t>
            </a:r>
            <a:endParaRPr lang="en-US" altLang="en-US" sz="1400" b="1">
              <a:solidFill>
                <a:schemeClr val="accent5">
                  <a:lumMod val="75000"/>
                </a:schemeClr>
              </a:solidFill>
            </a:endParaRPr>
          </a:p>
          <a:p>
            <a:r>
              <a:rPr lang="en-US" altLang="en-US" sz="1400" b="1">
                <a:solidFill>
                  <a:schemeClr val="accent5">
                    <a:lumMod val="75000"/>
                  </a:schemeClr>
                </a:solidFill>
              </a:rPr>
              <a:t>REQUEST</a:t>
            </a:r>
            <a:endParaRPr lang="en-US" altLang="en-US" sz="1400" b="1">
              <a:solidFill>
                <a:schemeClr val="accent5">
                  <a:lumMod val="75000"/>
                </a:schemeClr>
              </a:solidFill>
            </a:endParaRPr>
          </a:p>
        </p:txBody>
      </p:sp>
      <p:sp>
        <p:nvSpPr>
          <p:cNvPr id="20" name="Oval 19"/>
          <p:cNvSpPr/>
          <p:nvPr/>
        </p:nvSpPr>
        <p:spPr bwMode="auto">
          <a:xfrm>
            <a:off x="2650190" y="2176275"/>
            <a:ext cx="444500" cy="444500"/>
          </a:xfrm>
          <a:prstGeom prst="ellipse">
            <a:avLst/>
          </a:prstGeom>
          <a:solidFill>
            <a:schemeClr val="accent6">
              <a:lumMod val="60000"/>
              <a:lumOff val="40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r>
              <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rPr>
              <a:t>C</a:t>
            </a:r>
            <a:endPar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23" name="Oval 22"/>
          <p:cNvSpPr/>
          <p:nvPr/>
        </p:nvSpPr>
        <p:spPr bwMode="auto">
          <a:xfrm>
            <a:off x="997920" y="2794130"/>
            <a:ext cx="444500" cy="444500"/>
          </a:xfrm>
          <a:prstGeom prst="ellipse">
            <a:avLst/>
          </a:prstGeom>
          <a:solidFill>
            <a:schemeClr val="accent5">
              <a:lumMod val="75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cxnSp>
        <p:nvCxnSpPr>
          <p:cNvPr id="26" name="Straight Arrow Connector 25"/>
          <p:cNvCxnSpPr/>
          <p:nvPr/>
        </p:nvCxnSpPr>
        <p:spPr bwMode="auto">
          <a:xfrm>
            <a:off x="2971165" y="2679065"/>
            <a:ext cx="297180" cy="527050"/>
          </a:xfrm>
          <a:prstGeom prst="straightConnector1">
            <a:avLst/>
          </a:prstGeom>
          <a:solidFill>
            <a:srgbClr val="00B8FF"/>
          </a:solidFill>
          <a:ln w="28575" cap="flat" cmpd="sng" algn="ctr">
            <a:solidFill>
              <a:srgbClr val="FF6600"/>
            </a:solidFill>
            <a:prstDash val="solid"/>
            <a:round/>
            <a:headEnd type="none" w="med" len="med"/>
            <a:tailEnd type="arrow"/>
          </a:ln>
          <a:effectLst/>
        </p:spPr>
      </p:cxnSp>
      <p:sp>
        <p:nvSpPr>
          <p:cNvPr id="27" name="Oval 26"/>
          <p:cNvSpPr/>
          <p:nvPr/>
        </p:nvSpPr>
        <p:spPr bwMode="auto">
          <a:xfrm>
            <a:off x="2650190" y="2168655"/>
            <a:ext cx="444500" cy="444500"/>
          </a:xfrm>
          <a:prstGeom prst="ellipse">
            <a:avLst/>
          </a:prstGeom>
          <a:solidFill>
            <a:schemeClr val="accent6">
              <a:lumMod val="60000"/>
              <a:lumOff val="40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r>
              <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rPr>
              <a:t>C</a:t>
            </a:r>
            <a:endPar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28" name="Oval 27"/>
          <p:cNvSpPr/>
          <p:nvPr/>
        </p:nvSpPr>
        <p:spPr bwMode="auto">
          <a:xfrm>
            <a:off x="997920" y="2786510"/>
            <a:ext cx="444500" cy="444500"/>
          </a:xfrm>
          <a:prstGeom prst="ellipse">
            <a:avLst/>
          </a:prstGeom>
          <a:solidFill>
            <a:schemeClr val="accent5">
              <a:lumMod val="75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11" name="Oval 10"/>
          <p:cNvSpPr/>
          <p:nvPr/>
        </p:nvSpPr>
        <p:spPr bwMode="auto">
          <a:xfrm>
            <a:off x="3910665" y="4807080"/>
            <a:ext cx="444500" cy="444500"/>
          </a:xfrm>
          <a:prstGeom prst="ellipse">
            <a:avLst/>
          </a:prstGeom>
          <a:solidFill>
            <a:schemeClr val="accent5">
              <a:lumMod val="75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25" name="Text Box 24"/>
          <p:cNvSpPr txBox="1"/>
          <p:nvPr/>
        </p:nvSpPr>
        <p:spPr>
          <a:xfrm>
            <a:off x="4503420" y="4197350"/>
            <a:ext cx="1163955" cy="521970"/>
          </a:xfrm>
          <a:prstGeom prst="rect">
            <a:avLst/>
          </a:prstGeom>
          <a:noFill/>
        </p:spPr>
        <p:txBody>
          <a:bodyPr wrap="square" rtlCol="0">
            <a:spAutoFit/>
          </a:bodyPr>
          <a:p>
            <a:r>
              <a:rPr lang="en-US" altLang="en-US" sz="1400" b="1">
                <a:solidFill>
                  <a:schemeClr val="accent5">
                    <a:lumMod val="75000"/>
                  </a:schemeClr>
                </a:solidFill>
              </a:rPr>
              <a:t>UPDATE</a:t>
            </a:r>
            <a:endParaRPr lang="en-US" altLang="en-US" sz="1400" b="1">
              <a:solidFill>
                <a:schemeClr val="accent5">
                  <a:lumMod val="75000"/>
                </a:schemeClr>
              </a:solidFill>
            </a:endParaRPr>
          </a:p>
          <a:p>
            <a:r>
              <a:rPr lang="en-US" altLang="en-US" sz="1400" b="1">
                <a:solidFill>
                  <a:schemeClr val="accent5">
                    <a:lumMod val="75000"/>
                  </a:schemeClr>
                </a:solidFill>
              </a:rPr>
              <a:t>REQUEST</a:t>
            </a:r>
            <a:endParaRPr lang="en-US" altLang="en-US" sz="1400" b="1">
              <a:solidFill>
                <a:schemeClr val="accent5">
                  <a:lumMod val="75000"/>
                </a:schemeClr>
              </a:solidFill>
            </a:endParaRPr>
          </a:p>
        </p:txBody>
      </p:sp>
      <p:sp>
        <p:nvSpPr>
          <p:cNvPr id="32" name="Oval 31"/>
          <p:cNvSpPr/>
          <p:nvPr/>
        </p:nvSpPr>
        <p:spPr bwMode="auto">
          <a:xfrm>
            <a:off x="3910665" y="4807715"/>
            <a:ext cx="444500" cy="444500"/>
          </a:xfrm>
          <a:prstGeom prst="ellipse">
            <a:avLst/>
          </a:prstGeom>
          <a:solidFill>
            <a:schemeClr val="accent5">
              <a:lumMod val="75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34" name="Oval 33"/>
          <p:cNvSpPr/>
          <p:nvPr/>
        </p:nvSpPr>
        <p:spPr bwMode="auto">
          <a:xfrm>
            <a:off x="3910665" y="4784220"/>
            <a:ext cx="444500" cy="444500"/>
          </a:xfrm>
          <a:prstGeom prst="ellipse">
            <a:avLst/>
          </a:prstGeom>
          <a:solidFill>
            <a:schemeClr val="accent5">
              <a:lumMod val="75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cxnSp>
        <p:nvCxnSpPr>
          <p:cNvPr id="35" name="Straight Arrow Connector 34"/>
          <p:cNvCxnSpPr/>
          <p:nvPr/>
        </p:nvCxnSpPr>
        <p:spPr bwMode="auto">
          <a:xfrm flipV="1">
            <a:off x="4312285" y="3849370"/>
            <a:ext cx="323215" cy="934720"/>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sp>
        <p:nvSpPr>
          <p:cNvPr id="39" name="Text Box 38"/>
          <p:cNvSpPr txBox="1"/>
          <p:nvPr/>
        </p:nvSpPr>
        <p:spPr>
          <a:xfrm>
            <a:off x="5667375" y="1824990"/>
            <a:ext cx="1163955" cy="521970"/>
          </a:xfrm>
          <a:prstGeom prst="rect">
            <a:avLst/>
          </a:prstGeom>
          <a:noFill/>
        </p:spPr>
        <p:txBody>
          <a:bodyPr wrap="square" rtlCol="0">
            <a:spAutoFit/>
          </a:bodyPr>
          <a:p>
            <a:r>
              <a:rPr lang="en-US" altLang="en-US" sz="1400" b="1">
                <a:solidFill>
                  <a:schemeClr val="accent5">
                    <a:lumMod val="75000"/>
                  </a:schemeClr>
                </a:solidFill>
              </a:rPr>
              <a:t>READ</a:t>
            </a:r>
            <a:endParaRPr lang="en-US" altLang="en-US" sz="1400" b="1">
              <a:solidFill>
                <a:schemeClr val="accent5">
                  <a:lumMod val="75000"/>
                </a:schemeClr>
              </a:solidFill>
            </a:endParaRPr>
          </a:p>
          <a:p>
            <a:r>
              <a:rPr lang="en-US" altLang="en-US" sz="1400" b="1">
                <a:solidFill>
                  <a:schemeClr val="accent5">
                    <a:lumMod val="75000"/>
                  </a:schemeClr>
                </a:solidFill>
              </a:rPr>
              <a:t>REQUEST</a:t>
            </a:r>
            <a:endParaRPr lang="en-US" altLang="en-US" sz="1400" b="1">
              <a:solidFill>
                <a:schemeClr val="accent5">
                  <a:lumMod val="75000"/>
                </a:schemeClr>
              </a:solidFill>
            </a:endParaRPr>
          </a:p>
        </p:txBody>
      </p:sp>
      <p:sp>
        <p:nvSpPr>
          <p:cNvPr id="40" name="Oval 39"/>
          <p:cNvSpPr/>
          <p:nvPr/>
        </p:nvSpPr>
        <p:spPr bwMode="auto">
          <a:xfrm>
            <a:off x="6688790" y="2106425"/>
            <a:ext cx="444500" cy="444500"/>
          </a:xfrm>
          <a:prstGeom prst="ellipse">
            <a:avLst/>
          </a:prstGeom>
          <a:solidFill>
            <a:schemeClr val="accent5">
              <a:lumMod val="75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cxnSp>
        <p:nvCxnSpPr>
          <p:cNvPr id="41" name="Straight Arrow Connector 40"/>
          <p:cNvCxnSpPr/>
          <p:nvPr/>
        </p:nvCxnSpPr>
        <p:spPr bwMode="auto">
          <a:xfrm flipH="1" flipV="1">
            <a:off x="5434330" y="2361565"/>
            <a:ext cx="1138555" cy="8890"/>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sp>
        <p:nvSpPr>
          <p:cNvPr id="45" name="Line Callout 1 44"/>
          <p:cNvSpPr/>
          <p:nvPr/>
        </p:nvSpPr>
        <p:spPr>
          <a:xfrm>
            <a:off x="431800" y="4304030"/>
            <a:ext cx="2994025" cy="713105"/>
          </a:xfrm>
          <a:prstGeom prst="borderCallout1">
            <a:avLst>
              <a:gd name="adj1" fmla="val -9260"/>
              <a:gd name="adj2" fmla="val 60699"/>
              <a:gd name="adj3" fmla="val -50934"/>
              <a:gd name="adj4" fmla="val 71410"/>
            </a:avLst>
          </a:prstGeom>
          <a:ln>
            <a:solidFill>
              <a:srgbClr val="000000"/>
            </a:solidFill>
          </a:ln>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sz="2000" dirty="0">
                <a:sym typeface="+mn-ea"/>
              </a:rPr>
              <a:t>Replicas apply updates in Total Order</a:t>
            </a:r>
            <a:endParaRPr lang="en-US" altLang="en-US" sz="2000" dirty="0">
              <a:solidFill>
                <a:srgbClr val="000000"/>
              </a:solidFill>
            </a:endParaRPr>
          </a:p>
        </p:txBody>
      </p:sp>
      <p:sp>
        <p:nvSpPr>
          <p:cNvPr id="46" name="Line Callout 1 45"/>
          <p:cNvSpPr/>
          <p:nvPr/>
        </p:nvSpPr>
        <p:spPr>
          <a:xfrm>
            <a:off x="5815330" y="2889250"/>
            <a:ext cx="2628265" cy="1706245"/>
          </a:xfrm>
          <a:prstGeom prst="borderCallout1">
            <a:avLst>
              <a:gd name="adj1" fmla="val -4998"/>
              <a:gd name="adj2" fmla="val 77789"/>
              <a:gd name="adj3" fmla="val -25157"/>
              <a:gd name="adj4" fmla="val 52628"/>
            </a:avLst>
          </a:prstGeom>
          <a:ln>
            <a:solidFill>
              <a:srgbClr val="000000"/>
            </a:solidFill>
          </a:ln>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sz="2000" dirty="0">
                <a:sym typeface="+mn-ea"/>
              </a:rPr>
              <a:t>External node reads are sequentially consistent if they always interact with the same replica</a:t>
            </a:r>
            <a:endParaRPr lang="en-US" altLang="en-US" sz="2000" dirty="0">
              <a:solidFill>
                <a:srgbClr val="000000"/>
              </a:solidFill>
              <a:sym typeface="+mn-ea"/>
            </a:endParaRPr>
          </a:p>
        </p:txBody>
      </p:sp>
      <p:sp>
        <p:nvSpPr>
          <p:cNvPr id="50" name="Content Placeholder 49"/>
          <p:cNvSpPr>
            <a:spLocks noGrp="1"/>
          </p:cNvSpPr>
          <p:nvPr>
            <p:ph sz="quarter" idx="1"/>
          </p:nvPr>
        </p:nvSpPr>
        <p:spPr>
          <a:xfrm>
            <a:off x="457200" y="5547360"/>
            <a:ext cx="7585710" cy="894080"/>
          </a:xfrm>
        </p:spPr>
        <p:txBody>
          <a:bodyPr>
            <a:normAutofit/>
          </a:bodyPr>
          <a:p>
            <a:r>
              <a:rPr lang="en-US" dirty="0"/>
              <a:t>Simplifying assumption: </a:t>
            </a:r>
            <a:r>
              <a:rPr lang="en-US" b="1" dirty="0"/>
              <a:t>REQUEST</a:t>
            </a:r>
            <a:r>
              <a:rPr lang="en-US" dirty="0"/>
              <a:t>s read and write a single integer variable.</a:t>
            </a:r>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System overview</a:t>
            </a:r>
            <a:endParaRPr lang="en-US" alt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sp>
        <p:nvSpPr>
          <p:cNvPr id="50" name="Content Placeholder 49"/>
          <p:cNvSpPr>
            <a:spLocks noGrp="1"/>
          </p:cNvSpPr>
          <p:nvPr>
            <p:ph sz="quarter" idx="1"/>
          </p:nvPr>
        </p:nvSpPr>
        <p:spPr>
          <a:xfrm>
            <a:off x="779145" y="1757680"/>
            <a:ext cx="7585710" cy="1786255"/>
          </a:xfrm>
        </p:spPr>
        <p:txBody>
          <a:bodyPr>
            <a:normAutofit/>
          </a:bodyPr>
          <a:p>
            <a:r>
              <a:rPr lang="en-US" altLang="en-US" dirty="0"/>
              <a:t>2 main components:</a:t>
            </a:r>
            <a:endParaRPr lang="en-US" altLang="en-US" dirty="0"/>
          </a:p>
          <a:p>
            <a:pPr lvl="1"/>
            <a:r>
              <a:rPr lang="en-US" altLang="en-US" sz="2400" b="1" dirty="0"/>
              <a:t>Two-phase broadcast</a:t>
            </a:r>
            <a:r>
              <a:rPr lang="en-US" altLang="en-US" sz="2400" dirty="0"/>
              <a:t> (with a quorum)</a:t>
            </a:r>
            <a:endParaRPr lang="en-US" altLang="en-US" sz="2400" dirty="0"/>
          </a:p>
          <a:p>
            <a:pPr lvl="1"/>
            <a:r>
              <a:rPr lang="en-US" altLang="en-US" sz="2400" b="1" dirty="0"/>
              <a:t>Coordinator election</a:t>
            </a:r>
            <a:r>
              <a:rPr lang="en-US" altLang="en-US" sz="2400" dirty="0"/>
              <a:t> (on a ring)</a:t>
            </a:r>
            <a:endParaRPr lang="en-US"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The broadcast protocol</a:t>
            </a:r>
            <a:endParaRPr lang="en-US" altLang="en-US" dirty="0"/>
          </a:p>
        </p:txBody>
      </p:sp>
      <p:sp>
        <p:nvSpPr>
          <p:cNvPr id="3" name="Content Placeholder 2"/>
          <p:cNvSpPr>
            <a:spLocks noGrp="1"/>
          </p:cNvSpPr>
          <p:nvPr>
            <p:ph sz="quarter" idx="1"/>
          </p:nvPr>
        </p:nvSpPr>
        <p:spPr>
          <a:xfrm>
            <a:off x="457200" y="898525"/>
            <a:ext cx="7467600" cy="1312545"/>
          </a:xfrm>
        </p:spPr>
        <p:txBody>
          <a:bodyPr>
            <a:normAutofit/>
          </a:bodyPr>
          <a:lstStyle/>
          <a:p>
            <a:r>
              <a:rPr lang="en-US" altLang="en-US" dirty="0"/>
              <a:t>Two-phase broadcast: prompted by an external request, the coordinator sends the update to all nodes, and waits for a majority to ACK.</a:t>
            </a:r>
            <a:endParaRPr lang="en-US" alt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sp>
        <p:nvSpPr>
          <p:cNvPr id="65" name="Oval 64"/>
          <p:cNvSpPr/>
          <p:nvPr/>
        </p:nvSpPr>
        <p:spPr bwMode="auto">
          <a:xfrm>
            <a:off x="4482800" y="226073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6" name="Oval 65"/>
          <p:cNvSpPr/>
          <p:nvPr/>
        </p:nvSpPr>
        <p:spPr bwMode="auto">
          <a:xfrm>
            <a:off x="3381075" y="3101470"/>
            <a:ext cx="444500" cy="444500"/>
          </a:xfrm>
          <a:prstGeom prst="ellipse">
            <a:avLst/>
          </a:prstGeom>
          <a:solidFill>
            <a:schemeClr val="accent6">
              <a:lumMod val="60000"/>
              <a:lumOff val="40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r>
              <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rPr>
              <a:t>C</a:t>
            </a:r>
            <a:endPar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7" name="Oval 66"/>
          <p:cNvSpPr/>
          <p:nvPr/>
        </p:nvSpPr>
        <p:spPr bwMode="auto">
          <a:xfrm>
            <a:off x="3918920" y="423050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8" name="Oval 7"/>
          <p:cNvSpPr/>
          <p:nvPr/>
        </p:nvSpPr>
        <p:spPr bwMode="auto">
          <a:xfrm>
            <a:off x="1757380" y="3645030"/>
            <a:ext cx="444500" cy="444500"/>
          </a:xfrm>
          <a:prstGeom prst="ellipse">
            <a:avLst/>
          </a:prstGeom>
          <a:solidFill>
            <a:schemeClr val="accent5">
              <a:lumMod val="75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12" name="Oval 11"/>
          <p:cNvSpPr/>
          <p:nvPr/>
        </p:nvSpPr>
        <p:spPr bwMode="auto">
          <a:xfrm>
            <a:off x="5234005" y="423050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pic>
        <p:nvPicPr>
          <p:cNvPr id="13" name="Picture 12"/>
          <p:cNvPicPr>
            <a:picLocks noChangeAspect="1"/>
          </p:cNvPicPr>
          <p:nvPr/>
        </p:nvPicPr>
        <p:blipFill>
          <a:blip r:embed="rId1"/>
          <a:stretch>
            <a:fillRect/>
          </a:stretch>
        </p:blipFill>
        <p:spPr>
          <a:xfrm>
            <a:off x="5678805" y="3098165"/>
            <a:ext cx="447675" cy="447675"/>
          </a:xfrm>
          <a:prstGeom prst="rect">
            <a:avLst/>
          </a:prstGeom>
        </p:spPr>
      </p:pic>
      <p:cxnSp>
        <p:nvCxnSpPr>
          <p:cNvPr id="68" name="Straight Arrow Connector 67"/>
          <p:cNvCxnSpPr/>
          <p:nvPr/>
        </p:nvCxnSpPr>
        <p:spPr bwMode="auto">
          <a:xfrm flipV="1">
            <a:off x="3825875" y="2660650"/>
            <a:ext cx="632460" cy="440690"/>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14" name="Straight Arrow Connector 13"/>
          <p:cNvCxnSpPr/>
          <p:nvPr/>
        </p:nvCxnSpPr>
        <p:spPr bwMode="auto">
          <a:xfrm>
            <a:off x="3923030" y="3272790"/>
            <a:ext cx="1631950" cy="17145"/>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15" name="Straight Arrow Connector 14"/>
          <p:cNvCxnSpPr/>
          <p:nvPr/>
        </p:nvCxnSpPr>
        <p:spPr bwMode="auto">
          <a:xfrm>
            <a:off x="3897630" y="3476625"/>
            <a:ext cx="1266190" cy="781685"/>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17" name="Straight Arrow Connector 16"/>
          <p:cNvCxnSpPr/>
          <p:nvPr/>
        </p:nvCxnSpPr>
        <p:spPr bwMode="auto">
          <a:xfrm>
            <a:off x="3702050" y="3612515"/>
            <a:ext cx="297180" cy="527050"/>
          </a:xfrm>
          <a:prstGeom prst="straightConnector1">
            <a:avLst/>
          </a:prstGeom>
          <a:solidFill>
            <a:srgbClr val="00B8FF"/>
          </a:solidFill>
          <a:ln w="28575" cap="flat" cmpd="sng" algn="ctr">
            <a:solidFill>
              <a:srgbClr val="FF6600"/>
            </a:solidFill>
            <a:prstDash val="solid"/>
            <a:round/>
            <a:headEnd type="none" w="med" len="med"/>
            <a:tailEnd type="arrow"/>
          </a:ln>
          <a:effectLst/>
        </p:spPr>
      </p:cxnSp>
      <p:sp>
        <p:nvSpPr>
          <p:cNvPr id="18" name="Text Box 17"/>
          <p:cNvSpPr txBox="1"/>
          <p:nvPr/>
        </p:nvSpPr>
        <p:spPr>
          <a:xfrm>
            <a:off x="4070350" y="2986405"/>
            <a:ext cx="1163955" cy="306705"/>
          </a:xfrm>
          <a:prstGeom prst="rect">
            <a:avLst/>
          </a:prstGeom>
          <a:noFill/>
        </p:spPr>
        <p:txBody>
          <a:bodyPr wrap="square" rtlCol="0">
            <a:spAutoFit/>
          </a:bodyPr>
          <a:p>
            <a:r>
              <a:rPr lang="en-US" altLang="en-US" sz="1400" b="1">
                <a:solidFill>
                  <a:schemeClr val="accent1">
                    <a:lumMod val="75000"/>
                  </a:schemeClr>
                </a:solidFill>
              </a:rPr>
              <a:t>UPDATE</a:t>
            </a:r>
            <a:endParaRPr lang="en-US" altLang="en-US" sz="1400" b="1">
              <a:solidFill>
                <a:schemeClr val="accent1">
                  <a:lumMod val="75000"/>
                </a:schemeClr>
              </a:solidFill>
            </a:endParaRPr>
          </a:p>
        </p:txBody>
      </p:sp>
      <p:cxnSp>
        <p:nvCxnSpPr>
          <p:cNvPr id="21" name="Straight Arrow Connector 20"/>
          <p:cNvCxnSpPr/>
          <p:nvPr/>
        </p:nvCxnSpPr>
        <p:spPr bwMode="auto">
          <a:xfrm flipV="1">
            <a:off x="2257425" y="3442335"/>
            <a:ext cx="1062355" cy="323215"/>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sp>
        <p:nvSpPr>
          <p:cNvPr id="22" name="Text Box 21"/>
          <p:cNvSpPr txBox="1"/>
          <p:nvPr/>
        </p:nvSpPr>
        <p:spPr>
          <a:xfrm rot="20640000">
            <a:off x="2092960" y="3062605"/>
            <a:ext cx="1163955" cy="521970"/>
          </a:xfrm>
          <a:prstGeom prst="rect">
            <a:avLst/>
          </a:prstGeom>
          <a:noFill/>
        </p:spPr>
        <p:txBody>
          <a:bodyPr wrap="square" rtlCol="0">
            <a:spAutoFit/>
          </a:bodyPr>
          <a:p>
            <a:r>
              <a:rPr lang="en-US" altLang="en-US" sz="1400" b="1">
                <a:solidFill>
                  <a:schemeClr val="accent5">
                    <a:lumMod val="75000"/>
                  </a:schemeClr>
                </a:solidFill>
              </a:rPr>
              <a:t>UPDATE</a:t>
            </a:r>
            <a:endParaRPr lang="en-US" altLang="en-US" sz="1400" b="1">
              <a:solidFill>
                <a:schemeClr val="accent5">
                  <a:lumMod val="75000"/>
                </a:schemeClr>
              </a:solidFill>
            </a:endParaRPr>
          </a:p>
          <a:p>
            <a:r>
              <a:rPr lang="en-US" altLang="en-US" sz="1400" b="1">
                <a:solidFill>
                  <a:schemeClr val="accent5">
                    <a:lumMod val="75000"/>
                  </a:schemeClr>
                </a:solidFill>
              </a:rPr>
              <a:t>REQUEST</a:t>
            </a:r>
            <a:endParaRPr lang="en-US" altLang="en-US" sz="1400" b="1">
              <a:solidFill>
                <a:schemeClr val="accent5">
                  <a:lumMod val="75000"/>
                </a:schemeClr>
              </a:solidFill>
            </a:endParaRPr>
          </a:p>
        </p:txBody>
      </p:sp>
      <p:sp>
        <p:nvSpPr>
          <p:cNvPr id="30" name="Line Callout 1 29"/>
          <p:cNvSpPr/>
          <p:nvPr/>
        </p:nvSpPr>
        <p:spPr>
          <a:xfrm>
            <a:off x="1367790" y="4534535"/>
            <a:ext cx="2216150" cy="311785"/>
          </a:xfrm>
          <a:prstGeom prst="borderCallout1">
            <a:avLst>
              <a:gd name="adj1" fmla="val -24643"/>
              <a:gd name="adj2" fmla="val 64670"/>
              <a:gd name="adj3" fmla="val -295315"/>
              <a:gd name="adj4" fmla="val 91862"/>
            </a:avLst>
          </a:prstGeom>
          <a:ln>
            <a:solidFill>
              <a:srgbClr val="000000"/>
            </a:solidFill>
          </a:ln>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sz="2000" dirty="0">
                <a:sym typeface="+mn-ea"/>
              </a:rPr>
              <a:t>Quorum size = 3</a:t>
            </a:r>
            <a:endParaRPr lang="en-US" altLang="en-US" sz="2000" dirty="0">
              <a:solidFill>
                <a:srgbClr val="000000"/>
              </a:solidFill>
            </a:endParaRPr>
          </a:p>
        </p:txBody>
      </p:sp>
      <p:cxnSp>
        <p:nvCxnSpPr>
          <p:cNvPr id="16" name="Straight Arrow Connector 15"/>
          <p:cNvCxnSpPr/>
          <p:nvPr/>
        </p:nvCxnSpPr>
        <p:spPr bwMode="auto">
          <a:xfrm flipV="1">
            <a:off x="2258060" y="3443605"/>
            <a:ext cx="1062355" cy="323215"/>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sp>
        <p:nvSpPr>
          <p:cNvPr id="20" name="Oval 19"/>
          <p:cNvSpPr/>
          <p:nvPr/>
        </p:nvSpPr>
        <p:spPr bwMode="auto">
          <a:xfrm>
            <a:off x="3381075" y="3102105"/>
            <a:ext cx="444500" cy="444500"/>
          </a:xfrm>
          <a:prstGeom prst="ellipse">
            <a:avLst/>
          </a:prstGeom>
          <a:solidFill>
            <a:schemeClr val="accent6">
              <a:lumMod val="60000"/>
              <a:lumOff val="40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r>
              <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rPr>
              <a:t>C</a:t>
            </a:r>
            <a:endPar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23" name="Oval 22"/>
          <p:cNvSpPr/>
          <p:nvPr/>
        </p:nvSpPr>
        <p:spPr bwMode="auto">
          <a:xfrm>
            <a:off x="1757380" y="3645665"/>
            <a:ext cx="444500" cy="444500"/>
          </a:xfrm>
          <a:prstGeom prst="ellipse">
            <a:avLst/>
          </a:prstGeom>
          <a:solidFill>
            <a:schemeClr val="accent5">
              <a:lumMod val="75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cxnSp>
        <p:nvCxnSpPr>
          <p:cNvPr id="24" name="Straight Arrow Connector 23"/>
          <p:cNvCxnSpPr/>
          <p:nvPr/>
        </p:nvCxnSpPr>
        <p:spPr bwMode="auto">
          <a:xfrm flipV="1">
            <a:off x="2258060" y="3444240"/>
            <a:ext cx="1062355" cy="323215"/>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cxnSp>
        <p:nvCxnSpPr>
          <p:cNvPr id="26" name="Straight Arrow Connector 25"/>
          <p:cNvCxnSpPr/>
          <p:nvPr/>
        </p:nvCxnSpPr>
        <p:spPr bwMode="auto">
          <a:xfrm>
            <a:off x="3702050" y="3604895"/>
            <a:ext cx="297180" cy="527050"/>
          </a:xfrm>
          <a:prstGeom prst="straightConnector1">
            <a:avLst/>
          </a:prstGeom>
          <a:solidFill>
            <a:srgbClr val="00B8FF"/>
          </a:solidFill>
          <a:ln w="28575" cap="flat" cmpd="sng" algn="ctr">
            <a:solidFill>
              <a:srgbClr val="FF6600"/>
            </a:solidFill>
            <a:prstDash val="solid"/>
            <a:round/>
            <a:headEnd type="none" w="med" len="med"/>
            <a:tailEnd type="arrow"/>
          </a:ln>
          <a:effectLst/>
        </p:spPr>
      </p:cxnSp>
      <p:sp>
        <p:nvSpPr>
          <p:cNvPr id="27" name="Oval 26"/>
          <p:cNvSpPr/>
          <p:nvPr/>
        </p:nvSpPr>
        <p:spPr bwMode="auto">
          <a:xfrm>
            <a:off x="3381075" y="3094485"/>
            <a:ext cx="444500" cy="444500"/>
          </a:xfrm>
          <a:prstGeom prst="ellipse">
            <a:avLst/>
          </a:prstGeom>
          <a:solidFill>
            <a:schemeClr val="accent6">
              <a:lumMod val="60000"/>
              <a:lumOff val="40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r>
              <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rPr>
              <a:t>C</a:t>
            </a:r>
            <a:endPar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28" name="Oval 27"/>
          <p:cNvSpPr/>
          <p:nvPr/>
        </p:nvSpPr>
        <p:spPr bwMode="auto">
          <a:xfrm>
            <a:off x="1757380" y="3638045"/>
            <a:ext cx="444500" cy="444500"/>
          </a:xfrm>
          <a:prstGeom prst="ellipse">
            <a:avLst/>
          </a:prstGeom>
          <a:solidFill>
            <a:schemeClr val="accent5">
              <a:lumMod val="75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cxnSp>
        <p:nvCxnSpPr>
          <p:cNvPr id="29" name="Straight Arrow Connector 28"/>
          <p:cNvCxnSpPr/>
          <p:nvPr/>
        </p:nvCxnSpPr>
        <p:spPr bwMode="auto">
          <a:xfrm flipV="1">
            <a:off x="2258060" y="3436620"/>
            <a:ext cx="1062355" cy="323215"/>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sp>
        <p:nvSpPr>
          <p:cNvPr id="38" name="Content Placeholder 2"/>
          <p:cNvSpPr>
            <a:spLocks noGrp="1"/>
          </p:cNvSpPr>
          <p:nvPr/>
        </p:nvSpPr>
        <p:spPr>
          <a:xfrm>
            <a:off x="457200" y="5278120"/>
            <a:ext cx="7560945" cy="1312545"/>
          </a:xfrm>
          <a:prstGeom prst="rect">
            <a:avLst/>
          </a:prstGeom>
        </p:spPr>
        <p:txBody>
          <a:bodyPr vert="horz"/>
          <a:lstStyle>
            <a:lvl1pPr marL="342900" indent="-342900" algn="l" rtl="0" eaLnBrk="1" latinLnBrk="0" hangingPunct="1">
              <a:spcBef>
                <a:spcPts val="600"/>
              </a:spcBef>
              <a:buClr>
                <a:schemeClr val="accent1"/>
              </a:buClr>
              <a:buSzPct val="70000"/>
              <a:buFont typeface="Arial" panose="020B0604020202020204" pitchFamily="34" charset="0"/>
              <a:buChar char="•"/>
              <a:defRPr kumimoji="0" sz="2400" kern="1200">
                <a:solidFill>
                  <a:schemeClr val="tx1"/>
                </a:solidFill>
                <a:latin typeface="+mn-lt"/>
                <a:ea typeface="+mn-ea"/>
                <a:cs typeface="+mn-cs"/>
              </a:defRPr>
            </a:lvl1pPr>
            <a:lvl2pPr marL="708660" indent="-342900" algn="l" rtl="0" eaLnBrk="1" latinLnBrk="0" hangingPunct="1">
              <a:spcBef>
                <a:spcPct val="20000"/>
              </a:spcBef>
              <a:buClr>
                <a:schemeClr val="accent1"/>
              </a:buClr>
              <a:buSzPct val="80000"/>
              <a:buFont typeface="Arial" panose="020B0604020202020204" pitchFamily="34" charset="0"/>
              <a:buChar char="•"/>
              <a:defRPr kumimoji="0" sz="2100" kern="1200">
                <a:solidFill>
                  <a:schemeClr val="tx1"/>
                </a:solidFill>
                <a:latin typeface="+mn-lt"/>
                <a:ea typeface="+mn-ea"/>
                <a:cs typeface="+mn-cs"/>
              </a:defRPr>
            </a:lvl2pPr>
            <a:lvl3pPr marL="1017270" indent="-285750" algn="l" rtl="0" eaLnBrk="1" latinLnBrk="0" hangingPunct="1">
              <a:spcBef>
                <a:spcPct val="20000"/>
              </a:spcBef>
              <a:buClr>
                <a:schemeClr val="accent1">
                  <a:shade val="75000"/>
                </a:schemeClr>
              </a:buClr>
              <a:buSzPct val="60000"/>
              <a:buFont typeface="Arial" panose="020B0604020202020204" pitchFamily="34" charset="0"/>
              <a:buChar char="•"/>
              <a:defRPr kumimoji="0" sz="1800" kern="1200">
                <a:solidFill>
                  <a:schemeClr val="tx1"/>
                </a:solidFill>
                <a:latin typeface="+mn-lt"/>
                <a:ea typeface="+mn-ea"/>
                <a:cs typeface="+mn-cs"/>
              </a:defRPr>
            </a:lvl3pPr>
            <a:lvl4pPr marL="1291590" indent="-285750" algn="l" rtl="0" eaLnBrk="1" latinLnBrk="0" hangingPunct="1">
              <a:spcBef>
                <a:spcPct val="20000"/>
              </a:spcBef>
              <a:buClr>
                <a:schemeClr val="accent1">
                  <a:tint val="60000"/>
                </a:schemeClr>
              </a:buClr>
              <a:buSzPct val="60000"/>
              <a:buFont typeface="Arial" panose="020B0604020202020204" pitchFamily="34" charset="0"/>
              <a:buChar char="•"/>
              <a:defRPr kumimoji="0" sz="1800" kern="1200">
                <a:solidFill>
                  <a:schemeClr val="tx1"/>
                </a:solidFill>
                <a:latin typeface="+mn-lt"/>
                <a:ea typeface="+mn-ea"/>
                <a:cs typeface="+mn-cs"/>
              </a:defRPr>
            </a:lvl4pPr>
            <a:lvl5pPr marL="1565910" indent="-285750" algn="l" rtl="0" eaLnBrk="1" latinLnBrk="0" hangingPunct="1">
              <a:spcBef>
                <a:spcPct val="20000"/>
              </a:spcBef>
              <a:buClr>
                <a:schemeClr val="accent2">
                  <a:tint val="60000"/>
                </a:schemeClr>
              </a:buClr>
              <a:buSzPct val="68000"/>
              <a:buFont typeface="Arial" panose="020B0604020202020204" pitchFamily="34" charset="0"/>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ltLang="en-US" b="1" dirty="0"/>
              <a:t>Each update the coordinator sends is identified by a pair</a:t>
            </a:r>
            <a:r>
              <a:rPr lang="en-US" altLang="en-US" dirty="0"/>
              <a:t> </a:t>
            </a:r>
            <a:r>
              <a:rPr lang="en-US" altLang="en-US" b="1" dirty="0"/>
              <a:t>&lt;e, i&gt;</a:t>
            </a:r>
            <a:r>
              <a:rPr lang="en-US" altLang="en-US" dirty="0"/>
              <a:t>.</a:t>
            </a:r>
            <a:r>
              <a:rPr lang="en-US" altLang="en-US" b="1" dirty="0"/>
              <a:t> e</a:t>
            </a:r>
            <a:r>
              <a:rPr lang="en-US" altLang="en-US" dirty="0"/>
              <a:t> is the epoch that corresponds to a coordinator, </a:t>
            </a:r>
            <a:r>
              <a:rPr lang="en-US" altLang="en-US" b="1" dirty="0"/>
              <a:t>i</a:t>
            </a:r>
            <a:r>
              <a:rPr lang="en-US" altLang="en-US" dirty="0"/>
              <a:t> is a sequence number.</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The broadcast protocol</a:t>
            </a:r>
            <a:endParaRPr lang="en-US" altLang="en-US" dirty="0"/>
          </a:p>
        </p:txBody>
      </p:sp>
      <p:sp>
        <p:nvSpPr>
          <p:cNvPr id="3" name="Content Placeholder 2"/>
          <p:cNvSpPr>
            <a:spLocks noGrp="1"/>
          </p:cNvSpPr>
          <p:nvPr>
            <p:ph sz="quarter" idx="1"/>
          </p:nvPr>
        </p:nvSpPr>
        <p:spPr>
          <a:xfrm>
            <a:off x="457200" y="898525"/>
            <a:ext cx="7467600" cy="1312545"/>
          </a:xfrm>
        </p:spPr>
        <p:txBody>
          <a:bodyPr>
            <a:normAutofit/>
          </a:bodyPr>
          <a:lstStyle/>
          <a:p>
            <a:r>
              <a:rPr lang="en-US" altLang="en-US" dirty="0"/>
              <a:t>Two-phase broadcast: prompted by an external request, the coordinator sends the update to all nodes, and waits for a majority to ACK.</a:t>
            </a:r>
            <a:endParaRPr lang="en-US" alt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sp>
        <p:nvSpPr>
          <p:cNvPr id="65" name="Oval 64"/>
          <p:cNvSpPr/>
          <p:nvPr/>
        </p:nvSpPr>
        <p:spPr bwMode="auto">
          <a:xfrm>
            <a:off x="4482800" y="226073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6" name="Oval 65"/>
          <p:cNvSpPr/>
          <p:nvPr/>
        </p:nvSpPr>
        <p:spPr bwMode="auto">
          <a:xfrm>
            <a:off x="3381075" y="3101470"/>
            <a:ext cx="444500" cy="444500"/>
          </a:xfrm>
          <a:prstGeom prst="ellipse">
            <a:avLst/>
          </a:prstGeom>
          <a:solidFill>
            <a:schemeClr val="accent6">
              <a:lumMod val="60000"/>
              <a:lumOff val="40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r>
              <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rPr>
              <a:t>C</a:t>
            </a:r>
            <a:endPar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7" name="Oval 66"/>
          <p:cNvSpPr/>
          <p:nvPr/>
        </p:nvSpPr>
        <p:spPr bwMode="auto">
          <a:xfrm>
            <a:off x="3918920" y="423050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8" name="Oval 7"/>
          <p:cNvSpPr/>
          <p:nvPr/>
        </p:nvSpPr>
        <p:spPr bwMode="auto">
          <a:xfrm>
            <a:off x="1757380" y="3645030"/>
            <a:ext cx="444500" cy="444500"/>
          </a:xfrm>
          <a:prstGeom prst="ellipse">
            <a:avLst/>
          </a:prstGeom>
          <a:solidFill>
            <a:schemeClr val="accent5">
              <a:lumMod val="75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12" name="Oval 11"/>
          <p:cNvSpPr/>
          <p:nvPr/>
        </p:nvSpPr>
        <p:spPr bwMode="auto">
          <a:xfrm>
            <a:off x="5234005" y="423050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pic>
        <p:nvPicPr>
          <p:cNvPr id="13" name="Picture 12"/>
          <p:cNvPicPr>
            <a:picLocks noChangeAspect="1"/>
          </p:cNvPicPr>
          <p:nvPr/>
        </p:nvPicPr>
        <p:blipFill>
          <a:blip r:embed="rId1"/>
          <a:stretch>
            <a:fillRect/>
          </a:stretch>
        </p:blipFill>
        <p:spPr>
          <a:xfrm>
            <a:off x="5678805" y="3098165"/>
            <a:ext cx="447675" cy="447675"/>
          </a:xfrm>
          <a:prstGeom prst="rect">
            <a:avLst/>
          </a:prstGeom>
        </p:spPr>
      </p:pic>
      <p:cxnSp>
        <p:nvCxnSpPr>
          <p:cNvPr id="68" name="Straight Arrow Connector 67"/>
          <p:cNvCxnSpPr/>
          <p:nvPr/>
        </p:nvCxnSpPr>
        <p:spPr bwMode="auto">
          <a:xfrm flipV="1">
            <a:off x="3825875" y="2660650"/>
            <a:ext cx="632460" cy="440690"/>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14" name="Straight Arrow Connector 13"/>
          <p:cNvCxnSpPr/>
          <p:nvPr/>
        </p:nvCxnSpPr>
        <p:spPr bwMode="auto">
          <a:xfrm>
            <a:off x="3923030" y="3272790"/>
            <a:ext cx="1631950" cy="17145"/>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15" name="Straight Arrow Connector 14"/>
          <p:cNvCxnSpPr/>
          <p:nvPr/>
        </p:nvCxnSpPr>
        <p:spPr bwMode="auto">
          <a:xfrm>
            <a:off x="3897630" y="3476625"/>
            <a:ext cx="1266190" cy="781685"/>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17" name="Straight Arrow Connector 16"/>
          <p:cNvCxnSpPr/>
          <p:nvPr/>
        </p:nvCxnSpPr>
        <p:spPr bwMode="auto">
          <a:xfrm>
            <a:off x="3702050" y="3612515"/>
            <a:ext cx="297180" cy="527050"/>
          </a:xfrm>
          <a:prstGeom prst="straightConnector1">
            <a:avLst/>
          </a:prstGeom>
          <a:solidFill>
            <a:srgbClr val="00B8FF"/>
          </a:solidFill>
          <a:ln w="28575" cap="flat" cmpd="sng" algn="ctr">
            <a:solidFill>
              <a:srgbClr val="FF6600"/>
            </a:solidFill>
            <a:prstDash val="solid"/>
            <a:round/>
            <a:headEnd type="none" w="med" len="med"/>
            <a:tailEnd type="arrow"/>
          </a:ln>
          <a:effectLst/>
        </p:spPr>
      </p:cxnSp>
      <p:sp>
        <p:nvSpPr>
          <p:cNvPr id="18" name="Text Box 17"/>
          <p:cNvSpPr txBox="1"/>
          <p:nvPr/>
        </p:nvSpPr>
        <p:spPr>
          <a:xfrm>
            <a:off x="4070350" y="2986405"/>
            <a:ext cx="1163955" cy="306705"/>
          </a:xfrm>
          <a:prstGeom prst="rect">
            <a:avLst/>
          </a:prstGeom>
          <a:noFill/>
        </p:spPr>
        <p:txBody>
          <a:bodyPr wrap="square" rtlCol="0">
            <a:spAutoFit/>
          </a:bodyPr>
          <a:p>
            <a:r>
              <a:rPr lang="en-US" altLang="en-US" sz="1400" b="1">
                <a:solidFill>
                  <a:schemeClr val="accent1">
                    <a:lumMod val="75000"/>
                  </a:schemeClr>
                </a:solidFill>
              </a:rPr>
              <a:t>UPDATE</a:t>
            </a:r>
            <a:endParaRPr lang="en-US" altLang="en-US" sz="1400" b="1">
              <a:solidFill>
                <a:schemeClr val="accent1">
                  <a:lumMod val="75000"/>
                </a:schemeClr>
              </a:solidFill>
            </a:endParaRPr>
          </a:p>
        </p:txBody>
      </p:sp>
      <p:cxnSp>
        <p:nvCxnSpPr>
          <p:cNvPr id="21" name="Straight Arrow Connector 20"/>
          <p:cNvCxnSpPr/>
          <p:nvPr/>
        </p:nvCxnSpPr>
        <p:spPr bwMode="auto">
          <a:xfrm flipV="1">
            <a:off x="2257425" y="3442335"/>
            <a:ext cx="1062355" cy="323215"/>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sp>
        <p:nvSpPr>
          <p:cNvPr id="22" name="Text Box 21"/>
          <p:cNvSpPr txBox="1"/>
          <p:nvPr/>
        </p:nvSpPr>
        <p:spPr>
          <a:xfrm rot="20640000">
            <a:off x="2092960" y="3062605"/>
            <a:ext cx="1163955" cy="521970"/>
          </a:xfrm>
          <a:prstGeom prst="rect">
            <a:avLst/>
          </a:prstGeom>
          <a:noFill/>
        </p:spPr>
        <p:txBody>
          <a:bodyPr wrap="square" rtlCol="0">
            <a:spAutoFit/>
          </a:bodyPr>
          <a:p>
            <a:r>
              <a:rPr lang="en-US" altLang="en-US" sz="1400" b="1">
                <a:solidFill>
                  <a:schemeClr val="accent5">
                    <a:lumMod val="75000"/>
                  </a:schemeClr>
                </a:solidFill>
              </a:rPr>
              <a:t>UPDATE</a:t>
            </a:r>
            <a:endParaRPr lang="en-US" altLang="en-US" sz="1400" b="1">
              <a:solidFill>
                <a:schemeClr val="accent5">
                  <a:lumMod val="75000"/>
                </a:schemeClr>
              </a:solidFill>
            </a:endParaRPr>
          </a:p>
          <a:p>
            <a:r>
              <a:rPr lang="en-US" altLang="en-US" sz="1400" b="1">
                <a:solidFill>
                  <a:schemeClr val="accent5">
                    <a:lumMod val="75000"/>
                  </a:schemeClr>
                </a:solidFill>
              </a:rPr>
              <a:t>REQUEST</a:t>
            </a:r>
            <a:endParaRPr lang="en-US" altLang="en-US" sz="1400" b="1">
              <a:solidFill>
                <a:schemeClr val="accent5">
                  <a:lumMod val="75000"/>
                </a:schemeClr>
              </a:solidFill>
            </a:endParaRPr>
          </a:p>
        </p:txBody>
      </p:sp>
      <p:sp>
        <p:nvSpPr>
          <p:cNvPr id="30" name="Line Callout 1 29"/>
          <p:cNvSpPr/>
          <p:nvPr/>
        </p:nvSpPr>
        <p:spPr>
          <a:xfrm>
            <a:off x="1367790" y="4534535"/>
            <a:ext cx="2216150" cy="311785"/>
          </a:xfrm>
          <a:prstGeom prst="borderCallout1">
            <a:avLst>
              <a:gd name="adj1" fmla="val -24643"/>
              <a:gd name="adj2" fmla="val 64670"/>
              <a:gd name="adj3" fmla="val -295315"/>
              <a:gd name="adj4" fmla="val 91862"/>
            </a:avLst>
          </a:prstGeom>
          <a:ln>
            <a:solidFill>
              <a:srgbClr val="000000"/>
            </a:solidFill>
          </a:ln>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sz="2000" dirty="0">
                <a:sym typeface="+mn-ea"/>
              </a:rPr>
              <a:t>Quorum size = 3</a:t>
            </a:r>
            <a:endParaRPr lang="en-US" altLang="en-US" sz="2000" dirty="0">
              <a:solidFill>
                <a:srgbClr val="000000"/>
              </a:solidFill>
            </a:endParaRPr>
          </a:p>
        </p:txBody>
      </p:sp>
      <p:cxnSp>
        <p:nvCxnSpPr>
          <p:cNvPr id="16" name="Straight Arrow Connector 15"/>
          <p:cNvCxnSpPr/>
          <p:nvPr/>
        </p:nvCxnSpPr>
        <p:spPr bwMode="auto">
          <a:xfrm flipV="1">
            <a:off x="2258060" y="3443605"/>
            <a:ext cx="1062355" cy="323215"/>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sp>
        <p:nvSpPr>
          <p:cNvPr id="20" name="Oval 19"/>
          <p:cNvSpPr/>
          <p:nvPr/>
        </p:nvSpPr>
        <p:spPr bwMode="auto">
          <a:xfrm>
            <a:off x="3381075" y="3102105"/>
            <a:ext cx="444500" cy="444500"/>
          </a:xfrm>
          <a:prstGeom prst="ellipse">
            <a:avLst/>
          </a:prstGeom>
          <a:solidFill>
            <a:schemeClr val="accent6">
              <a:lumMod val="60000"/>
              <a:lumOff val="40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r>
              <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rPr>
              <a:t>C</a:t>
            </a:r>
            <a:endPar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23" name="Oval 22"/>
          <p:cNvSpPr/>
          <p:nvPr/>
        </p:nvSpPr>
        <p:spPr bwMode="auto">
          <a:xfrm>
            <a:off x="1757380" y="3645665"/>
            <a:ext cx="444500" cy="444500"/>
          </a:xfrm>
          <a:prstGeom prst="ellipse">
            <a:avLst/>
          </a:prstGeom>
          <a:solidFill>
            <a:schemeClr val="accent5">
              <a:lumMod val="75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cxnSp>
        <p:nvCxnSpPr>
          <p:cNvPr id="24" name="Straight Arrow Connector 23"/>
          <p:cNvCxnSpPr/>
          <p:nvPr/>
        </p:nvCxnSpPr>
        <p:spPr bwMode="auto">
          <a:xfrm flipV="1">
            <a:off x="2258060" y="3444240"/>
            <a:ext cx="1062355" cy="323215"/>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cxnSp>
        <p:nvCxnSpPr>
          <p:cNvPr id="26" name="Straight Arrow Connector 25"/>
          <p:cNvCxnSpPr/>
          <p:nvPr/>
        </p:nvCxnSpPr>
        <p:spPr bwMode="auto">
          <a:xfrm>
            <a:off x="3702050" y="3604895"/>
            <a:ext cx="297180" cy="527050"/>
          </a:xfrm>
          <a:prstGeom prst="straightConnector1">
            <a:avLst/>
          </a:prstGeom>
          <a:solidFill>
            <a:srgbClr val="00B8FF"/>
          </a:solidFill>
          <a:ln w="28575" cap="flat" cmpd="sng" algn="ctr">
            <a:solidFill>
              <a:srgbClr val="FF6600"/>
            </a:solidFill>
            <a:prstDash val="solid"/>
            <a:round/>
            <a:headEnd type="none" w="med" len="med"/>
            <a:tailEnd type="arrow"/>
          </a:ln>
          <a:effectLst/>
        </p:spPr>
      </p:cxnSp>
      <p:sp>
        <p:nvSpPr>
          <p:cNvPr id="27" name="Oval 26"/>
          <p:cNvSpPr/>
          <p:nvPr/>
        </p:nvSpPr>
        <p:spPr bwMode="auto">
          <a:xfrm>
            <a:off x="3381075" y="3094485"/>
            <a:ext cx="444500" cy="444500"/>
          </a:xfrm>
          <a:prstGeom prst="ellipse">
            <a:avLst/>
          </a:prstGeom>
          <a:solidFill>
            <a:schemeClr val="accent6">
              <a:lumMod val="60000"/>
              <a:lumOff val="40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r>
              <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rPr>
              <a:t>C</a:t>
            </a:r>
            <a:endPar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28" name="Oval 27"/>
          <p:cNvSpPr/>
          <p:nvPr/>
        </p:nvSpPr>
        <p:spPr bwMode="auto">
          <a:xfrm>
            <a:off x="1757380" y="3638045"/>
            <a:ext cx="444500" cy="444500"/>
          </a:xfrm>
          <a:prstGeom prst="ellipse">
            <a:avLst/>
          </a:prstGeom>
          <a:solidFill>
            <a:schemeClr val="accent5">
              <a:lumMod val="75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cxnSp>
        <p:nvCxnSpPr>
          <p:cNvPr id="29" name="Straight Arrow Connector 28"/>
          <p:cNvCxnSpPr/>
          <p:nvPr/>
        </p:nvCxnSpPr>
        <p:spPr bwMode="auto">
          <a:xfrm flipV="1">
            <a:off x="2258060" y="3436620"/>
            <a:ext cx="1062355" cy="323215"/>
          </a:xfrm>
          <a:prstGeom prst="straightConnector1">
            <a:avLst/>
          </a:prstGeom>
          <a:solidFill>
            <a:srgbClr val="00B8FF"/>
          </a:solidFill>
          <a:ln w="28575" cap="flat" cmpd="sng" algn="ctr">
            <a:solidFill>
              <a:schemeClr val="accent5">
                <a:lumMod val="75000"/>
              </a:schemeClr>
            </a:solidFill>
            <a:prstDash val="solid"/>
            <a:round/>
            <a:headEnd type="none" w="med" len="med"/>
            <a:tailEnd type="arrow"/>
          </a:ln>
          <a:effectLst/>
        </p:spPr>
      </p:cxnSp>
      <p:sp>
        <p:nvSpPr>
          <p:cNvPr id="5" name="Rectangle 4"/>
          <p:cNvSpPr/>
          <p:nvPr/>
        </p:nvSpPr>
        <p:spPr>
          <a:xfrm>
            <a:off x="457200" y="5284470"/>
            <a:ext cx="7292975" cy="1132840"/>
          </a:xfrm>
          <a:prstGeom prst="rect">
            <a:avLst/>
          </a:prstGeom>
          <a:ln>
            <a:solidFill>
              <a:srgbClr val="000000"/>
            </a:solidFill>
          </a:ln>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sz="2400" b="1" dirty="0"/>
              <a:t>e</a:t>
            </a:r>
            <a:r>
              <a:rPr lang="en-US" altLang="en-US" sz="2400" dirty="0"/>
              <a:t> is monotonically increasing, while </a:t>
            </a:r>
            <a:r>
              <a:rPr lang="en-US" altLang="en-US" sz="2400" b="1" dirty="0"/>
              <a:t>i</a:t>
            </a:r>
            <a:r>
              <a:rPr lang="en-US" altLang="en-US" sz="2400" dirty="0"/>
              <a:t> restarts from 0 at every epoch (coordinator) change.</a:t>
            </a:r>
            <a:endParaRPr lang="en-US" altLang="en-US" sz="2400" dirty="0"/>
          </a:p>
          <a:p>
            <a:pPr algn="ctr"/>
            <a:r>
              <a:rPr lang="en-US" altLang="en-US" sz="2400" dirty="0"/>
              <a:t>&lt;e, i&gt; precedes &lt;e’, i’&gt; iff e &lt; e’ or (e = e’ and i &lt; i’) </a:t>
            </a:r>
            <a:endParaRPr lang="en-US" altLang="en-US" sz="2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2876550" y="2236470"/>
            <a:ext cx="3764280" cy="1546225"/>
          </a:xfrm>
          <a:prstGeom prst="ellipse">
            <a:avLst/>
          </a:prstGeom>
          <a:solidFill>
            <a:schemeClr val="lt1"/>
          </a:solidFill>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Title 1"/>
          <p:cNvSpPr>
            <a:spLocks noGrp="1"/>
          </p:cNvSpPr>
          <p:nvPr>
            <p:ph type="title"/>
          </p:nvPr>
        </p:nvSpPr>
        <p:spPr/>
        <p:txBody>
          <a:bodyPr>
            <a:normAutofit fontScale="90000"/>
          </a:bodyPr>
          <a:lstStyle/>
          <a:p>
            <a:r>
              <a:rPr lang="en-US" altLang="en-US" dirty="0"/>
              <a:t>The broadcast protocol</a:t>
            </a:r>
            <a:endParaRPr lang="en-US" alt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sp>
        <p:nvSpPr>
          <p:cNvPr id="65" name="Oval 64"/>
          <p:cNvSpPr/>
          <p:nvPr/>
        </p:nvSpPr>
        <p:spPr bwMode="auto">
          <a:xfrm>
            <a:off x="4482800" y="226073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7" name="Oval 66"/>
          <p:cNvSpPr/>
          <p:nvPr/>
        </p:nvSpPr>
        <p:spPr bwMode="auto">
          <a:xfrm>
            <a:off x="3918920" y="423050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12" name="Oval 11"/>
          <p:cNvSpPr/>
          <p:nvPr/>
        </p:nvSpPr>
        <p:spPr bwMode="auto">
          <a:xfrm>
            <a:off x="5234005" y="423050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pic>
        <p:nvPicPr>
          <p:cNvPr id="13" name="Picture 12"/>
          <p:cNvPicPr>
            <a:picLocks noChangeAspect="1"/>
          </p:cNvPicPr>
          <p:nvPr/>
        </p:nvPicPr>
        <p:blipFill>
          <a:blip r:embed="rId1"/>
          <a:stretch>
            <a:fillRect/>
          </a:stretch>
        </p:blipFill>
        <p:spPr>
          <a:xfrm>
            <a:off x="5678805" y="3098165"/>
            <a:ext cx="447675" cy="447675"/>
          </a:xfrm>
          <a:prstGeom prst="rect">
            <a:avLst/>
          </a:prstGeom>
        </p:spPr>
      </p:pic>
      <p:cxnSp>
        <p:nvCxnSpPr>
          <p:cNvPr id="14" name="Straight Arrow Connector 13"/>
          <p:cNvCxnSpPr/>
          <p:nvPr/>
        </p:nvCxnSpPr>
        <p:spPr bwMode="auto">
          <a:xfrm flipH="1" flipV="1">
            <a:off x="3912870" y="3281045"/>
            <a:ext cx="1665605" cy="17145"/>
          </a:xfrm>
          <a:prstGeom prst="straightConnector1">
            <a:avLst/>
          </a:prstGeom>
          <a:solidFill>
            <a:srgbClr val="00B8FF"/>
          </a:solidFill>
          <a:ln w="28575" cap="flat" cmpd="sng" algn="ctr">
            <a:solidFill>
              <a:schemeClr val="accent1">
                <a:lumMod val="75000"/>
              </a:schemeClr>
            </a:solidFill>
            <a:prstDash val="solid"/>
            <a:round/>
            <a:headEnd type="none" w="med" len="med"/>
            <a:tailEnd type="arrow"/>
          </a:ln>
          <a:effectLst/>
        </p:spPr>
      </p:cxnSp>
      <p:sp>
        <p:nvSpPr>
          <p:cNvPr id="18" name="Text Box 17"/>
          <p:cNvSpPr txBox="1"/>
          <p:nvPr/>
        </p:nvSpPr>
        <p:spPr>
          <a:xfrm>
            <a:off x="4514850" y="2974340"/>
            <a:ext cx="1163955" cy="306705"/>
          </a:xfrm>
          <a:prstGeom prst="rect">
            <a:avLst/>
          </a:prstGeom>
          <a:noFill/>
        </p:spPr>
        <p:txBody>
          <a:bodyPr wrap="square" rtlCol="0">
            <a:spAutoFit/>
          </a:bodyPr>
          <a:p>
            <a:r>
              <a:rPr lang="en-US" altLang="en-US" sz="1400" b="1">
                <a:solidFill>
                  <a:schemeClr val="accent1">
                    <a:lumMod val="75000"/>
                  </a:schemeClr>
                </a:solidFill>
              </a:rPr>
              <a:t>ACK</a:t>
            </a:r>
            <a:endParaRPr lang="en-US" altLang="en-US" sz="1400" b="1">
              <a:solidFill>
                <a:schemeClr val="accent1">
                  <a:lumMod val="75000"/>
                </a:schemeClr>
              </a:solidFill>
            </a:endParaRPr>
          </a:p>
        </p:txBody>
      </p:sp>
      <p:sp>
        <p:nvSpPr>
          <p:cNvPr id="30" name="Line Callout 1 29"/>
          <p:cNvSpPr/>
          <p:nvPr/>
        </p:nvSpPr>
        <p:spPr>
          <a:xfrm>
            <a:off x="1367790" y="4542790"/>
            <a:ext cx="2216150" cy="311785"/>
          </a:xfrm>
          <a:prstGeom prst="borderCallout1">
            <a:avLst>
              <a:gd name="adj1" fmla="val -24643"/>
              <a:gd name="adj2" fmla="val 64670"/>
              <a:gd name="adj3" fmla="val -295315"/>
              <a:gd name="adj4" fmla="val 91862"/>
            </a:avLst>
          </a:prstGeom>
          <a:ln>
            <a:solidFill>
              <a:srgbClr val="000000"/>
            </a:solidFill>
          </a:ln>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sz="2000" dirty="0">
                <a:sym typeface="+mn-ea"/>
              </a:rPr>
              <a:t>Quorum size = 3</a:t>
            </a:r>
            <a:endParaRPr lang="en-US" altLang="en-US" sz="2000" dirty="0">
              <a:solidFill>
                <a:srgbClr val="000000"/>
              </a:solidFill>
            </a:endParaRPr>
          </a:p>
        </p:txBody>
      </p:sp>
      <p:cxnSp>
        <p:nvCxnSpPr>
          <p:cNvPr id="5" name="Straight Arrow Connector 4"/>
          <p:cNvCxnSpPr/>
          <p:nvPr/>
        </p:nvCxnSpPr>
        <p:spPr bwMode="auto">
          <a:xfrm flipH="1">
            <a:off x="3879215" y="2669540"/>
            <a:ext cx="568960" cy="441325"/>
          </a:xfrm>
          <a:prstGeom prst="straightConnector1">
            <a:avLst/>
          </a:prstGeom>
          <a:solidFill>
            <a:srgbClr val="00B8FF"/>
          </a:solidFill>
          <a:ln w="28575" cap="flat" cmpd="sng" algn="ctr">
            <a:solidFill>
              <a:schemeClr val="accent1">
                <a:lumMod val="75000"/>
              </a:schemeClr>
            </a:solidFill>
            <a:prstDash val="solid"/>
            <a:round/>
            <a:headEnd type="none" w="med" len="med"/>
            <a:tailEnd type="arrow"/>
          </a:ln>
          <a:effectLst/>
        </p:spPr>
      </p:cxnSp>
      <p:cxnSp>
        <p:nvCxnSpPr>
          <p:cNvPr id="6" name="Straight Arrow Connector 5"/>
          <p:cNvCxnSpPr/>
          <p:nvPr/>
        </p:nvCxnSpPr>
        <p:spPr bwMode="auto">
          <a:xfrm flipH="1" flipV="1">
            <a:off x="4507865" y="3816350"/>
            <a:ext cx="705485" cy="441960"/>
          </a:xfrm>
          <a:prstGeom prst="straightConnector1">
            <a:avLst/>
          </a:prstGeom>
          <a:solidFill>
            <a:srgbClr val="00B8FF"/>
          </a:solidFill>
          <a:ln w="28575" cap="flat" cmpd="sng" algn="ctr">
            <a:solidFill>
              <a:schemeClr val="accent1">
                <a:lumMod val="75000"/>
              </a:schemeClr>
            </a:solidFill>
            <a:prstDash val="solid"/>
            <a:round/>
            <a:headEnd type="none" w="med" len="med"/>
            <a:tailEnd type="arrow"/>
          </a:ln>
          <a:effectLst/>
        </p:spPr>
      </p:cxnSp>
      <p:sp>
        <p:nvSpPr>
          <p:cNvPr id="10" name="Content Placeholder 2"/>
          <p:cNvSpPr>
            <a:spLocks noGrp="1"/>
          </p:cNvSpPr>
          <p:nvPr/>
        </p:nvSpPr>
        <p:spPr>
          <a:xfrm>
            <a:off x="457200" y="5280660"/>
            <a:ext cx="7467600" cy="1312545"/>
          </a:xfrm>
          <a:prstGeom prst="rect">
            <a:avLst/>
          </a:prstGeom>
        </p:spPr>
        <p:txBody>
          <a:bodyPr vert="horz">
            <a:normAutofit/>
          </a:bodyPr>
          <a:lstStyle>
            <a:lvl1pPr marL="342900" indent="-342900" algn="l" rtl="0" eaLnBrk="1" latinLnBrk="0" hangingPunct="1">
              <a:spcBef>
                <a:spcPts val="600"/>
              </a:spcBef>
              <a:buClr>
                <a:schemeClr val="accent1"/>
              </a:buClr>
              <a:buSzPct val="70000"/>
              <a:buFont typeface="Arial" panose="020B0604020202020204" pitchFamily="34" charset="0"/>
              <a:buChar char="•"/>
              <a:defRPr kumimoji="0" sz="2400" kern="1200">
                <a:solidFill>
                  <a:schemeClr val="tx1"/>
                </a:solidFill>
                <a:latin typeface="+mn-lt"/>
                <a:ea typeface="+mn-ea"/>
                <a:cs typeface="+mn-cs"/>
              </a:defRPr>
            </a:lvl1pPr>
            <a:lvl2pPr marL="708660" indent="-342900" algn="l" rtl="0" eaLnBrk="1" latinLnBrk="0" hangingPunct="1">
              <a:spcBef>
                <a:spcPct val="20000"/>
              </a:spcBef>
              <a:buClr>
                <a:schemeClr val="accent1"/>
              </a:buClr>
              <a:buSzPct val="80000"/>
              <a:buFont typeface="Arial" panose="020B0604020202020204" pitchFamily="34" charset="0"/>
              <a:buChar char="•"/>
              <a:defRPr kumimoji="0" sz="2100" kern="1200">
                <a:solidFill>
                  <a:schemeClr val="tx1"/>
                </a:solidFill>
                <a:latin typeface="+mn-lt"/>
                <a:ea typeface="+mn-ea"/>
                <a:cs typeface="+mn-cs"/>
              </a:defRPr>
            </a:lvl2pPr>
            <a:lvl3pPr marL="1017270" indent="-285750" algn="l" rtl="0" eaLnBrk="1" latinLnBrk="0" hangingPunct="1">
              <a:spcBef>
                <a:spcPct val="20000"/>
              </a:spcBef>
              <a:buClr>
                <a:schemeClr val="accent1">
                  <a:shade val="75000"/>
                </a:schemeClr>
              </a:buClr>
              <a:buSzPct val="60000"/>
              <a:buFont typeface="Arial" panose="020B0604020202020204" pitchFamily="34" charset="0"/>
              <a:buChar char="•"/>
              <a:defRPr kumimoji="0" sz="1800" kern="1200">
                <a:solidFill>
                  <a:schemeClr val="tx1"/>
                </a:solidFill>
                <a:latin typeface="+mn-lt"/>
                <a:ea typeface="+mn-ea"/>
                <a:cs typeface="+mn-cs"/>
              </a:defRPr>
            </a:lvl3pPr>
            <a:lvl4pPr marL="1291590" indent="-285750" algn="l" rtl="0" eaLnBrk="1" latinLnBrk="0" hangingPunct="1">
              <a:spcBef>
                <a:spcPct val="20000"/>
              </a:spcBef>
              <a:buClr>
                <a:schemeClr val="accent1">
                  <a:tint val="60000"/>
                </a:schemeClr>
              </a:buClr>
              <a:buSzPct val="60000"/>
              <a:buFont typeface="Arial" panose="020B0604020202020204" pitchFamily="34" charset="0"/>
              <a:buChar char="•"/>
              <a:defRPr kumimoji="0" sz="1800" kern="1200">
                <a:solidFill>
                  <a:schemeClr val="tx1"/>
                </a:solidFill>
                <a:latin typeface="+mn-lt"/>
                <a:ea typeface="+mn-ea"/>
                <a:cs typeface="+mn-cs"/>
              </a:defRPr>
            </a:lvl4pPr>
            <a:lvl5pPr marL="1565910" indent="-285750" algn="l" rtl="0" eaLnBrk="1" latinLnBrk="0" hangingPunct="1">
              <a:spcBef>
                <a:spcPct val="20000"/>
              </a:spcBef>
              <a:buClr>
                <a:schemeClr val="accent2">
                  <a:tint val="60000"/>
                </a:schemeClr>
              </a:buClr>
              <a:buSzPct val="68000"/>
              <a:buFont typeface="Arial" panose="020B0604020202020204" pitchFamily="34" charset="0"/>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a:t>In this example, as soon as (any) 3 nodes </a:t>
            </a:r>
            <a:r>
              <a:rPr lang="en-US" b="1" dirty="0"/>
              <a:t>ACK</a:t>
            </a:r>
            <a:r>
              <a:rPr lang="en-US" dirty="0"/>
              <a:t>, the coordinator broadcasts another message to confirm the update. </a:t>
            </a:r>
            <a:endParaRPr lang="en-US" dirty="0"/>
          </a:p>
        </p:txBody>
      </p:sp>
      <p:sp>
        <p:nvSpPr>
          <p:cNvPr id="16" name="Oval 15"/>
          <p:cNvSpPr/>
          <p:nvPr/>
        </p:nvSpPr>
        <p:spPr bwMode="auto">
          <a:xfrm>
            <a:off x="3381075" y="3101470"/>
            <a:ext cx="444500" cy="444500"/>
          </a:xfrm>
          <a:prstGeom prst="ellipse">
            <a:avLst/>
          </a:prstGeom>
          <a:solidFill>
            <a:schemeClr val="accent6">
              <a:lumMod val="60000"/>
              <a:lumOff val="40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r>
              <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rPr>
              <a:t>C</a:t>
            </a:r>
            <a:endPar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11" name="Content Placeholder 10"/>
          <p:cNvSpPr>
            <a:spLocks noGrp="1"/>
          </p:cNvSpPr>
          <p:nvPr>
            <p:ph sz="quarter" idx="1"/>
          </p:nvPr>
        </p:nvSpPr>
        <p:spPr>
          <a:xfrm>
            <a:off x="457200" y="898525"/>
            <a:ext cx="7467600" cy="1312545"/>
          </a:xfrm>
        </p:spPr>
        <p:txBody>
          <a:bodyPr>
            <a:normAutofit/>
          </a:bodyPr>
          <a:p>
            <a:r>
              <a:rPr lang="en-US" altLang="en-US" dirty="0"/>
              <a:t>Two-phase broadcast: prompted by an external request, the coordinator sends the update to all nodes, and waits for a majority to ACK.</a:t>
            </a:r>
            <a:endParaRPr lang="en-US" altLang="en-US" dirty="0"/>
          </a:p>
        </p:txBody>
      </p:sp>
      <p:sp>
        <p:nvSpPr>
          <p:cNvPr id="3" name="Line Callout 1 2"/>
          <p:cNvSpPr/>
          <p:nvPr/>
        </p:nvSpPr>
        <p:spPr>
          <a:xfrm>
            <a:off x="702310" y="2686050"/>
            <a:ext cx="1920240" cy="883920"/>
          </a:xfrm>
          <a:prstGeom prst="borderCallout1">
            <a:avLst>
              <a:gd name="adj1" fmla="val 75431"/>
              <a:gd name="adj2" fmla="val 104001"/>
              <a:gd name="adj3" fmla="val 73922"/>
              <a:gd name="adj4" fmla="val 134325"/>
            </a:avLst>
          </a:prstGeom>
          <a:ln>
            <a:solidFill>
              <a:srgbClr val="000000"/>
            </a:solidFill>
          </a:ln>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sz="2000" dirty="0">
                <a:sym typeface="+mn-ea"/>
              </a:rPr>
              <a:t>Quorum includes the coordinator</a:t>
            </a:r>
            <a:endParaRPr lang="en-US" altLang="en-US" sz="2000" dirty="0">
              <a:solidFill>
                <a:srgbClr val="00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The broadcast protocol</a:t>
            </a:r>
            <a:endParaRPr lang="en-US" alt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fld>
            <a:endParaRPr kumimoji="0" lang="en-US" dirty="0"/>
          </a:p>
        </p:txBody>
      </p:sp>
      <p:sp>
        <p:nvSpPr>
          <p:cNvPr id="65" name="Oval 64"/>
          <p:cNvSpPr/>
          <p:nvPr/>
        </p:nvSpPr>
        <p:spPr bwMode="auto">
          <a:xfrm>
            <a:off x="4482800" y="226073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6" name="Oval 65"/>
          <p:cNvSpPr/>
          <p:nvPr/>
        </p:nvSpPr>
        <p:spPr bwMode="auto">
          <a:xfrm>
            <a:off x="3381075" y="3101470"/>
            <a:ext cx="444500" cy="444500"/>
          </a:xfrm>
          <a:prstGeom prst="ellipse">
            <a:avLst/>
          </a:prstGeom>
          <a:solidFill>
            <a:schemeClr val="accent6">
              <a:lumMod val="60000"/>
              <a:lumOff val="40000"/>
            </a:schemeClr>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r>
              <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rPr>
              <a:t>C</a:t>
            </a:r>
            <a:endParaRPr kumimoji="0" lang="en-US" altLang="en-US" sz="2000" b="0" i="0" u="none" strike="noStrike" cap="none" normalizeH="0" baseline="0" dirty="0">
              <a:ln>
                <a:noFill/>
              </a:ln>
              <a:solidFill>
                <a:schemeClr val="bg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67" name="Oval 66"/>
          <p:cNvSpPr/>
          <p:nvPr/>
        </p:nvSpPr>
        <p:spPr bwMode="auto">
          <a:xfrm>
            <a:off x="3918920" y="423050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sp>
        <p:nvSpPr>
          <p:cNvPr id="12" name="Oval 11"/>
          <p:cNvSpPr/>
          <p:nvPr/>
        </p:nvSpPr>
        <p:spPr bwMode="auto">
          <a:xfrm>
            <a:off x="5234005" y="4230500"/>
            <a:ext cx="444500" cy="444500"/>
          </a:xfrm>
          <a:prstGeom prst="ellipse">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
            <a:pPr marL="0" marR="0" indent="0" algn="ctr" defTabSz="457200" rtl="0" eaLnBrk="0" fontAlgn="base" latinLnBrk="0" hangingPunct="0">
              <a:lnSpc>
                <a:spcPct val="91000"/>
              </a:lnSpc>
              <a:spcBef>
                <a:spcPts val="500"/>
              </a:spcBef>
              <a:spcAft>
                <a:spcPct val="0"/>
              </a:spcAft>
              <a:buClr>
                <a:srgbClr val="CC3300"/>
              </a:buClr>
              <a:buSzPct val="100000"/>
              <a:buFont typeface="Tahoma" panose="020B0604030504040204" pitchFamily="34" charset="0"/>
              <a:buNone/>
            </a:pPr>
            <a:endParaRPr kumimoji="0" lang="en-US" sz="2000" b="0" i="0" u="none" strike="noStrike" cap="none" normalizeH="0" baseline="0" dirty="0">
              <a:ln>
                <a:noFill/>
              </a:ln>
              <a:solidFill>
                <a:schemeClr val="tx1"/>
              </a:solidFill>
              <a:effectLst/>
              <a:latin typeface="Tahoma" panose="020B0604030504040204" pitchFamily="34" charset="0"/>
              <a:ea typeface="Droid Sans Fallback" panose="020B0502000000000001" charset="-122"/>
              <a:cs typeface="Droid Sans Fallback" panose="020B0502000000000001" charset="-122"/>
            </a:endParaRPr>
          </a:p>
        </p:txBody>
      </p:sp>
      <p:pic>
        <p:nvPicPr>
          <p:cNvPr id="13" name="Picture 12"/>
          <p:cNvPicPr>
            <a:picLocks noChangeAspect="1"/>
          </p:cNvPicPr>
          <p:nvPr/>
        </p:nvPicPr>
        <p:blipFill>
          <a:blip r:embed="rId1"/>
          <a:stretch>
            <a:fillRect/>
          </a:stretch>
        </p:blipFill>
        <p:spPr>
          <a:xfrm>
            <a:off x="5678805" y="3098165"/>
            <a:ext cx="447675" cy="447675"/>
          </a:xfrm>
          <a:prstGeom prst="rect">
            <a:avLst/>
          </a:prstGeom>
        </p:spPr>
      </p:pic>
      <p:cxnSp>
        <p:nvCxnSpPr>
          <p:cNvPr id="68" name="Straight Arrow Connector 67"/>
          <p:cNvCxnSpPr/>
          <p:nvPr/>
        </p:nvCxnSpPr>
        <p:spPr bwMode="auto">
          <a:xfrm flipV="1">
            <a:off x="3825875" y="2660650"/>
            <a:ext cx="632460" cy="440690"/>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14" name="Straight Arrow Connector 13"/>
          <p:cNvCxnSpPr/>
          <p:nvPr/>
        </p:nvCxnSpPr>
        <p:spPr bwMode="auto">
          <a:xfrm>
            <a:off x="3923030" y="3272790"/>
            <a:ext cx="1631950" cy="17145"/>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15" name="Straight Arrow Connector 14"/>
          <p:cNvCxnSpPr/>
          <p:nvPr/>
        </p:nvCxnSpPr>
        <p:spPr bwMode="auto">
          <a:xfrm>
            <a:off x="3897630" y="3476625"/>
            <a:ext cx="1266190" cy="781685"/>
          </a:xfrm>
          <a:prstGeom prst="straightConnector1">
            <a:avLst/>
          </a:prstGeom>
          <a:solidFill>
            <a:srgbClr val="00B8FF"/>
          </a:solidFill>
          <a:ln w="28575" cap="flat" cmpd="sng" algn="ctr">
            <a:solidFill>
              <a:srgbClr val="FF6600"/>
            </a:solidFill>
            <a:prstDash val="solid"/>
            <a:round/>
            <a:headEnd type="none" w="med" len="med"/>
            <a:tailEnd type="arrow"/>
          </a:ln>
          <a:effectLst/>
        </p:spPr>
      </p:cxnSp>
      <p:cxnSp>
        <p:nvCxnSpPr>
          <p:cNvPr id="17" name="Straight Arrow Connector 16"/>
          <p:cNvCxnSpPr/>
          <p:nvPr/>
        </p:nvCxnSpPr>
        <p:spPr bwMode="auto">
          <a:xfrm>
            <a:off x="3702050" y="3612515"/>
            <a:ext cx="297180" cy="527050"/>
          </a:xfrm>
          <a:prstGeom prst="straightConnector1">
            <a:avLst/>
          </a:prstGeom>
          <a:solidFill>
            <a:srgbClr val="00B8FF"/>
          </a:solidFill>
          <a:ln w="28575" cap="flat" cmpd="sng" algn="ctr">
            <a:solidFill>
              <a:srgbClr val="FF6600"/>
            </a:solidFill>
            <a:prstDash val="solid"/>
            <a:round/>
            <a:headEnd type="none" w="med" len="med"/>
            <a:tailEnd type="arrow"/>
          </a:ln>
          <a:effectLst/>
        </p:spPr>
      </p:cxnSp>
      <p:sp>
        <p:nvSpPr>
          <p:cNvPr id="18" name="Text Box 17"/>
          <p:cNvSpPr txBox="1"/>
          <p:nvPr/>
        </p:nvSpPr>
        <p:spPr>
          <a:xfrm>
            <a:off x="4070350" y="2986405"/>
            <a:ext cx="1163955" cy="306705"/>
          </a:xfrm>
          <a:prstGeom prst="rect">
            <a:avLst/>
          </a:prstGeom>
          <a:noFill/>
        </p:spPr>
        <p:txBody>
          <a:bodyPr wrap="square" rtlCol="0">
            <a:spAutoFit/>
          </a:bodyPr>
          <a:p>
            <a:r>
              <a:rPr lang="en-US" altLang="en-US" sz="1400" b="1">
                <a:solidFill>
                  <a:schemeClr val="accent1">
                    <a:lumMod val="75000"/>
                  </a:schemeClr>
                </a:solidFill>
              </a:rPr>
              <a:t>WRITEOK</a:t>
            </a:r>
            <a:endParaRPr lang="en-US" altLang="en-US" sz="1400" b="1">
              <a:solidFill>
                <a:schemeClr val="accent1">
                  <a:lumMod val="75000"/>
                </a:schemeClr>
              </a:solidFill>
            </a:endParaRPr>
          </a:p>
        </p:txBody>
      </p:sp>
      <p:sp>
        <p:nvSpPr>
          <p:cNvPr id="10" name="Content Placeholder 2"/>
          <p:cNvSpPr>
            <a:spLocks noGrp="1"/>
          </p:cNvSpPr>
          <p:nvPr/>
        </p:nvSpPr>
        <p:spPr>
          <a:xfrm>
            <a:off x="457200" y="5280660"/>
            <a:ext cx="7467600" cy="1312545"/>
          </a:xfrm>
          <a:prstGeom prst="rect">
            <a:avLst/>
          </a:prstGeom>
        </p:spPr>
        <p:txBody>
          <a:bodyPr vert="horz">
            <a:normAutofit/>
          </a:bodyPr>
          <a:lstStyle>
            <a:lvl1pPr marL="342900" indent="-342900" algn="l" rtl="0" eaLnBrk="1" latinLnBrk="0" hangingPunct="1">
              <a:spcBef>
                <a:spcPts val="600"/>
              </a:spcBef>
              <a:buClr>
                <a:schemeClr val="accent1"/>
              </a:buClr>
              <a:buSzPct val="70000"/>
              <a:buFont typeface="Arial" panose="020B0604020202020204" pitchFamily="34" charset="0"/>
              <a:buChar char="•"/>
              <a:defRPr kumimoji="0" sz="2400" kern="1200">
                <a:solidFill>
                  <a:schemeClr val="tx1"/>
                </a:solidFill>
                <a:latin typeface="+mn-lt"/>
                <a:ea typeface="+mn-ea"/>
                <a:cs typeface="+mn-cs"/>
              </a:defRPr>
            </a:lvl1pPr>
            <a:lvl2pPr marL="708660" indent="-342900" algn="l" rtl="0" eaLnBrk="1" latinLnBrk="0" hangingPunct="1">
              <a:spcBef>
                <a:spcPct val="20000"/>
              </a:spcBef>
              <a:buClr>
                <a:schemeClr val="accent1"/>
              </a:buClr>
              <a:buSzPct val="80000"/>
              <a:buFont typeface="Arial" panose="020B0604020202020204" pitchFamily="34" charset="0"/>
              <a:buChar char="•"/>
              <a:defRPr kumimoji="0" sz="2100" kern="1200">
                <a:solidFill>
                  <a:schemeClr val="tx1"/>
                </a:solidFill>
                <a:latin typeface="+mn-lt"/>
                <a:ea typeface="+mn-ea"/>
                <a:cs typeface="+mn-cs"/>
              </a:defRPr>
            </a:lvl2pPr>
            <a:lvl3pPr marL="1017270" indent="-285750" algn="l" rtl="0" eaLnBrk="1" latinLnBrk="0" hangingPunct="1">
              <a:spcBef>
                <a:spcPct val="20000"/>
              </a:spcBef>
              <a:buClr>
                <a:schemeClr val="accent1">
                  <a:shade val="75000"/>
                </a:schemeClr>
              </a:buClr>
              <a:buSzPct val="60000"/>
              <a:buFont typeface="Arial" panose="020B0604020202020204" pitchFamily="34" charset="0"/>
              <a:buChar char="•"/>
              <a:defRPr kumimoji="0" sz="1800" kern="1200">
                <a:solidFill>
                  <a:schemeClr val="tx1"/>
                </a:solidFill>
                <a:latin typeface="+mn-lt"/>
                <a:ea typeface="+mn-ea"/>
                <a:cs typeface="+mn-cs"/>
              </a:defRPr>
            </a:lvl3pPr>
            <a:lvl4pPr marL="1291590" indent="-285750" algn="l" rtl="0" eaLnBrk="1" latinLnBrk="0" hangingPunct="1">
              <a:spcBef>
                <a:spcPct val="20000"/>
              </a:spcBef>
              <a:buClr>
                <a:schemeClr val="accent1">
                  <a:tint val="60000"/>
                </a:schemeClr>
              </a:buClr>
              <a:buSzPct val="60000"/>
              <a:buFont typeface="Arial" panose="020B0604020202020204" pitchFamily="34" charset="0"/>
              <a:buChar char="•"/>
              <a:defRPr kumimoji="0" sz="1800" kern="1200">
                <a:solidFill>
                  <a:schemeClr val="tx1"/>
                </a:solidFill>
                <a:latin typeface="+mn-lt"/>
                <a:ea typeface="+mn-ea"/>
                <a:cs typeface="+mn-cs"/>
              </a:defRPr>
            </a:lvl4pPr>
            <a:lvl5pPr marL="1565910" indent="-285750" algn="l" rtl="0" eaLnBrk="1" latinLnBrk="0" hangingPunct="1">
              <a:spcBef>
                <a:spcPct val="20000"/>
              </a:spcBef>
              <a:buClr>
                <a:schemeClr val="accent2">
                  <a:tint val="60000"/>
                </a:schemeClr>
              </a:buClr>
              <a:buSzPct val="68000"/>
              <a:buFont typeface="Arial" panose="020B0604020202020204" pitchFamily="34" charset="0"/>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ltLang="en-US" dirty="0"/>
              <a:t>Finally, the coordinator sends the </a:t>
            </a:r>
            <a:r>
              <a:rPr lang="en-US" altLang="en-US" b="1" dirty="0"/>
              <a:t>WRITEOK</a:t>
            </a:r>
            <a:r>
              <a:rPr lang="en-US" altLang="en-US" dirty="0"/>
              <a:t> message to confirm the update. Replicas can now apply it.</a:t>
            </a:r>
            <a:endParaRPr lang="en-US" altLang="en-US" dirty="0"/>
          </a:p>
        </p:txBody>
      </p:sp>
      <p:sp>
        <p:nvSpPr>
          <p:cNvPr id="6" name="Line Callout 1 5"/>
          <p:cNvSpPr/>
          <p:nvPr/>
        </p:nvSpPr>
        <p:spPr>
          <a:xfrm>
            <a:off x="815340" y="3476625"/>
            <a:ext cx="2240915" cy="651510"/>
          </a:xfrm>
          <a:prstGeom prst="borderCallout1">
            <a:avLst>
              <a:gd name="adj1" fmla="val 112183"/>
              <a:gd name="adj2" fmla="val 74638"/>
              <a:gd name="adj3" fmla="val 153313"/>
              <a:gd name="adj4" fmla="val 135165"/>
            </a:avLst>
          </a:prstGeom>
          <a:ln>
            <a:solidFill>
              <a:srgbClr val="000000"/>
            </a:solidFill>
          </a:ln>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sz="2000" dirty="0">
                <a:sym typeface="+mn-ea"/>
              </a:rPr>
              <a:t>Deliver message (apply update)</a:t>
            </a:r>
            <a:endParaRPr lang="en-US" altLang="en-US" sz="2000" dirty="0">
              <a:solidFill>
                <a:srgbClr val="000000"/>
              </a:solidFill>
              <a:sym typeface="+mn-ea"/>
            </a:endParaRPr>
          </a:p>
        </p:txBody>
      </p:sp>
      <p:sp>
        <p:nvSpPr>
          <p:cNvPr id="11" name="Content Placeholder 10"/>
          <p:cNvSpPr>
            <a:spLocks noGrp="1"/>
          </p:cNvSpPr>
          <p:nvPr>
            <p:ph sz="quarter" idx="1"/>
          </p:nvPr>
        </p:nvSpPr>
        <p:spPr>
          <a:xfrm>
            <a:off x="457200" y="898525"/>
            <a:ext cx="7467600" cy="1312545"/>
          </a:xfrm>
        </p:spPr>
        <p:txBody>
          <a:bodyPr>
            <a:normAutofit/>
          </a:bodyPr>
          <a:p>
            <a:r>
              <a:rPr lang="en-US" altLang="en-US" dirty="0"/>
              <a:t>Two-phase broadcast: prompted by an external request, the coordinator sends the update to all nodes, and waits for a majority to ACK.</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8646</Words>
  <Application>WPS Presentation</Application>
  <PresentationFormat>On-screen Show (4:3)</PresentationFormat>
  <Paragraphs>384</Paragraphs>
  <Slides>24</Slides>
  <Notes>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SimSun</vt:lpstr>
      <vt:lpstr>Wingdings</vt:lpstr>
      <vt:lpstr>Wingdings</vt:lpstr>
      <vt:lpstr>MT Extra</vt:lpstr>
      <vt:lpstr>Trebuchet MS</vt:lpstr>
      <vt:lpstr>DejaVu Math TeX Gyre</vt:lpstr>
      <vt:lpstr>Tahoma</vt:lpstr>
      <vt:lpstr>Droid Sans Fallback</vt:lpstr>
      <vt:lpstr>Century Schoolbook</vt:lpstr>
      <vt:lpstr>Courier New</vt:lpstr>
      <vt:lpstr>微软雅黑</vt:lpstr>
      <vt:lpstr>Arial Unicode MS</vt:lpstr>
      <vt:lpstr>Oriel</vt:lpstr>
      <vt:lpstr>Distributed Systems 1 - Project 2020:  Quorum-based Total Order Broadcast</vt:lpstr>
      <vt:lpstr>Total order broadcast</vt:lpstr>
      <vt:lpstr>Centralized broadcast with quorum</vt:lpstr>
      <vt:lpstr>System overview</vt:lpstr>
      <vt:lpstr>System overview</vt:lpstr>
      <vt:lpstr>The broadcast protocol</vt:lpstr>
      <vt:lpstr>The broadcast protocol</vt:lpstr>
      <vt:lpstr>The broadcast protocol</vt:lpstr>
      <vt:lpstr>The broadcast protocol</vt:lpstr>
      <vt:lpstr>The broadcast protocol</vt:lpstr>
      <vt:lpstr>The broadcast protocol</vt:lpstr>
      <vt:lpstr>Update and read requests</vt:lpstr>
      <vt:lpstr>Node failure</vt:lpstr>
      <vt:lpstr>Coordinator election</vt:lpstr>
      <vt:lpstr>Coordinator election: most recent update</vt:lpstr>
      <vt:lpstr>Coordinator election</vt:lpstr>
      <vt:lpstr>Coordinator election</vt:lpstr>
      <vt:lpstr>Coordinator election: crash in the ring</vt:lpstr>
      <vt:lpstr>Coordinator election: termination</vt:lpstr>
      <vt:lpstr>Uniform agreement</vt:lpstr>
      <vt:lpstr>Assumptions</vt:lpstr>
      <vt:lpstr>Implementation suggestions</vt:lpstr>
      <vt:lpstr>Implementation suggestions (2)</vt:lpstr>
      <vt:lpstr>Project report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Concurrent Programming</dc:title>
  <dc:creator>Giuliano Mega</dc:creator>
  <cp:lastModifiedBy>davide</cp:lastModifiedBy>
  <cp:revision>1046</cp:revision>
  <cp:lastPrinted>2020-05-12T09:50:48Z</cp:lastPrinted>
  <dcterms:created xsi:type="dcterms:W3CDTF">2020-05-12T09:50:48Z</dcterms:created>
  <dcterms:modified xsi:type="dcterms:W3CDTF">2020-05-12T09:50:48Z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