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52"/>
      <p:bold r:id="rId53"/>
    </p:embeddedFont>
    <p:embeddedFont>
      <p:font typeface="Comfortaa" panose="020B0604020202020204" charset="0"/>
      <p:regular r:id="rId54"/>
      <p:bold r:id="rId55"/>
    </p:embeddedFont>
    <p:embeddedFont>
      <p:font typeface="Merriweather" panose="020B0604020202020204" charset="0"/>
      <p:regular r:id="rId56"/>
      <p:bold r:id="rId57"/>
      <p:italic r:id="rId58"/>
      <p:boldItalic r:id="rId59"/>
    </p:embeddedFont>
    <p:embeddedFont>
      <p:font typeface="Roboto" panose="020B0604020202020204" charset="0"/>
      <p:regular r:id="rId60"/>
      <p:bold r:id="rId61"/>
      <p:italic r:id="rId62"/>
      <p:boldItalic r:id="rId63"/>
    </p:embeddedFont>
    <p:embeddedFont>
      <p:font typeface="Roboto Mono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2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3.xml"/><Relationship Id="rId61" Type="http://schemas.openxmlformats.org/officeDocument/2006/relationships/font" Target="fonts/font1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78f3eb7d4_6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778f3eb7d4_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4f9a9ddc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84f9a9dd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7998ae2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77998ae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4f9a9ddc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84f9a9ddc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4f9a9ddc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4f9a9ddc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4f9a9ddce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84f9a9ddc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4f9a9ddce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84f9a9ddc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50065af80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850065af8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50065af80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850065af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50065af80_1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850065af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Mentre mostriamo l’agenda diciamo che gli esempi con Python turtle vanno messi alla fine di ogni sezione, ma per semplificare la presentazione li abbiamo raggruppati alla fine</a:t>
            </a: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50065af80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850065af8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78f3eb7d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All’inizio dell’unità spieghiamo a cosa ci serve il for, visto che abbiamo già visto prima come fare un ciclo</a:t>
            </a:r>
            <a:endParaRPr/>
          </a:p>
        </p:txBody>
      </p:sp>
      <p:sp>
        <p:nvSpPr>
          <p:cNvPr id="477" name="Google Shape;477;g778f3eb7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78f3eb7d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78f3eb7d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Mostriamo la struttura del if in FLowgatirhm e spieghiamo i componenti.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particolare diciamo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Dire che ‘i’ è solo un nome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La variabile ‘i’ è di tipo contatore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1 to 10 sono entrambi inclusi</a:t>
            </a:r>
            <a:endParaRPr/>
          </a:p>
        </p:txBody>
      </p:sp>
      <p:sp>
        <p:nvSpPr>
          <p:cNvPr id="488" name="Google Shape;488;g778f3eb7d4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78f3eb7d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78f3eb7d4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Mostriamo ai ragazzi come passare dal while a for.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Poi, a gruppi o alla lavagna, provano a trasformare un altro diagramma di flusso</a:t>
            </a:r>
            <a:endParaRPr/>
          </a:p>
        </p:txBody>
      </p:sp>
      <p:sp>
        <p:nvSpPr>
          <p:cNvPr id="496" name="Google Shape;496;g778f3eb7d4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78f3eb7d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78f3eb7d4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Mostriamo la sintassi del for in Python sfruttando la generazione automatica del codice di Flowgarithm</a:t>
            </a:r>
            <a:endParaRPr/>
          </a:p>
        </p:txBody>
      </p:sp>
      <p:sp>
        <p:nvSpPr>
          <p:cNvPr id="505" name="Google Shape;505;g778f3eb7d4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78f3eb7d4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Modifichiamo varie volte il ciclo for per far capire che </a:t>
            </a:r>
            <a:r>
              <a:rPr lang="en-US" b="1"/>
              <a:t>range</a:t>
            </a:r>
            <a:r>
              <a:rPr lang="en-US"/>
              <a:t> è molto flessibile.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 far notare che stiamo barando sul come range funziona: non diciamo che è una funzione che ritorna un iteratore.</a:t>
            </a:r>
            <a:endParaRPr/>
          </a:p>
        </p:txBody>
      </p:sp>
      <p:sp>
        <p:nvSpPr>
          <p:cNvPr id="512" name="Google Shape;512;g778f3eb7d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78f3eb7d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78f3eb7d4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Proponiamo degli esercizi di error analysis</a:t>
            </a:r>
            <a:endParaRPr/>
          </a:p>
        </p:txBody>
      </p:sp>
      <p:sp>
        <p:nvSpPr>
          <p:cNvPr id="527" name="Google Shape;527;g778f3eb7d4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78f3eb7d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78f3eb7d4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778f3eb7d4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78f3eb7d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78f3eb7d4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778f3eb7d4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78f3eb7d4_9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g778f3eb7d4_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8f3eb7d4_0_3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78f3eb7d4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78f3eb7d4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78f3eb7d4_9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778f3eb7d4_9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78f3eb7d4_9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78f3eb7d4_9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778f3eb7d4_9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778f3eb7d4_9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778f3eb7d4_9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778f3eb7d4_9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78f3eb7d4_9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78f3eb7d4_9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778f3eb7d4_9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4f62a5bb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4f62a5bb7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g84f62a5bb7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84f62a5bb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84f62a5bb7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spostare l’esempio sopra, tutti gli esempio sono in drive</a:t>
            </a:r>
            <a:endParaRPr/>
          </a:p>
        </p:txBody>
      </p:sp>
      <p:sp>
        <p:nvSpPr>
          <p:cNvPr id="621" name="Google Shape;621;g84f62a5bb7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4f786874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4f7868744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84f7868744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4f7868744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4f7868744_2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misconception datetime</a:t>
            </a:r>
            <a:endParaRPr/>
          </a:p>
        </p:txBody>
      </p:sp>
      <p:sp>
        <p:nvSpPr>
          <p:cNvPr id="641" name="Google Shape;641;g84f7868744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4f7868744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4f7868744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g84f7868744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4f786874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84f7868744_2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g84f7868744_2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8f3eb7d4_0_3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Mentre mostriamo l’agenda diciamo che gli esempi con Python turtle vanno messi alla fine di ogni sezione, ma per semplificare la presentazione li abbiamo raggruppati alla fine</a:t>
            </a:r>
            <a:endParaRPr/>
          </a:p>
        </p:txBody>
      </p:sp>
      <p:sp>
        <p:nvSpPr>
          <p:cNvPr id="175" name="Google Shape;175;g778f3eb7d4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4f7868744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4f7868744_2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84f7868744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4f7868744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4f7868744_2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84f7868744_2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f7868744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f7868744_2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84f7868744_2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4f7868744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4f7868744_2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g84f7868744_2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4f786874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4f7868744_2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g84f7868744_2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4f7868744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4f7868744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84f7868744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4f7868744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4f7868744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84f7868744_2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4f7868744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4f7868744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84f7868744_2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78f3eb7d4_0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778f3eb7d4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8f3eb7d4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78f3eb7d4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8f3eb6df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78f3eb6d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7998ae21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233" name="Google Shape;233;g77998ae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7998ae217_4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7998ae217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7998ae217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77998ae21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2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385328"/>
            <a:ext cx="3060911" cy="37067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15A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600" y="3651870"/>
            <a:ext cx="892306" cy="92987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sz="40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62626"/>
                </a:solidFill>
              </a:defRPr>
            </a:lvl1pPr>
            <a:lvl2pPr lvl="1" rtl="0">
              <a:buNone/>
              <a:defRPr>
                <a:solidFill>
                  <a:srgbClr val="262626"/>
                </a:solidFill>
              </a:defRPr>
            </a:lvl2pPr>
            <a:lvl3pPr lvl="2" rtl="0">
              <a:buNone/>
              <a:defRPr>
                <a:solidFill>
                  <a:srgbClr val="262626"/>
                </a:solidFill>
              </a:defRPr>
            </a:lvl3pPr>
            <a:lvl4pPr lvl="3" rtl="0">
              <a:buNone/>
              <a:defRPr>
                <a:solidFill>
                  <a:srgbClr val="262626"/>
                </a:solidFill>
              </a:defRPr>
            </a:lvl4pPr>
            <a:lvl5pPr lvl="4" rtl="0">
              <a:buNone/>
              <a:defRPr>
                <a:solidFill>
                  <a:srgbClr val="262626"/>
                </a:solidFill>
              </a:defRPr>
            </a:lvl5pPr>
            <a:lvl6pPr lvl="5" rtl="0">
              <a:buNone/>
              <a:defRPr>
                <a:solidFill>
                  <a:srgbClr val="262626"/>
                </a:solidFill>
              </a:defRPr>
            </a:lvl6pPr>
            <a:lvl7pPr lvl="6" rtl="0">
              <a:buNone/>
              <a:defRPr>
                <a:solidFill>
                  <a:srgbClr val="262626"/>
                </a:solidFill>
              </a:defRPr>
            </a:lvl7pPr>
            <a:lvl8pPr lvl="7" rtl="0">
              <a:buNone/>
              <a:defRPr>
                <a:solidFill>
                  <a:srgbClr val="262626"/>
                </a:solidFill>
              </a:defRPr>
            </a:lvl8pPr>
            <a:lvl9pPr lvl="8" rtl="0">
              <a:buNone/>
              <a:defRPr>
                <a:solidFill>
                  <a:srgbClr val="26262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>
            <a:spLocks noGrp="1"/>
          </p:cNvSpPr>
          <p:nvPr>
            <p:ph type="pic" idx="2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>
            <a:spLocks noGrp="1"/>
          </p:cNvSpPr>
          <p:nvPr>
            <p:ph type="pic" idx="3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4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>
            <a:spLocks noGrp="1"/>
          </p:cNvSpPr>
          <p:nvPr>
            <p:ph type="pic" idx="2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>
            <a:spLocks noGrp="1"/>
          </p:cNvSpPr>
          <p:nvPr>
            <p:ph type="pic" idx="2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>
            <a:spLocks noGrp="1"/>
          </p:cNvSpPr>
          <p:nvPr>
            <p:ph type="pic" idx="2"/>
          </p:nvPr>
        </p:nvSpPr>
        <p:spPr>
          <a:xfrm>
            <a:off x="707426" y="418289"/>
            <a:ext cx="7969461" cy="4163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3600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>
            <a:spLocks noGrp="1"/>
          </p:cNvSpPr>
          <p:nvPr>
            <p:ph type="pic" idx="3"/>
          </p:nvPr>
        </p:nvSpPr>
        <p:spPr>
          <a:xfrm>
            <a:off x="443152" y="555241"/>
            <a:ext cx="8002200" cy="41837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360000" anchor="b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>
            <a:spLocks noGrp="1"/>
          </p:cNvSpPr>
          <p:nvPr>
            <p:ph type="pic" idx="2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>
            <a:spLocks noGrp="1"/>
          </p:cNvSpPr>
          <p:nvPr>
            <p:ph type="pic" idx="3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>
            <a:spLocks noGrp="1"/>
          </p:cNvSpPr>
          <p:nvPr>
            <p:ph type="pic" idx="4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5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0" y="354595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-148" y="416011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936" y="1059582"/>
            <a:ext cx="1434734" cy="149514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d Slide Layout">
  <p:cSld name="1_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1247848"/>
            <a:ext cx="951045" cy="99108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>
            <a:spLocks noGrp="1"/>
          </p:cNvSpPr>
          <p:nvPr>
            <p:ph type="pic" idx="2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/>
          <p:nvPr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>
            <a:spLocks noGrp="1"/>
          </p:cNvSpPr>
          <p:nvPr>
            <p:ph type="pic" idx="3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/>
          <p:nvPr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>
            <a:spLocks noGrp="1"/>
          </p:cNvSpPr>
          <p:nvPr>
            <p:ph type="pic" idx="4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0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0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>
            <a:spLocks noGrp="1"/>
          </p:cNvSpPr>
          <p:nvPr>
            <p:ph type="pic" idx="5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6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100392" y="4145959"/>
            <a:ext cx="848311" cy="8840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100392" y="4145959"/>
            <a:ext cx="848311" cy="88402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24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860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3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4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tx1"/>
                </a:solidFill>
              </a:defRPr>
            </a:lvl1pPr>
            <a:lvl2pPr lvl="1" algn="r" rtl="0">
              <a:buNone/>
              <a:defRPr sz="1300">
                <a:solidFill>
                  <a:schemeClr val="tx1"/>
                </a:solidFill>
              </a:defRPr>
            </a:lvl2pPr>
            <a:lvl3pPr lvl="2" algn="r" rtl="0">
              <a:buNone/>
              <a:defRPr sz="1300">
                <a:solidFill>
                  <a:schemeClr val="tx1"/>
                </a:solidFill>
              </a:defRPr>
            </a:lvl3pPr>
            <a:lvl4pPr lvl="3" algn="r" rtl="0">
              <a:buNone/>
              <a:defRPr sz="1300">
                <a:solidFill>
                  <a:schemeClr val="tx1"/>
                </a:solidFill>
              </a:defRPr>
            </a:lvl4pPr>
            <a:lvl5pPr lvl="4" algn="r" rtl="0">
              <a:buNone/>
              <a:defRPr sz="1300">
                <a:solidFill>
                  <a:schemeClr val="tx1"/>
                </a:solidFill>
              </a:defRPr>
            </a:lvl5pPr>
            <a:lvl6pPr lvl="5" algn="r" rtl="0">
              <a:buNone/>
              <a:defRPr sz="1300">
                <a:solidFill>
                  <a:schemeClr val="tx1"/>
                </a:solidFill>
              </a:defRPr>
            </a:lvl6pPr>
            <a:lvl7pPr lvl="6" algn="r" rtl="0">
              <a:buNone/>
              <a:defRPr sz="1300">
                <a:solidFill>
                  <a:schemeClr val="tx1"/>
                </a:solidFill>
              </a:defRPr>
            </a:lvl7pPr>
            <a:lvl8pPr lvl="7" algn="r" rtl="0">
              <a:buNone/>
              <a:defRPr sz="1300">
                <a:solidFill>
                  <a:schemeClr val="tx1"/>
                </a:solidFill>
              </a:defRPr>
            </a:lvl8pPr>
            <a:lvl9pPr lvl="8" algn="r" rtl="0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tx1"/>
                </a:solidFill>
              </a:defRPr>
            </a:lvl1pPr>
            <a:lvl2pPr lvl="1" algn="r" rtl="0">
              <a:buNone/>
              <a:defRPr sz="1300">
                <a:solidFill>
                  <a:schemeClr val="tx1"/>
                </a:solidFill>
              </a:defRPr>
            </a:lvl2pPr>
            <a:lvl3pPr lvl="2" algn="r" rtl="0">
              <a:buNone/>
              <a:defRPr sz="1300">
                <a:solidFill>
                  <a:schemeClr val="tx1"/>
                </a:solidFill>
              </a:defRPr>
            </a:lvl3pPr>
            <a:lvl4pPr lvl="3" algn="r" rtl="0">
              <a:buNone/>
              <a:defRPr sz="1300">
                <a:solidFill>
                  <a:schemeClr val="tx1"/>
                </a:solidFill>
              </a:defRPr>
            </a:lvl4pPr>
            <a:lvl5pPr lvl="4" algn="r" rtl="0">
              <a:buNone/>
              <a:defRPr sz="1300">
                <a:solidFill>
                  <a:schemeClr val="tx1"/>
                </a:solidFill>
              </a:defRPr>
            </a:lvl5pPr>
            <a:lvl6pPr lvl="5" algn="r" rtl="0">
              <a:buNone/>
              <a:defRPr sz="1300">
                <a:solidFill>
                  <a:schemeClr val="tx1"/>
                </a:solidFill>
              </a:defRPr>
            </a:lvl6pPr>
            <a:lvl7pPr lvl="6" algn="r" rtl="0">
              <a:buNone/>
              <a:defRPr sz="1300">
                <a:solidFill>
                  <a:schemeClr val="tx1"/>
                </a:solidFill>
              </a:defRPr>
            </a:lvl7pPr>
            <a:lvl8pPr lvl="7" algn="r" rtl="0">
              <a:buNone/>
              <a:defRPr sz="1300">
                <a:solidFill>
                  <a:schemeClr val="tx1"/>
                </a:solidFill>
              </a:defRPr>
            </a:lvl8pPr>
            <a:lvl9pPr lvl="8" algn="r" rtl="0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3/library/turtle.html?highlight=turtle#module-turtl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90125" y="218250"/>
            <a:ext cx="55239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4000" b="1"/>
              <a:t>Strutture di controllo</a:t>
            </a:r>
            <a:endParaRPr sz="4000" b="1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xfrm>
            <a:off x="390125" y="1163200"/>
            <a:ext cx="46482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700"/>
              <a:t>UDA </a:t>
            </a:r>
            <a:r>
              <a:rPr lang="en-US" sz="3000"/>
              <a:t> </a:t>
            </a:r>
            <a:endParaRPr sz="3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/>
              <a:t>Terzo anno scuola secondaria di secondo grado</a:t>
            </a:r>
            <a:endParaRPr sz="3000"/>
          </a:p>
        </p:txBody>
      </p:sp>
      <p:sp>
        <p:nvSpPr>
          <p:cNvPr id="126" name="Google Shape;126;p21"/>
          <p:cNvSpPr txBox="1"/>
          <p:nvPr/>
        </p:nvSpPr>
        <p:spPr>
          <a:xfrm>
            <a:off x="390125" y="3329500"/>
            <a:ext cx="2406300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Presentata da: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Simone Degiacomi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Carlo Fanciulli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Rupert Gobber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Francesco Penasa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2987050" y="4328100"/>
            <a:ext cx="6081000" cy="739200"/>
          </a:xfrm>
          <a:prstGeom prst="rect">
            <a:avLst/>
          </a:prstGeom>
          <a:solidFill>
            <a:srgbClr val="EEECE1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083225" y="4328100"/>
            <a:ext cx="4984500" cy="739200"/>
          </a:xfrm>
          <a:prstGeom prst="rect">
            <a:avLst/>
          </a:prstGeom>
          <a:solidFill>
            <a:srgbClr val="EEECE1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Questa presentazione è distribuita con </a:t>
            </a:r>
            <a:r>
              <a:rPr lang="en-US" sz="1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Licenza Creative Commons - Attribuzione - Non commerciale - Condividi allo stesso modo (CC BY-NC-SA 3.0 IT)</a:t>
            </a:r>
            <a:r>
              <a:rPr lang="en-US" sz="10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100" y="4526250"/>
            <a:ext cx="10001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Pair Programming</a:t>
            </a: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body" idx="2"/>
          </p:nvPr>
        </p:nvSpPr>
        <p:spPr>
          <a:xfrm>
            <a:off x="154873" y="73606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2 studenti – 1 computer</a:t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4473988" y="1087050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5245077" y="1203435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Aumenta la condivisione della conoscenza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621472" y="2118693"/>
            <a:ext cx="367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Scrive il codice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Controlla mouse/tastiera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 occupa dei dettagli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621472" y="3365758"/>
            <a:ext cx="400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Pensa a più alto livello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Osserva errori di battitura ed errori logici</a:t>
            </a: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309746" y="1602886"/>
            <a:ext cx="16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  <a:endParaRPr sz="1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129065" y="2880725"/>
            <a:ext cx="249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Navigator</a:t>
            </a:r>
            <a:endParaRPr sz="1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4459421" y="179493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5230510" y="1911321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Aumenta l’attenzione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4473988" y="2483797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5245077" y="2600182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Migliora la capacità di comunicazione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476011" y="320684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5247100" y="3323231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Diminuisce le cattive abitudini normalmente presenti in programmazione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4473988" y="3893722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5245077" y="4010107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Meno bug e miglior codice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Ostacoli all’apprendimento</a:t>
            </a:r>
            <a:endParaRPr/>
          </a:p>
        </p:txBody>
      </p:sp>
      <p:sp>
        <p:nvSpPr>
          <p:cNvPr id="310" name="Google Shape;310;p31"/>
          <p:cNvSpPr txBox="1"/>
          <p:nvPr/>
        </p:nvSpPr>
        <p:spPr>
          <a:xfrm>
            <a:off x="4473988" y="1087050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5245077" y="1203435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Timore di fallire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38336" y="1221341"/>
            <a:ext cx="3528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Skinner ha identificato 5 ostacoli all’apprendimento</a:t>
            </a:r>
            <a:endParaRPr sz="1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4459421" y="179493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5230510" y="1911321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Compito troppo lungo e complicato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4473988" y="2483797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5245077" y="2600182"/>
            <a:ext cx="3528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Compito troppo generico e senza istruzioni/ direzioni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4476011" y="320684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5247100" y="3323231"/>
            <a:ext cx="352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Istruzioni poco chiare o confuse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4473988" y="3893722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5245077" y="4010107"/>
            <a:ext cx="3528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Ambiente non adatto/ poco o nessun rinforzo positivo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 rot="5400000">
            <a:off x="3658245" y="1057105"/>
            <a:ext cx="646200" cy="82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 rot="-5400000">
            <a:off x="3616341" y="3815182"/>
            <a:ext cx="708000" cy="851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0" y="3886996"/>
            <a:ext cx="36027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L’apprendimento di un comportamento da parte di un soggetto non è solo frutto del caso ma più spesso di un agente di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rinforzo</a:t>
            </a: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body" idx="2"/>
          </p:nvPr>
        </p:nvSpPr>
        <p:spPr>
          <a:xfrm>
            <a:off x="154873" y="73606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 b="1"/>
              <a:t>Reinforcement</a:t>
            </a:r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/>
        </p:nvSpPr>
        <p:spPr>
          <a:xfrm>
            <a:off x="5303200" y="2546452"/>
            <a:ext cx="352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Questo tipo di esercizi aiuta la memorizzazione della sintassi e a prendere familiarità con la struttura di un programma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Esercizi con error analysis</a:t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4473988" y="1087050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5303200" y="1342003"/>
            <a:ext cx="35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Stimola il problem solving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633625" y="1719261"/>
            <a:ext cx="36723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Approccio costruttivista</a:t>
            </a: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Inizialmente gli studenti pensano alla soluzione</a:t>
            </a: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Poi la si discute</a:t>
            </a: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Si portano in primo piano le misconceptions</a:t>
            </a: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Si analizzano esempi sbagliati, si capisce dove sono sbagliati e perché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321903" y="1203425"/>
            <a:ext cx="31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Sbagliando si impara</a:t>
            </a:r>
            <a:endParaRPr sz="1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4459421" y="179493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5303210" y="1874934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Focalizza l’attenzione degli studenti sulla ricerca problema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4473996" y="2489311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000" b="1">
                <a:solidFill>
                  <a:schemeClr val="accent1"/>
                </a:solidFill>
              </a:rPr>
              <a:t>3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4459421" y="325103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000" b="1">
                <a:solidFill>
                  <a:schemeClr val="accent1"/>
                </a:solidFill>
              </a:rPr>
              <a:t>4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5303200" y="3351677"/>
            <a:ext cx="352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Fa emergere le misconception e favorisce la discussione su eventuali soluzioni alternative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/>
        </p:nvSpPr>
        <p:spPr>
          <a:xfrm>
            <a:off x="2771800" y="945885"/>
            <a:ext cx="2736300" cy="3399300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2771800" y="945885"/>
            <a:ext cx="2808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il semaforo è verde attraversa la strada, </a:t>
            </a: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altrimenti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(il semaforo è rosso) prendi il sottopassaggio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6329901" y="945885"/>
            <a:ext cx="2736000" cy="3399300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3698799" y="270341"/>
            <a:ext cx="457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sz="2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162737" y="43162"/>
            <a:ext cx="720080" cy="75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4113" y="1912915"/>
            <a:ext cx="19716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1576" y="1154839"/>
            <a:ext cx="21526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3"/>
          <p:cNvSpPr txBox="1"/>
          <p:nvPr/>
        </p:nvSpPr>
        <p:spPr>
          <a:xfrm>
            <a:off x="5004048" y="4443958"/>
            <a:ext cx="19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Altri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esempi?</a:t>
            </a:r>
            <a:endParaRPr/>
          </a:p>
        </p:txBody>
      </p:sp>
      <p:pic>
        <p:nvPicPr>
          <p:cNvPr id="354" name="Google Shape;354;p33"/>
          <p:cNvPicPr preferRelativeResize="0"/>
          <p:nvPr/>
        </p:nvPicPr>
        <p:blipFill rotWithShape="1">
          <a:blip r:embed="rId6">
            <a:alphaModFix amt="85000"/>
          </a:blip>
          <a:srcRect/>
          <a:stretch/>
        </p:blipFill>
        <p:spPr>
          <a:xfrm>
            <a:off x="253722" y="328412"/>
            <a:ext cx="2207381" cy="1682435"/>
          </a:xfrm>
          <a:prstGeom prst="rect">
            <a:avLst/>
          </a:prstGeom>
          <a:solidFill>
            <a:schemeClr val="accent3">
              <a:alpha val="92940"/>
            </a:schemeClr>
          </a:solidFill>
          <a:ln>
            <a:noFill/>
          </a:ln>
        </p:spPr>
      </p:pic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>
            <a:spLocks noGrp="1"/>
          </p:cNvSpPr>
          <p:nvPr>
            <p:ph type="body" idx="1"/>
          </p:nvPr>
        </p:nvSpPr>
        <p:spPr>
          <a:xfrm>
            <a:off x="-20814" y="4751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Condizione</a:t>
            </a:r>
            <a:endParaRPr/>
          </a:p>
        </p:txBody>
      </p:sp>
      <p:grpSp>
        <p:nvGrpSpPr>
          <p:cNvPr id="361" name="Google Shape;361;p34"/>
          <p:cNvGrpSpPr/>
          <p:nvPr/>
        </p:nvGrpSpPr>
        <p:grpSpPr>
          <a:xfrm>
            <a:off x="4211599" y="1216575"/>
            <a:ext cx="434663" cy="3683814"/>
            <a:chOff x="4211599" y="1264200"/>
            <a:chExt cx="434663" cy="3683814"/>
          </a:xfrm>
        </p:grpSpPr>
        <p:sp>
          <p:nvSpPr>
            <p:cNvPr id="362" name="Google Shape;362;p34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 rot="10800000">
              <a:off x="4211599" y="1266964"/>
              <a:ext cx="434663" cy="3681050"/>
            </a:xfrm>
            <a:custGeom>
              <a:avLst/>
              <a:gdLst/>
              <a:ahLst/>
              <a:cxnLst/>
              <a:rect l="l" t="t" r="r" b="b"/>
              <a:pathLst>
                <a:path w="727470" h="5112569" extrusionOk="0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0"/>
                  </a:srgbClr>
                </a:gs>
                <a:gs pos="48000">
                  <a:srgbClr val="000000">
                    <a:alpha val="0"/>
                  </a:srgbClr>
                </a:gs>
                <a:gs pos="100000">
                  <a:srgbClr val="000000">
                    <a:alpha val="38823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34"/>
          <p:cNvGrpSpPr/>
          <p:nvPr/>
        </p:nvGrpSpPr>
        <p:grpSpPr>
          <a:xfrm>
            <a:off x="3807470" y="1060508"/>
            <a:ext cx="973060" cy="200768"/>
            <a:chOff x="4264340" y="1264200"/>
            <a:chExt cx="381922" cy="3683814"/>
          </a:xfrm>
        </p:grpSpPr>
        <p:sp>
          <p:nvSpPr>
            <p:cNvPr id="365" name="Google Shape;365;p34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 rot="10800000">
              <a:off x="4264340" y="1266964"/>
              <a:ext cx="381922" cy="3681050"/>
            </a:xfrm>
            <a:custGeom>
              <a:avLst/>
              <a:gdLst/>
              <a:ahLst/>
              <a:cxnLst/>
              <a:rect l="l" t="t" r="r" b="b"/>
              <a:pathLst>
                <a:path w="727470" h="5112569" extrusionOk="0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0"/>
                  </a:srgbClr>
                </a:gs>
                <a:gs pos="48000">
                  <a:srgbClr val="000000">
                    <a:alpha val="0"/>
                  </a:srgbClr>
                </a:gs>
                <a:gs pos="100000">
                  <a:srgbClr val="000000">
                    <a:alpha val="38823"/>
                  </a:srgbClr>
                </a:gs>
              </a:gsLst>
              <a:lin ang="113999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34"/>
          <p:cNvSpPr/>
          <p:nvPr/>
        </p:nvSpPr>
        <p:spPr>
          <a:xfrm>
            <a:off x="3610487" y="2467573"/>
            <a:ext cx="2340000" cy="576000"/>
          </a:xfrm>
          <a:prstGeom prst="homePlate">
            <a:avLst>
              <a:gd name="adj" fmla="val 3511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/>
          <p:nvPr/>
        </p:nvSpPr>
        <p:spPr>
          <a:xfrm rot="10800000">
            <a:off x="3275852" y="3470996"/>
            <a:ext cx="2340000" cy="576000"/>
          </a:xfrm>
          <a:prstGeom prst="homePlate">
            <a:avLst>
              <a:gd name="adj" fmla="val 3511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2960645" y="2559575"/>
            <a:ext cx="294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Espressioni booleane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3330961" y="3588371"/>
            <a:ext cx="192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Operatori logici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1019540" y="1917640"/>
            <a:ext cx="180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1019540" y="1460223"/>
            <a:ext cx="1806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/>
          <p:nvPr/>
        </p:nvSpPr>
        <p:spPr>
          <a:xfrm rot="10800000">
            <a:off x="3402000" y="1460287"/>
            <a:ext cx="2340000" cy="576000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3611760" y="1560392"/>
            <a:ext cx="192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Variabili booleane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6204790" y="2504180"/>
            <a:ext cx="2543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1200015" y="3112075"/>
            <a:ext cx="198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a=5 b=7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a==5 </a:t>
            </a:r>
            <a:r>
              <a:rPr lang="en-US" sz="1200" b="1">
                <a:solidFill>
                  <a:srgbClr val="3F3F3F"/>
                </a:solidFill>
              </a:rPr>
              <a:t>and 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b==7 # Vero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a==7 and b==7 # Falso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a==7 </a:t>
            </a:r>
            <a:r>
              <a:rPr lang="en-US" sz="1200" b="1">
                <a:solidFill>
                  <a:srgbClr val="3F3F3F"/>
                </a:solidFill>
              </a:rPr>
              <a:t>or 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b==7 # Vero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a==7 or b==5 # Falso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F3F3F"/>
                </a:solidFill>
              </a:rPr>
              <a:t>not 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a&gt;0 # Falso 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body" idx="2"/>
          </p:nvPr>
        </p:nvSpPr>
        <p:spPr>
          <a:xfrm>
            <a:off x="74262" y="661609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 i="1"/>
              <a:t>può essere formata da:</a:t>
            </a:r>
            <a:endParaRPr/>
          </a:p>
        </p:txBody>
      </p:sp>
      <p:pic>
        <p:nvPicPr>
          <p:cNvPr id="378" name="Google Shape;378;p34" descr="Appunti di programmazione su Arduino: controllo di flusso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87" y="174043"/>
            <a:ext cx="2226871" cy="193204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4"/>
          <p:cNvSpPr/>
          <p:nvPr/>
        </p:nvSpPr>
        <p:spPr>
          <a:xfrm>
            <a:off x="1264078" y="433120"/>
            <a:ext cx="792000" cy="484500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6279228" y="3804572"/>
            <a:ext cx="19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Altri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esempi?</a:t>
            </a:r>
            <a:endParaRPr/>
          </a:p>
        </p:txBody>
      </p:sp>
      <p:sp>
        <p:nvSpPr>
          <p:cNvPr id="381" name="Google Shape;381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6032300" y="1658713"/>
            <a:ext cx="29499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hlink"/>
                </a:solidFill>
              </a:rPr>
              <a:t>x </a:t>
            </a:r>
            <a:r>
              <a:rPr lang="en-US" sz="1200" b="1">
                <a:solidFill>
                  <a:schemeClr val="hlink"/>
                </a:solidFill>
              </a:rPr>
              <a:t>==</a:t>
            </a:r>
            <a:r>
              <a:rPr lang="en-US" sz="1200">
                <a:solidFill>
                  <a:schemeClr val="hlink"/>
                </a:solidFill>
              </a:rPr>
              <a:t> y # è  Vero se… x è uguale a y</a:t>
            </a:r>
            <a:br>
              <a:rPr lang="en-US" sz="1200">
                <a:solidFill>
                  <a:schemeClr val="hlink"/>
                </a:solidFill>
              </a:rPr>
            </a:br>
            <a:r>
              <a:rPr lang="en-US" sz="1200">
                <a:solidFill>
                  <a:schemeClr val="hlink"/>
                </a:solidFill>
              </a:rPr>
              <a:t>x </a:t>
            </a:r>
            <a:r>
              <a:rPr lang="en-US" sz="1200" b="1">
                <a:solidFill>
                  <a:schemeClr val="hlink"/>
                </a:solidFill>
              </a:rPr>
              <a:t>!=</a:t>
            </a:r>
            <a:r>
              <a:rPr lang="en-US" sz="1200">
                <a:solidFill>
                  <a:schemeClr val="hlink"/>
                </a:solidFill>
              </a:rPr>
              <a:t> y  # … x è diverso da y</a:t>
            </a:r>
            <a:br>
              <a:rPr lang="en-US" sz="1200">
                <a:solidFill>
                  <a:schemeClr val="hlink"/>
                </a:solidFill>
              </a:rPr>
            </a:br>
            <a:r>
              <a:rPr lang="en-US" sz="1200">
                <a:solidFill>
                  <a:schemeClr val="hlink"/>
                </a:solidFill>
              </a:rPr>
              <a:t>x </a:t>
            </a:r>
            <a:r>
              <a:rPr lang="en-US" sz="1200" b="1">
                <a:solidFill>
                  <a:schemeClr val="hlink"/>
                </a:solidFill>
              </a:rPr>
              <a:t>&gt;</a:t>
            </a:r>
            <a:r>
              <a:rPr lang="en-US" sz="1200">
                <a:solidFill>
                  <a:schemeClr val="hlink"/>
                </a:solidFill>
              </a:rPr>
              <a:t> y   # … x è maggiore di y</a:t>
            </a:r>
            <a:br>
              <a:rPr lang="en-US" sz="1200">
                <a:solidFill>
                  <a:schemeClr val="hlink"/>
                </a:solidFill>
              </a:rPr>
            </a:br>
            <a:r>
              <a:rPr lang="en-US" sz="1200">
                <a:solidFill>
                  <a:schemeClr val="hlink"/>
                </a:solidFill>
              </a:rPr>
              <a:t>x </a:t>
            </a:r>
            <a:r>
              <a:rPr lang="en-US" sz="1200" b="1">
                <a:solidFill>
                  <a:schemeClr val="hlink"/>
                </a:solidFill>
              </a:rPr>
              <a:t>&lt;</a:t>
            </a:r>
            <a:r>
              <a:rPr lang="en-US" sz="1200">
                <a:solidFill>
                  <a:schemeClr val="hlink"/>
                </a:solidFill>
              </a:rPr>
              <a:t> y   # … x è minore di y</a:t>
            </a:r>
            <a:br>
              <a:rPr lang="en-US" sz="1200">
                <a:solidFill>
                  <a:schemeClr val="hlink"/>
                </a:solidFill>
              </a:rPr>
            </a:br>
            <a:r>
              <a:rPr lang="en-US" sz="1200">
                <a:solidFill>
                  <a:schemeClr val="hlink"/>
                </a:solidFill>
              </a:rPr>
              <a:t>x </a:t>
            </a:r>
            <a:r>
              <a:rPr lang="en-US" sz="1200" b="1">
                <a:solidFill>
                  <a:schemeClr val="hlink"/>
                </a:solidFill>
              </a:rPr>
              <a:t>&gt;=</a:t>
            </a:r>
            <a:r>
              <a:rPr lang="en-US" sz="1200">
                <a:solidFill>
                  <a:schemeClr val="hlink"/>
                </a:solidFill>
              </a:rPr>
              <a:t> y # … x è maggiore o uguale a y</a:t>
            </a:r>
            <a:br>
              <a:rPr lang="en-US" sz="1200">
                <a:solidFill>
                  <a:schemeClr val="hlink"/>
                </a:solidFill>
              </a:rPr>
            </a:br>
            <a:r>
              <a:rPr lang="en-US" sz="1200">
                <a:solidFill>
                  <a:schemeClr val="hlink"/>
                </a:solidFill>
              </a:rPr>
              <a:t>x </a:t>
            </a:r>
            <a:r>
              <a:rPr lang="en-US" sz="1200" b="1">
                <a:solidFill>
                  <a:schemeClr val="hlink"/>
                </a:solidFill>
              </a:rPr>
              <a:t>&lt;=</a:t>
            </a:r>
            <a:r>
              <a:rPr lang="en-US" sz="1200">
                <a:solidFill>
                  <a:schemeClr val="hlink"/>
                </a:solidFill>
              </a:rPr>
              <a:t> y # … x è minore o uguale a y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hlink"/>
                </a:solidFill>
              </a:rPr>
              <a:t>5 == (3 + 2)   # Vero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hlink"/>
                </a:solidFill>
              </a:rPr>
              <a:t>5 == 6           # Falso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>
            <a:spLocks noGrp="1"/>
          </p:cNvSpPr>
          <p:nvPr>
            <p:ph type="body" idx="1"/>
          </p:nvPr>
        </p:nvSpPr>
        <p:spPr>
          <a:xfrm>
            <a:off x="-20814" y="4751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Strutture</a:t>
            </a:r>
            <a:endParaRPr/>
          </a:p>
        </p:txBody>
      </p:sp>
      <p:grpSp>
        <p:nvGrpSpPr>
          <p:cNvPr id="388" name="Google Shape;388;p35"/>
          <p:cNvGrpSpPr/>
          <p:nvPr/>
        </p:nvGrpSpPr>
        <p:grpSpPr>
          <a:xfrm>
            <a:off x="4211599" y="1216575"/>
            <a:ext cx="434663" cy="3683814"/>
            <a:chOff x="4211599" y="1264200"/>
            <a:chExt cx="434663" cy="3683814"/>
          </a:xfrm>
        </p:grpSpPr>
        <p:sp>
          <p:nvSpPr>
            <p:cNvPr id="389" name="Google Shape;389;p35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 rot="10800000">
              <a:off x="4211599" y="1266964"/>
              <a:ext cx="434663" cy="3681050"/>
            </a:xfrm>
            <a:custGeom>
              <a:avLst/>
              <a:gdLst/>
              <a:ahLst/>
              <a:cxnLst/>
              <a:rect l="l" t="t" r="r" b="b"/>
              <a:pathLst>
                <a:path w="727470" h="5112569" extrusionOk="0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0"/>
                  </a:srgbClr>
                </a:gs>
                <a:gs pos="48000">
                  <a:srgbClr val="000000">
                    <a:alpha val="0"/>
                  </a:srgbClr>
                </a:gs>
                <a:gs pos="100000">
                  <a:srgbClr val="000000">
                    <a:alpha val="38823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5"/>
          <p:cNvGrpSpPr/>
          <p:nvPr/>
        </p:nvGrpSpPr>
        <p:grpSpPr>
          <a:xfrm>
            <a:off x="3807470" y="1060508"/>
            <a:ext cx="973060" cy="200768"/>
            <a:chOff x="4264340" y="1264200"/>
            <a:chExt cx="381922" cy="3683814"/>
          </a:xfrm>
        </p:grpSpPr>
        <p:sp>
          <p:nvSpPr>
            <p:cNvPr id="392" name="Google Shape;392;p35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5"/>
            <p:cNvSpPr/>
            <p:nvPr/>
          </p:nvSpPr>
          <p:spPr>
            <a:xfrm rot="10800000">
              <a:off x="4264340" y="1266964"/>
              <a:ext cx="381922" cy="3681050"/>
            </a:xfrm>
            <a:custGeom>
              <a:avLst/>
              <a:gdLst/>
              <a:ahLst/>
              <a:cxnLst/>
              <a:rect l="l" t="t" r="r" b="b"/>
              <a:pathLst>
                <a:path w="727470" h="5112569" extrusionOk="0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0"/>
                  </a:srgbClr>
                </a:gs>
                <a:gs pos="48000">
                  <a:srgbClr val="000000">
                    <a:alpha val="0"/>
                  </a:srgbClr>
                </a:gs>
                <a:gs pos="100000">
                  <a:srgbClr val="000000">
                    <a:alpha val="38823"/>
                  </a:srgbClr>
                </a:gs>
              </a:gsLst>
              <a:lin ang="113999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35"/>
          <p:cNvSpPr/>
          <p:nvPr/>
        </p:nvSpPr>
        <p:spPr>
          <a:xfrm>
            <a:off x="3610487" y="2467573"/>
            <a:ext cx="2340000" cy="576000"/>
          </a:xfrm>
          <a:prstGeom prst="homePlate">
            <a:avLst>
              <a:gd name="adj" fmla="val 3511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/>
          <p:nvPr/>
        </p:nvSpPr>
        <p:spPr>
          <a:xfrm rot="10800000">
            <a:off x="3151885" y="3470996"/>
            <a:ext cx="2340000" cy="576000"/>
          </a:xfrm>
          <a:prstGeom prst="homePlate">
            <a:avLst>
              <a:gd name="adj" fmla="val 3511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3610486" y="3570441"/>
            <a:ext cx="155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if..elif..else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3808487" y="2566304"/>
            <a:ext cx="158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annidati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1019540" y="1917640"/>
            <a:ext cx="180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402408" y="1332622"/>
            <a:ext cx="277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x == 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print x, " e ", y, "sono uguali"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print x, " e’ maggiore o minore di ", y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 rot="10800000">
            <a:off x="3151885" y="1460153"/>
            <a:ext cx="2340000" cy="576000"/>
          </a:xfrm>
          <a:prstGeom prst="homePlate">
            <a:avLst>
              <a:gd name="adj" fmla="val 3511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3610487" y="1567288"/>
            <a:ext cx="122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If..else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955380" y="3122851"/>
            <a:ext cx="25437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x &lt; 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print x, "e' minore di",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elif x &gt; 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print x, "e' maggiore di",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print x, "e", y, "sono uguali"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6204790" y="2085937"/>
            <a:ext cx="221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x == 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print x, " e ", y, "sono uguali"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if x &lt; 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print x, " e' minore di ",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print x, " e' maggiore di ", y</a:t>
            </a:r>
            <a:endParaRPr/>
          </a:p>
        </p:txBody>
      </p:sp>
      <p:sp>
        <p:nvSpPr>
          <p:cNvPr id="404" name="Google Shape;404;p35"/>
          <p:cNvSpPr txBox="1"/>
          <p:nvPr/>
        </p:nvSpPr>
        <p:spPr>
          <a:xfrm>
            <a:off x="6204790" y="3816164"/>
            <a:ext cx="19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Altri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esempi?</a:t>
            </a:r>
            <a:endParaRPr/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/>
          <p:nvPr/>
        </p:nvSpPr>
        <p:spPr>
          <a:xfrm>
            <a:off x="611560" y="699542"/>
            <a:ext cx="12996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Esempio 1: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-20890" y="2808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Analysis</a:t>
            </a:r>
            <a:endParaRPr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63" y="1779662"/>
            <a:ext cx="2699682" cy="121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5" y="3543475"/>
            <a:ext cx="2678740" cy="121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10969" y="1779662"/>
            <a:ext cx="3280283" cy="121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2750" y="3543475"/>
            <a:ext cx="3238501" cy="121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09578" y="1779662"/>
            <a:ext cx="2724151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57753" y="3543429"/>
            <a:ext cx="27241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6"/>
          <p:cNvSpPr txBox="1"/>
          <p:nvPr/>
        </p:nvSpPr>
        <p:spPr>
          <a:xfrm>
            <a:off x="3560241" y="3051990"/>
            <a:ext cx="20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Versioni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corrette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3922204" y="693708"/>
            <a:ext cx="12996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Esempio 2: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7021857" y="693708"/>
            <a:ext cx="12996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Esempio 3: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6309577" y="3051988"/>
            <a:ext cx="25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</a:rPr>
              <a:t>e con gli if annidati?</a:t>
            </a:r>
            <a:endParaRPr sz="1700"/>
          </a:p>
        </p:txBody>
      </p:sp>
      <p:sp>
        <p:nvSpPr>
          <p:cNvPr id="422" name="Google Shape;422;p36"/>
          <p:cNvSpPr/>
          <p:nvPr/>
        </p:nvSpPr>
        <p:spPr>
          <a:xfrm>
            <a:off x="8432325" y="2998763"/>
            <a:ext cx="255000" cy="400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body" idx="1"/>
          </p:nvPr>
        </p:nvSpPr>
        <p:spPr>
          <a:xfrm>
            <a:off x="11" y="40081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Da if a while</a:t>
            </a:r>
            <a:endParaRPr/>
          </a:p>
        </p:txBody>
      </p:sp>
      <p:sp>
        <p:nvSpPr>
          <p:cNvPr id="429" name="Google Shape;429;p37"/>
          <p:cNvSpPr txBox="1"/>
          <p:nvPr/>
        </p:nvSpPr>
        <p:spPr>
          <a:xfrm>
            <a:off x="1019540" y="1917640"/>
            <a:ext cx="180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1019540" y="1460223"/>
            <a:ext cx="1806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37" descr="Appunti di programmazione su Arduino: controllo di flusso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112" y="1460218"/>
            <a:ext cx="2226871" cy="193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535" y="1319652"/>
            <a:ext cx="2253474" cy="2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7"/>
          <p:cNvSpPr/>
          <p:nvPr/>
        </p:nvSpPr>
        <p:spPr>
          <a:xfrm rot="5400000">
            <a:off x="3993645" y="2011655"/>
            <a:ext cx="646200" cy="82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809100" y="1460225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</a:t>
            </a:r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>
            <a:spLocks noGrp="1"/>
          </p:cNvSpPr>
          <p:nvPr>
            <p:ph type="body" idx="1"/>
          </p:nvPr>
        </p:nvSpPr>
        <p:spPr>
          <a:xfrm>
            <a:off x="-20814" y="19991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Esistono 2 tipologie di while</a:t>
            </a:r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1019540" y="1917640"/>
            <a:ext cx="180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125" y="996147"/>
            <a:ext cx="1740881" cy="24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150" y="996150"/>
            <a:ext cx="2182200" cy="24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4675" y="3822650"/>
            <a:ext cx="2137139" cy="9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2125" y="3621550"/>
            <a:ext cx="1986200" cy="13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>
            <a:spLocks noGrp="1"/>
          </p:cNvSpPr>
          <p:nvPr>
            <p:ph type="body" idx="1"/>
          </p:nvPr>
        </p:nvSpPr>
        <p:spPr>
          <a:xfrm>
            <a:off x="11" y="470087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Istruzioni </a:t>
            </a:r>
            <a:r>
              <a:rPr lang="en-US" i="1"/>
              <a:t>break</a:t>
            </a:r>
            <a:r>
              <a:rPr lang="en-US"/>
              <a:t> e </a:t>
            </a:r>
            <a:r>
              <a:rPr lang="en-US" i="1"/>
              <a:t>continue</a:t>
            </a:r>
            <a:endParaRPr i="1"/>
          </a:p>
        </p:txBody>
      </p:sp>
      <p:sp>
        <p:nvSpPr>
          <p:cNvPr id="452" name="Google Shape;452;p39"/>
          <p:cNvSpPr txBox="1"/>
          <p:nvPr/>
        </p:nvSpPr>
        <p:spPr>
          <a:xfrm>
            <a:off x="1019540" y="1917640"/>
            <a:ext cx="180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771" y="1450805"/>
            <a:ext cx="2425500" cy="17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150" y="1401203"/>
            <a:ext cx="2673140" cy="180073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9"/>
          <p:cNvSpPr txBox="1"/>
          <p:nvPr/>
        </p:nvSpPr>
        <p:spPr>
          <a:xfrm>
            <a:off x="890150" y="3501725"/>
            <a:ext cx="25146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Esce dal loop se i == 3</a:t>
            </a:r>
            <a:endParaRPr/>
          </a:p>
        </p:txBody>
      </p:sp>
      <p:sp>
        <p:nvSpPr>
          <p:cNvPr id="456" name="Google Shape;456;p39"/>
          <p:cNvSpPr txBox="1"/>
          <p:nvPr/>
        </p:nvSpPr>
        <p:spPr>
          <a:xfrm>
            <a:off x="5735775" y="3501725"/>
            <a:ext cx="2878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Continua con la prossima iterazione se i == 3</a:t>
            </a:r>
            <a:endParaRPr/>
          </a:p>
        </p:txBody>
      </p:sp>
      <p:sp>
        <p:nvSpPr>
          <p:cNvPr id="457" name="Google Shape;457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0" y="0"/>
            <a:ext cx="1547664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771800" y="267494"/>
            <a:ext cx="5645199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Assunzioni/requisiti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872400" y="1365388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 rot="5400000">
            <a:off x="2947794" y="1291838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559957" y="1456081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Come eseguire programma Python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2931790"/>
            <a:ext cx="1683314" cy="175419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2872400" y="2051188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 rot="5400000">
            <a:off x="2947794" y="1977638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559957" y="2141881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Variabili e operazioni matematiche (con modulo)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872400" y="2736988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 rot="5400000">
            <a:off x="2947794" y="2663438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559957" y="2827681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Input/print da terminale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872400" y="3422788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 rot="5400000">
            <a:off x="2947794" y="3349238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559957" y="3513481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Stringhe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2872400" y="4108588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 rot="5400000">
            <a:off x="2947794" y="4035038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559957" y="4199281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Casting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740153" y="4749850"/>
            <a:ext cx="365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body" idx="1"/>
          </p:nvPr>
        </p:nvSpPr>
        <p:spPr>
          <a:xfrm>
            <a:off x="0" y="3938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Errori più comuni nel While</a:t>
            </a:r>
            <a:endParaRPr i="1"/>
          </a:p>
        </p:txBody>
      </p:sp>
      <p:sp>
        <p:nvSpPr>
          <p:cNvPr id="463" name="Google Shape;463;p40"/>
          <p:cNvSpPr txBox="1"/>
          <p:nvPr/>
        </p:nvSpPr>
        <p:spPr>
          <a:xfrm>
            <a:off x="1019540" y="1917640"/>
            <a:ext cx="180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640975" y="1153350"/>
            <a:ext cx="2178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accent1"/>
                </a:solidFill>
              </a:rPr>
              <a:t>Loop infinito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5" name="Google Shape;4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25" y="1724849"/>
            <a:ext cx="2119430" cy="7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0"/>
          <p:cNvSpPr txBox="1"/>
          <p:nvPr/>
        </p:nvSpPr>
        <p:spPr>
          <a:xfrm>
            <a:off x="6199275" y="1172400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Condizione sbagliata</a:t>
            </a:r>
            <a:endParaRPr/>
          </a:p>
        </p:txBody>
      </p:sp>
      <p:sp>
        <p:nvSpPr>
          <p:cNvPr id="467" name="Google Shape;467;p40"/>
          <p:cNvSpPr txBox="1"/>
          <p:nvPr/>
        </p:nvSpPr>
        <p:spPr>
          <a:xfrm>
            <a:off x="3426563" y="1172400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Sintassi sbagliata</a:t>
            </a:r>
            <a:endParaRPr/>
          </a:p>
        </p:txBody>
      </p:sp>
      <p:pic>
        <p:nvPicPr>
          <p:cNvPr id="468" name="Google Shape;4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276" y="1667700"/>
            <a:ext cx="1915713" cy="8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088" y="3718625"/>
            <a:ext cx="2119425" cy="8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9637" y="1667700"/>
            <a:ext cx="2043386" cy="8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0"/>
          <p:cNvSpPr/>
          <p:nvPr/>
        </p:nvSpPr>
        <p:spPr>
          <a:xfrm rot="10800000">
            <a:off x="4147032" y="2693168"/>
            <a:ext cx="646200" cy="82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0"/>
          <p:cNvSpPr/>
          <p:nvPr/>
        </p:nvSpPr>
        <p:spPr>
          <a:xfrm rot="-7914844">
            <a:off x="6480700" y="2731324"/>
            <a:ext cx="646243" cy="8291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0"/>
          <p:cNvSpPr/>
          <p:nvPr/>
        </p:nvSpPr>
        <p:spPr>
          <a:xfrm rot="8100000">
            <a:off x="1918288" y="2706412"/>
            <a:ext cx="646154" cy="82901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3059832" y="329977"/>
            <a:ext cx="5832600" cy="4536600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1"/>
          <p:cNvSpPr txBox="1"/>
          <p:nvPr/>
        </p:nvSpPr>
        <p:spPr>
          <a:xfrm>
            <a:off x="3687650" y="1467256"/>
            <a:ext cx="45771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For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80112" y="627534"/>
            <a:ext cx="720080" cy="75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41"/>
          <p:cNvSpPr txBox="1"/>
          <p:nvPr/>
        </p:nvSpPr>
        <p:spPr>
          <a:xfrm>
            <a:off x="3396350" y="2451698"/>
            <a:ext cx="5215500" cy="1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 nuovo ciclo? a cosa ci serve?</a:t>
            </a:r>
            <a:endParaRPr/>
          </a:p>
        </p:txBody>
      </p:sp>
      <p:pic>
        <p:nvPicPr>
          <p:cNvPr id="484" name="Google Shape;4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300" y="300677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91" name="Google Shape;491;p42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Struttura del for</a:t>
            </a:r>
            <a:endParaRPr/>
          </a:p>
        </p:txBody>
      </p:sp>
      <p:pic>
        <p:nvPicPr>
          <p:cNvPr id="492" name="Google Shape;4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13" y="1066794"/>
            <a:ext cx="27336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99" name="Google Shape;499;p43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Da </a:t>
            </a:r>
            <a:r>
              <a:rPr lang="en-US" sz="3600" b="1">
                <a:solidFill>
                  <a:schemeClr val="dk1"/>
                </a:solidFill>
              </a:rPr>
              <a:t>while</a:t>
            </a:r>
            <a:r>
              <a:rPr lang="en-US" sz="3600">
                <a:solidFill>
                  <a:schemeClr val="dk1"/>
                </a:solidFill>
              </a:rPr>
              <a:t> a </a:t>
            </a:r>
            <a:r>
              <a:rPr lang="en-US" sz="3600" b="1">
                <a:solidFill>
                  <a:schemeClr val="dk1"/>
                </a:solidFill>
              </a:rPr>
              <a:t>for</a:t>
            </a:r>
            <a:endParaRPr/>
          </a:p>
        </p:txBody>
      </p:sp>
      <p:pic>
        <p:nvPicPr>
          <p:cNvPr id="500" name="Google Shape;5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200" y="843494"/>
            <a:ext cx="1724149" cy="399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324" y="843494"/>
            <a:ext cx="1721437" cy="399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08" name="Google Shape;508;p44"/>
          <p:cNvSpPr txBox="1"/>
          <p:nvPr/>
        </p:nvSpPr>
        <p:spPr>
          <a:xfrm>
            <a:off x="2771800" y="267500"/>
            <a:ext cx="6101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Da </a:t>
            </a:r>
            <a:r>
              <a:rPr lang="en-US" sz="3600" b="1">
                <a:solidFill>
                  <a:schemeClr val="dk1"/>
                </a:solidFill>
              </a:rPr>
              <a:t>Flowchart</a:t>
            </a:r>
            <a:r>
              <a:rPr lang="en-US" sz="3600">
                <a:solidFill>
                  <a:schemeClr val="dk1"/>
                </a:solidFill>
              </a:rPr>
              <a:t> a </a:t>
            </a:r>
            <a:r>
              <a:rPr lang="en-US" sz="3600" b="1">
                <a:solidFill>
                  <a:schemeClr val="dk1"/>
                </a:solidFill>
              </a:rPr>
              <a:t>Python</a:t>
            </a:r>
            <a:endParaRPr/>
          </a:p>
        </p:txBody>
      </p:sp>
      <p:pic>
        <p:nvPicPr>
          <p:cNvPr id="509" name="Google Shape;5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200" y="1237805"/>
            <a:ext cx="5562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515" name="Google Shape;515;p45"/>
          <p:cNvPicPr preferRelativeResize="0"/>
          <p:nvPr/>
        </p:nvPicPr>
        <p:blipFill rotWithShape="1">
          <a:blip r:embed="rId3">
            <a:alphaModFix/>
          </a:blip>
          <a:srcRect l="20634"/>
          <a:stretch/>
        </p:blipFill>
        <p:spPr>
          <a:xfrm>
            <a:off x="278063" y="285682"/>
            <a:ext cx="2242100" cy="19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5"/>
          <p:cNvPicPr preferRelativeResize="0"/>
          <p:nvPr/>
        </p:nvPicPr>
        <p:blipFill rotWithShape="1">
          <a:blip r:embed="rId4">
            <a:alphaModFix/>
          </a:blip>
          <a:srcRect l="24276"/>
          <a:stretch/>
        </p:blipFill>
        <p:spPr>
          <a:xfrm>
            <a:off x="3573863" y="285675"/>
            <a:ext cx="1996280" cy="19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5"/>
          <p:cNvPicPr preferRelativeResize="0"/>
          <p:nvPr/>
        </p:nvPicPr>
        <p:blipFill rotWithShape="1">
          <a:blip r:embed="rId5">
            <a:alphaModFix/>
          </a:blip>
          <a:srcRect l="22396"/>
          <a:stretch/>
        </p:blipFill>
        <p:spPr>
          <a:xfrm>
            <a:off x="6623875" y="249363"/>
            <a:ext cx="2149418" cy="20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1275" y="2890950"/>
            <a:ext cx="21336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9150" y="2890950"/>
            <a:ext cx="2027524" cy="18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5"/>
          <p:cNvSpPr txBox="1"/>
          <p:nvPr/>
        </p:nvSpPr>
        <p:spPr>
          <a:xfrm>
            <a:off x="3856513" y="2383322"/>
            <a:ext cx="143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F3F3F"/>
                </a:solidFill>
              </a:rPr>
              <a:t>Ultimo escluso</a:t>
            </a: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6983076" y="2383322"/>
            <a:ext cx="143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F3F3F"/>
                </a:solidFill>
              </a:rPr>
              <a:t>Step implicito</a:t>
            </a: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>
            <a:off x="2172563" y="4749847"/>
            <a:ext cx="143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F3F3F"/>
                </a:solidFill>
              </a:rPr>
              <a:t>Inizia da 0</a:t>
            </a: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>
            <a:off x="5290763" y="4808200"/>
            <a:ext cx="182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F3F3F"/>
                </a:solidFill>
              </a:rPr>
              <a:t>Numero di iterazioni</a:t>
            </a: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30" name="Google Shape;530;p46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Error Analysis</a:t>
            </a:r>
            <a:endParaRPr/>
          </a:p>
        </p:txBody>
      </p:sp>
      <p:pic>
        <p:nvPicPr>
          <p:cNvPr id="531" name="Google Shape;531;p46"/>
          <p:cNvPicPr preferRelativeResize="0"/>
          <p:nvPr/>
        </p:nvPicPr>
        <p:blipFill rotWithShape="1">
          <a:blip r:embed="rId3">
            <a:alphaModFix/>
          </a:blip>
          <a:srcRect l="12778"/>
          <a:stretch/>
        </p:blipFill>
        <p:spPr>
          <a:xfrm>
            <a:off x="1652200" y="986230"/>
            <a:ext cx="4172425" cy="22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6"/>
          <p:cNvPicPr preferRelativeResize="0"/>
          <p:nvPr/>
        </p:nvPicPr>
        <p:blipFill rotWithShape="1">
          <a:blip r:embed="rId4">
            <a:alphaModFix/>
          </a:blip>
          <a:srcRect l="12762"/>
          <a:stretch/>
        </p:blipFill>
        <p:spPr>
          <a:xfrm>
            <a:off x="4342200" y="2669896"/>
            <a:ext cx="4413800" cy="2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39" name="Google Shape;539;p47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For annidati</a:t>
            </a:r>
            <a:endParaRPr/>
          </a:p>
        </p:txBody>
      </p:sp>
      <p:sp>
        <p:nvSpPr>
          <p:cNvPr id="540" name="Google Shape;540;p47"/>
          <p:cNvSpPr txBox="1"/>
          <p:nvPr/>
        </p:nvSpPr>
        <p:spPr>
          <a:xfrm>
            <a:off x="3731650" y="1228750"/>
            <a:ext cx="3725400" cy="329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 week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foreach weekday{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wake up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eat breakfast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clean teeth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goto school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foreach period{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goto class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do lesson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go home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do evening stuff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do saturday stuff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do sunday stuff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47" name="Google Shape;547;p48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Note sul for</a:t>
            </a:r>
            <a:endParaRPr/>
          </a:p>
        </p:txBody>
      </p:sp>
      <p:sp>
        <p:nvSpPr>
          <p:cNvPr id="548" name="Google Shape;548;p48"/>
          <p:cNvSpPr txBox="1"/>
          <p:nvPr/>
        </p:nvSpPr>
        <p:spPr>
          <a:xfrm>
            <a:off x="3347950" y="14611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Stiamo barando sul funzionamento di </a:t>
            </a:r>
            <a:r>
              <a:rPr lang="en-US" sz="1600" b="1"/>
              <a:t>range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Approssimazione dei numeri decimali e perchè non usarli nei for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/>
          <p:nvPr/>
        </p:nvSpPr>
        <p:spPr>
          <a:xfrm>
            <a:off x="3059832" y="329977"/>
            <a:ext cx="5832600" cy="4536600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3687650" y="1467256"/>
            <a:ext cx="45771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Turtle graphics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80112" y="627534"/>
            <a:ext cx="720080" cy="75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57" name="Google Shape;557;p49"/>
          <p:cNvSpPr txBox="1"/>
          <p:nvPr/>
        </p:nvSpPr>
        <p:spPr>
          <a:xfrm>
            <a:off x="3396350" y="2451698"/>
            <a:ext cx="5215500" cy="1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Cos’e’? A cosa ci serve?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948358" y="2017713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4077484" y="2017713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213054" y="2017713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III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23"/>
          <p:cNvGrpSpPr/>
          <p:nvPr/>
        </p:nvGrpSpPr>
        <p:grpSpPr>
          <a:xfrm>
            <a:off x="683563" y="3171397"/>
            <a:ext cx="1431149" cy="1417327"/>
            <a:chOff x="803640" y="3362835"/>
            <a:chExt cx="2059800" cy="1417327"/>
          </a:xfrm>
        </p:grpSpPr>
        <p:sp>
          <p:nvSpPr>
            <p:cNvPr id="162" name="Google Shape;162;p23"/>
            <p:cNvSpPr txBox="1"/>
            <p:nvPr/>
          </p:nvSpPr>
          <p:spPr>
            <a:xfrm>
              <a:off x="803640" y="3579862"/>
              <a:ext cx="20598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Condizioni, espressioni booleane, sintassi, introduzione a Turtle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</a:rPr>
                <a:t>If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3"/>
          <p:cNvGrpSpPr/>
          <p:nvPr/>
        </p:nvGrpSpPr>
        <p:grpSpPr>
          <a:xfrm>
            <a:off x="3825517" y="3171397"/>
            <a:ext cx="1431157" cy="1465628"/>
            <a:chOff x="803640" y="3314410"/>
            <a:chExt cx="2059812" cy="1465628"/>
          </a:xfrm>
        </p:grpSpPr>
        <p:sp>
          <p:nvSpPr>
            <p:cNvPr id="165" name="Google Shape;165;p23"/>
            <p:cNvSpPr txBox="1"/>
            <p:nvPr/>
          </p:nvSpPr>
          <p:spPr>
            <a:xfrm>
              <a:off x="803652" y="3639738"/>
              <a:ext cx="2059800" cy="11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Ripetere le operazioni in base ad una condizione, while, sintassi, esercizi con Turtle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803640" y="3314410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</a:rPr>
                <a:t>While/do-while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3"/>
          <p:cNvGrpSpPr/>
          <p:nvPr/>
        </p:nvGrpSpPr>
        <p:grpSpPr>
          <a:xfrm>
            <a:off x="6954687" y="3171397"/>
            <a:ext cx="1443974" cy="1465752"/>
            <a:chOff x="785181" y="3314410"/>
            <a:chExt cx="2078259" cy="1465752"/>
          </a:xfrm>
        </p:grpSpPr>
        <p:sp>
          <p:nvSpPr>
            <p:cNvPr id="168" name="Google Shape;168;p23"/>
            <p:cNvSpPr txBox="1"/>
            <p:nvPr/>
          </p:nvSpPr>
          <p:spPr>
            <a:xfrm>
              <a:off x="803640" y="3579862"/>
              <a:ext cx="20598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Perchè il for, differenza tra while, sintassi, esercizi con Turtle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785181" y="3314410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</a:rPr>
                <a:t>For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749450" y="27574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Sezioni dell’unità didattica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536575" y="851750"/>
            <a:ext cx="7996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hlink"/>
                </a:solidFill>
              </a:rPr>
              <a:t>Ogni sezione, riguardante una struttura di controllo diversa, si svolgerà in modo interattivo e sarà composta da: </a:t>
            </a:r>
            <a:endParaRPr sz="120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hlink"/>
                </a:solidFill>
              </a:rPr>
              <a:t>nozioni, ragionamenti, esempi ed esercizi </a:t>
            </a:r>
            <a:endParaRPr sz="12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64" name="Google Shape;564;p50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Struttura base di turtle</a:t>
            </a:r>
            <a:endParaRPr/>
          </a:p>
        </p:txBody>
      </p:sp>
      <p:sp>
        <p:nvSpPr>
          <p:cNvPr id="565" name="Google Shape;565;p50"/>
          <p:cNvSpPr txBox="1"/>
          <p:nvPr/>
        </p:nvSpPr>
        <p:spPr>
          <a:xfrm>
            <a:off x="3347950" y="8435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Apriamo una shell python3 e importiamo la libreria turtle.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Inizializziamo una finestra e una tartaruga.</a:t>
            </a:r>
            <a:endParaRPr sz="1600"/>
          </a:p>
        </p:txBody>
      </p:sp>
      <p:pic>
        <p:nvPicPr>
          <p:cNvPr id="566" name="Google Shape;5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25" y="945823"/>
            <a:ext cx="2041190" cy="17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050" y="2438001"/>
            <a:ext cx="4584589" cy="22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0"/>
          <p:cNvSpPr txBox="1"/>
          <p:nvPr/>
        </p:nvSpPr>
        <p:spPr>
          <a:xfrm>
            <a:off x="3459850" y="46454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Codice</a:t>
            </a:r>
            <a:endParaRPr/>
          </a:p>
        </p:txBody>
      </p:sp>
      <p:sp>
        <p:nvSpPr>
          <p:cNvPr id="569" name="Google Shape;569;p50"/>
          <p:cNvSpPr txBox="1"/>
          <p:nvPr/>
        </p:nvSpPr>
        <p:spPr>
          <a:xfrm>
            <a:off x="-687275" y="26680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Risultato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76" name="Google Shape;576;p51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Struttura base di turtle</a:t>
            </a:r>
            <a:endParaRPr/>
          </a:p>
        </p:txBody>
      </p:sp>
      <p:sp>
        <p:nvSpPr>
          <p:cNvPr id="577" name="Google Shape;577;p51"/>
          <p:cNvSpPr txBox="1"/>
          <p:nvPr/>
        </p:nvSpPr>
        <p:spPr>
          <a:xfrm>
            <a:off x="3347950" y="8435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Modifichiamo la finestra cambiando il colore.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Modifichiamo la tartaruga cambiando il colore.</a:t>
            </a:r>
            <a:endParaRPr sz="1600"/>
          </a:p>
        </p:txBody>
      </p:sp>
      <p:sp>
        <p:nvSpPr>
          <p:cNvPr id="578" name="Google Shape;578;p51"/>
          <p:cNvSpPr txBox="1"/>
          <p:nvPr/>
        </p:nvSpPr>
        <p:spPr>
          <a:xfrm>
            <a:off x="3459850" y="46454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Codice</a:t>
            </a:r>
            <a:endParaRPr/>
          </a:p>
        </p:txBody>
      </p:sp>
      <p:sp>
        <p:nvSpPr>
          <p:cNvPr id="579" name="Google Shape;579;p51"/>
          <p:cNvSpPr txBox="1"/>
          <p:nvPr/>
        </p:nvSpPr>
        <p:spPr>
          <a:xfrm>
            <a:off x="-687275" y="26680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Risultato</a:t>
            </a:r>
            <a:endParaRPr/>
          </a:p>
        </p:txBody>
      </p:sp>
      <p:pic>
        <p:nvPicPr>
          <p:cNvPr id="580" name="Google Shape;5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500" y="2015875"/>
            <a:ext cx="4224350" cy="262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75" y="964625"/>
            <a:ext cx="2018897" cy="1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88" name="Google Shape;588;p52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Struttura base di turtle</a:t>
            </a:r>
            <a:endParaRPr/>
          </a:p>
        </p:txBody>
      </p:sp>
      <p:sp>
        <p:nvSpPr>
          <p:cNvPr id="589" name="Google Shape;589;p52"/>
          <p:cNvSpPr txBox="1"/>
          <p:nvPr/>
        </p:nvSpPr>
        <p:spPr>
          <a:xfrm>
            <a:off x="3347950" y="8435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Facciamo andare avanti la tartaruga.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90" name="Google Shape;590;p52"/>
          <p:cNvSpPr txBox="1"/>
          <p:nvPr/>
        </p:nvSpPr>
        <p:spPr>
          <a:xfrm>
            <a:off x="3459850" y="46454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Codice</a:t>
            </a:r>
            <a:endParaRPr/>
          </a:p>
        </p:txBody>
      </p:sp>
      <p:sp>
        <p:nvSpPr>
          <p:cNvPr id="591" name="Google Shape;591;p52"/>
          <p:cNvSpPr txBox="1"/>
          <p:nvPr/>
        </p:nvSpPr>
        <p:spPr>
          <a:xfrm>
            <a:off x="-687275" y="26680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Risultato</a:t>
            </a:r>
            <a:endParaRPr/>
          </a:p>
        </p:txBody>
      </p:sp>
      <p:pic>
        <p:nvPicPr>
          <p:cNvPr id="592" name="Google Shape;5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500" y="1988075"/>
            <a:ext cx="4269000" cy="265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75" y="964625"/>
            <a:ext cx="2018899" cy="170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00" name="Google Shape;600;p53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Struttura base di turtle</a:t>
            </a:r>
            <a:endParaRPr/>
          </a:p>
        </p:txBody>
      </p:sp>
      <p:sp>
        <p:nvSpPr>
          <p:cNvPr id="601" name="Google Shape;601;p53"/>
          <p:cNvSpPr txBox="1"/>
          <p:nvPr/>
        </p:nvSpPr>
        <p:spPr>
          <a:xfrm>
            <a:off x="3347950" y="8435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Cambiamo direzione e andiamo avanti.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02" name="Google Shape;602;p53"/>
          <p:cNvSpPr txBox="1"/>
          <p:nvPr/>
        </p:nvSpPr>
        <p:spPr>
          <a:xfrm>
            <a:off x="3459850" y="46454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Codice</a:t>
            </a:r>
            <a:endParaRPr/>
          </a:p>
        </p:txBody>
      </p:sp>
      <p:sp>
        <p:nvSpPr>
          <p:cNvPr id="603" name="Google Shape;603;p53"/>
          <p:cNvSpPr txBox="1"/>
          <p:nvPr/>
        </p:nvSpPr>
        <p:spPr>
          <a:xfrm>
            <a:off x="-687275" y="26680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Risultato</a:t>
            </a:r>
            <a:endParaRPr/>
          </a:p>
        </p:txBody>
      </p:sp>
      <p:pic>
        <p:nvPicPr>
          <p:cNvPr id="604" name="Google Shape;6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500" y="1360475"/>
            <a:ext cx="4269000" cy="328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38" y="995450"/>
            <a:ext cx="1982371" cy="16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12" name="Google Shape;612;p54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Creiamo un quadrato</a:t>
            </a:r>
            <a:endParaRPr/>
          </a:p>
        </p:txBody>
      </p:sp>
      <p:sp>
        <p:nvSpPr>
          <p:cNvPr id="613" name="Google Shape;613;p54"/>
          <p:cNvSpPr txBox="1"/>
          <p:nvPr/>
        </p:nvSpPr>
        <p:spPr>
          <a:xfrm>
            <a:off x="3347950" y="8435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Che istruzioni dovremmo eseguire per creare un quadrato?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Sintassi errata (Es: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turtle.turtle()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Argomento della funzione mancante (Es: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t.forward()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Oggetto della funzione non specificato (Es:</a:t>
            </a: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left(90)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14" name="Google Shape;614;p54"/>
          <p:cNvSpPr txBox="1"/>
          <p:nvPr/>
        </p:nvSpPr>
        <p:spPr>
          <a:xfrm>
            <a:off x="3459850" y="46454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Codice</a:t>
            </a:r>
            <a:endParaRPr/>
          </a:p>
        </p:txBody>
      </p:sp>
      <p:sp>
        <p:nvSpPr>
          <p:cNvPr id="615" name="Google Shape;615;p54"/>
          <p:cNvSpPr txBox="1"/>
          <p:nvPr/>
        </p:nvSpPr>
        <p:spPr>
          <a:xfrm>
            <a:off x="-687275" y="26680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Risultato</a:t>
            </a:r>
            <a:endParaRPr/>
          </a:p>
        </p:txBody>
      </p:sp>
      <p:pic>
        <p:nvPicPr>
          <p:cNvPr id="616" name="Google Shape;6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38" y="995450"/>
            <a:ext cx="1982364" cy="167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950" y="2255081"/>
            <a:ext cx="3156801" cy="239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624" name="Google Shape;624;p55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Creiamo un quadrato</a:t>
            </a:r>
            <a:endParaRPr/>
          </a:p>
        </p:txBody>
      </p:sp>
      <p:sp>
        <p:nvSpPr>
          <p:cNvPr id="625" name="Google Shape;625;p55"/>
          <p:cNvSpPr txBox="1"/>
          <p:nvPr/>
        </p:nvSpPr>
        <p:spPr>
          <a:xfrm>
            <a:off x="3347950" y="8435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Possiamo anche inserire il codice in un file ed eseguirlo.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Documentazione online: 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https://docs.python.org/3.3/library/turtle.html?highlight=turtle#module-turtle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26" name="Google Shape;626;p55"/>
          <p:cNvSpPr txBox="1"/>
          <p:nvPr/>
        </p:nvSpPr>
        <p:spPr>
          <a:xfrm>
            <a:off x="3459850" y="46454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Codice</a:t>
            </a:r>
            <a:endParaRPr/>
          </a:p>
        </p:txBody>
      </p:sp>
      <p:sp>
        <p:nvSpPr>
          <p:cNvPr id="627" name="Google Shape;627;p55"/>
          <p:cNvSpPr txBox="1"/>
          <p:nvPr/>
        </p:nvSpPr>
        <p:spPr>
          <a:xfrm>
            <a:off x="-687275" y="26680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Risultato</a:t>
            </a:r>
            <a:endParaRPr/>
          </a:p>
        </p:txBody>
      </p:sp>
      <p:pic>
        <p:nvPicPr>
          <p:cNvPr id="628" name="Google Shape;6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38" y="995450"/>
            <a:ext cx="1982364" cy="167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364" y="2028325"/>
            <a:ext cx="3367974" cy="2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36" name="Google Shape;636;p56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Esempi in Turtle</a:t>
            </a:r>
            <a:endParaRPr/>
          </a:p>
        </p:txBody>
      </p:sp>
      <p:sp>
        <p:nvSpPr>
          <p:cNvPr id="637" name="Google Shape;637;p56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Componente “comune” di un programma turtle {ESEMPI_TURTLE/init.py}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Un quadrato disegnato in turtle {ESEMPI_TURTLE/quadrato.py}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Un altro quadrato disegnato in turtle {ESEMPI_TURTLE/quadrato_inv.py}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Sintassi errata (Es: t = turtle.turtle())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Argomento della funzione mancante (Es: t.forward())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Oggetto della funzione non specificato (Es: speed(9))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44" name="Google Shape;644;p57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IF beginner level</a:t>
            </a:r>
            <a:endParaRPr/>
          </a:p>
        </p:txBody>
      </p:sp>
      <p:sp>
        <p:nvSpPr>
          <p:cNvPr id="645" name="Google Shape;645;p57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Proviamo ad implementare il costrutto IF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{ESEMPI_TURTLE/if_quadrato_1.py}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{ESEMPI_TURTLE/if_quadrato_2.py}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{ESEMPI_TURTLE/if_quadrato_3wrong.py}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{ESEMPI_TURTLE/if_quadrato_3correct.py}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Sintassi errata (Es: i due punti dopo la condizione)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Mancata indentazione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Mancanza di cast esplicito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 IF viene eseguito allora ELSE non viene eseguito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52" name="Google Shape;652;p58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IF intermediate level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3" name="Google Shape;653;p58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Proviamo ad implementare il costrutto IF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{ESEMPI_TURTLE/pari.py}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Usare condizioni limitate e non testare correttamente il codice.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60" name="Google Shape;660;p59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IF expert level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61" name="Google Shape;661;p59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Proviamo ad implementare il costrutto IF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{ESEMPI_TURTLE/scf1.py}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{ESEMPI_TURTLE/scf2.py}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{ESEMPI_TURTLE/scf3.py}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Cosa sono questi programmi?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Usare condizioni limitate e non testare correttamente il codice.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0" y="0"/>
            <a:ext cx="15477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Indice presentazione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872375" y="1302169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 rot="5400000">
            <a:off x="2947769" y="1228619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834275" y="1275601"/>
            <a:ext cx="4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559932" y="1392862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Metodologie e strumenti scelti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2931790"/>
            <a:ext cx="1683314" cy="175419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/>
          <p:nvPr/>
        </p:nvSpPr>
        <p:spPr>
          <a:xfrm>
            <a:off x="2872375" y="1987969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/>
          <p:nvPr/>
        </p:nvSpPr>
        <p:spPr>
          <a:xfrm rot="5400000">
            <a:off x="2947769" y="1914419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2834275" y="1961401"/>
            <a:ext cx="4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2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559932" y="2078662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Condizioni, espressioni booleane e if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2872375" y="2673769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 rot="5400000">
            <a:off x="2947769" y="2600219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834275" y="2647201"/>
            <a:ext cx="4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3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3559932" y="2764462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Ciclo while e do-while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2872375" y="3359569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 rot="5400000">
            <a:off x="2947769" y="3286019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2834275" y="3333001"/>
            <a:ext cx="4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4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559932" y="3450262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Ciclo for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2872375" y="4045369"/>
            <a:ext cx="5544600" cy="507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 rot="5400000">
            <a:off x="2947769" y="3971819"/>
            <a:ext cx="511800" cy="653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834275" y="4018801"/>
            <a:ext cx="4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5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559932" y="4136062"/>
            <a:ext cx="4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</a:rPr>
              <a:t>Esempi con Python turtle</a:t>
            </a:r>
            <a:endParaRPr sz="1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4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68" name="Google Shape;668;p60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WHILE beginner level</a:t>
            </a:r>
            <a:endParaRPr/>
          </a:p>
        </p:txBody>
      </p:sp>
      <p:sp>
        <p:nvSpPr>
          <p:cNvPr id="669" name="Google Shape;669;p60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Proviamo ad implementare il costrutto WHILE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{ESEMPI_TURTLE/quadrato_while.py}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{ESEMPI_TURTLE/triangolo_while.py}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Sintassi errata (Es: i due punti dopo il while)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Mancata indentazione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Quante volte il ciclo sarà eseguito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L’argomento della funzione sbagliato.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76" name="Google Shape;676;p61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WHILE intermediate level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77" name="Google Shape;677;p61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 esempio con while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{ESEMPI_TURTLE/pari_2.py}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Una figura geometrica non banale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{ESEMPI_TURTLE/spirale.py}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Spaziatura piuttosto che tabulazione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Non prevedere un’uscita dal ciclo.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2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Proviamo ad implementare WHILE e IF contemporaneamente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{ESEMPI_TURTLE/interactive_draw.py}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Disegnamo sfruttando dei WHILE annidati.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{ESEMPI_TURTLE/while_while.py}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Usare la variabile sbagliata come condizione per l’uscita dal ciclo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Non prevedere un’uscita dal ciclo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84" name="Google Shape;684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85" name="Google Shape;685;p62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WHILE expert level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92" name="Google Shape;692;p63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FOR beginner level</a:t>
            </a:r>
            <a:endParaRPr/>
          </a:p>
        </p:txBody>
      </p:sp>
      <p:sp>
        <p:nvSpPr>
          <p:cNvPr id="693" name="Google Shape;693;p63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Proviamo ad implementare il costrutto FOR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{ESEMPI_TURTLE/quadrato_for.py}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{ESEMPI_TURTLE/cerchio_for.py}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{ESEMPI_TURTLE/square_spiral.py}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Sintassi errata (Es: i due punti dopo il FOR)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Mancata identazione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Numero di passi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700" name="Google Shape;700;p64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FOR intermediate level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01" name="Google Shape;701;p64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Proviamo ad implementare il costrutto FOR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{ESEMPI_TURTLE/square_spiral2.py}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{ESEMPI_TURTLE/color_spiral.py}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La condizione dopo il costrutto ELSE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708" name="Google Shape;708;p65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FOR expert level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09" name="Google Shape;709;p65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Proviamo ad implementare il costrutto FOR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{ESEMPI_TURTLE/for_annidati.py}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{ESEMPI_TURTLE/da_while_a_for.py}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Uso improprio del for (es. for n in 5)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716" name="Google Shape;716;p66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All together now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17" name="Google Shape;717;p66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{ESEMPI_TURTLE/select_figure.py}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{ESEMPI_TURTLE/random_figure.py}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{ESEMPI_TURTLE/random_steps.py}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Errori comuni: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Non prevedere un risultato possibile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724" name="Google Shape;724;p67"/>
          <p:cNvSpPr txBox="1"/>
          <p:nvPr/>
        </p:nvSpPr>
        <p:spPr>
          <a:xfrm>
            <a:off x="2771800" y="267494"/>
            <a:ext cx="564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The sky is the limit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25" name="Google Shape;725;p67"/>
          <p:cNvSpPr txBox="1"/>
          <p:nvPr/>
        </p:nvSpPr>
        <p:spPr>
          <a:xfrm>
            <a:off x="2771800" y="1105800"/>
            <a:ext cx="5167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{ESEMPI_TURTLE/turtle_race.py}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Esempi presenti in IDLE turtle demo.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Esempi: https://drive.google.com/open?id=1g6i1vdoz9j7RGzkhFP3YfBJBymIdq6S0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1"/>
          </p:nvPr>
        </p:nvSpPr>
        <p:spPr>
          <a:xfrm>
            <a:off x="0" y="3545954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Grazie per l’attenzione</a:t>
            </a:r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48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0" y="17890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Pedagogical Content Knowledge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750125" y="1157850"/>
            <a:ext cx="1186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729277" y="1865737"/>
            <a:ext cx="1186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50125" y="2554599"/>
            <a:ext cx="1186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753020" y="3277650"/>
            <a:ext cx="1186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835925" y="1264200"/>
            <a:ext cx="6338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accent1"/>
                </a:solidFill>
              </a:rPr>
              <a:t>Perché insegniamo le strutture di controllo e turtle?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835925" y="1962575"/>
            <a:ext cx="6338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accent1"/>
                </a:solidFill>
              </a:rPr>
              <a:t>Cosa insegniamo delle strutture di controllo e turtle?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835925" y="2678038"/>
            <a:ext cx="6338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accent1"/>
                </a:solidFill>
              </a:rPr>
              <a:t>Come insegniamo i concetti? 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1835925" y="3393525"/>
            <a:ext cx="6338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Quali strumenti didattici utilizziamo? 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0" y="4845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Strumenti scelti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0" y="1624472"/>
            <a:ext cx="9144000" cy="172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967441" y="3516862"/>
            <a:ext cx="172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hlink"/>
                </a:solidFill>
              </a:rPr>
              <a:t>Flowchart</a:t>
            </a:r>
            <a:endParaRPr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3707850" y="3516850"/>
            <a:ext cx="1728300" cy="1233000"/>
            <a:chOff x="1062661" y="3834990"/>
            <a:chExt cx="1728300" cy="1233000"/>
          </a:xfrm>
        </p:grpSpPr>
        <p:sp>
          <p:nvSpPr>
            <p:cNvPr id="224" name="Google Shape;224;p26"/>
            <p:cNvSpPr txBox="1"/>
            <p:nvPr/>
          </p:nvSpPr>
          <p:spPr>
            <a:xfrm>
              <a:off x="1062661" y="3834990"/>
              <a:ext cx="17283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3F3F3F"/>
                  </a:solidFill>
                </a:rPr>
                <a:t>Python</a:t>
              </a:r>
              <a:endPara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1062661" y="4122990"/>
              <a:ext cx="1728300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6"/>
          <p:cNvSpPr txBox="1"/>
          <p:nvPr/>
        </p:nvSpPr>
        <p:spPr>
          <a:xfrm>
            <a:off x="6448250" y="3516851"/>
            <a:ext cx="1728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F3F3F"/>
                </a:solidFill>
              </a:rPr>
              <a:t>Python Turtle</a:t>
            </a:r>
            <a:endParaRPr sz="1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0" y="1872125"/>
            <a:ext cx="1233001" cy="1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175" y="1800550"/>
            <a:ext cx="2314443" cy="13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531" y="1761556"/>
            <a:ext cx="1376150" cy="13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Flowchart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169454" y="1104775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940555" y="1221150"/>
            <a:ext cx="638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F3F3F"/>
                </a:solidFill>
              </a:rPr>
              <a:t>Permette di esprimere la logica dell’algoritmo senza preoccuparsi della sintassi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621472" y="2118693"/>
            <a:ext cx="367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154887" y="1812661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925974" y="1929050"/>
            <a:ext cx="55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hlink"/>
                </a:solidFill>
              </a:rPr>
              <a:t>Chiara visualizzazione del flusso del programma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169454" y="2501522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940557" y="2617900"/>
            <a:ext cx="70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hlink"/>
                </a:solidFill>
              </a:rPr>
              <a:t>Facile da disegnare in aula (sulla carta o sulla lavagna)</a:t>
            </a:r>
            <a:endParaRPr sz="12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hlink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171477" y="3224571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942579" y="3340950"/>
            <a:ext cx="501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hlink"/>
                </a:solidFill>
              </a:rPr>
              <a:t>Semplice corrispondenza tra il diagramma e la struttura del codice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169454" y="3911447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940553" y="4027825"/>
            <a:ext cx="506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hlink"/>
                </a:solidFill>
              </a:rPr>
              <a:t>Presenza di tool per eseguire un diagramma di flusso</a:t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247" name="Google Shape;24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Python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473988" y="1087050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245077" y="1203435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F3F3F"/>
                </a:solidFill>
              </a:rPr>
              <a:t>User-friendly, simile al linguaggio naturale.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621472" y="2118693"/>
            <a:ext cx="367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Pycharm Edu : Code Completion, Local History, Code Inspection, Debugging intuitivo, gratis.</a:t>
            </a:r>
            <a:endParaRPr sz="1200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Alternative: TigerJython, Spyder3, IDLE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309746" y="1602886"/>
            <a:ext cx="16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IDE</a:t>
            </a:r>
            <a:endParaRPr sz="1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4459421" y="179493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230510" y="1911321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F3F3F"/>
                </a:solidFill>
              </a:rPr>
              <a:t>Lo studente si concentra più sull’aspetto semantico piuttosto che su quello sintattico.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4473988" y="2483797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5245077" y="2600182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F3F3F"/>
                </a:solidFill>
              </a:rPr>
              <a:t>Programmi di piccolissime dimensioni.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4476011" y="320684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5247100" y="3323231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L’indentazione obbligatoria d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iminuisce le cattive abitudini</a:t>
            </a:r>
            <a:r>
              <a:rPr lang="en-US" sz="1200">
                <a:solidFill>
                  <a:srgbClr val="3F3F3F"/>
                </a:solidFill>
              </a:rPr>
              <a:t>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4473988" y="3893722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5245077" y="4010107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Grande community di supporto e un enorme numero di librerie.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Turtle Graphics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4473988" y="1087050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5245077" y="1203435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hlink"/>
                </a:solidFill>
              </a:rPr>
              <a:t>Visualizzare la sequenza delle istruzioni.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21472" y="2118693"/>
            <a:ext cx="367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Doing Math with Python</a:t>
            </a: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Python for kids</a:t>
            </a: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Teach your kid to code</a:t>
            </a:r>
            <a:endParaRPr sz="1200">
              <a:solidFill>
                <a:srgbClr val="3F3F3F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IDLE turtle demo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621471" y="1665136"/>
            <a:ext cx="16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Moltissimi esempi</a:t>
            </a:r>
            <a:endParaRPr sz="1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4459421" y="179493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5230510" y="1911321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hlink"/>
                </a:solidFill>
              </a:rPr>
              <a:t>Debugging più’ semplice tramite l’uso della grafica.</a:t>
            </a:r>
            <a:endParaRPr sz="1200">
              <a:solidFill>
                <a:schemeClr val="hlink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473988" y="2483797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5245077" y="2600182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hlink"/>
                </a:solidFill>
              </a:rPr>
              <a:t>Introduzione alle librerie.</a:t>
            </a:r>
            <a:endParaRPr sz="1200">
              <a:solidFill>
                <a:schemeClr val="hlink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4476011" y="3206846"/>
            <a:ext cx="8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5247100" y="3323231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hlink"/>
                </a:solidFill>
              </a:rPr>
              <a:t>Uso del piano cartesiano.</a:t>
            </a:r>
            <a:endParaRPr sz="1200">
              <a:solidFill>
                <a:schemeClr val="hlink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5245077" y="4010107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1577100" y="4843925"/>
            <a:ext cx="598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2384</Words>
  <Application>Microsoft Office PowerPoint</Application>
  <PresentationFormat>Presentazione su schermo (16:9)</PresentationFormat>
  <Paragraphs>597</Paragraphs>
  <Slides>48</Slides>
  <Notes>48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48</vt:i4>
      </vt:variant>
    </vt:vector>
  </HeadingPairs>
  <TitlesOfParts>
    <vt:vector size="56" baseType="lpstr">
      <vt:lpstr>Merriweather</vt:lpstr>
      <vt:lpstr>Roboto</vt:lpstr>
      <vt:lpstr>Malgun Gothic</vt:lpstr>
      <vt:lpstr>Roboto Mono</vt:lpstr>
      <vt:lpstr>Comfortaa</vt:lpstr>
      <vt:lpstr>Arial</vt:lpstr>
      <vt:lpstr>Cover and End Slide Master</vt:lpstr>
      <vt:lpstr>Contents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francesco penasa</cp:lastModifiedBy>
  <cp:revision>1</cp:revision>
  <dcterms:modified xsi:type="dcterms:W3CDTF">2020-09-14T13:20:55Z</dcterms:modified>
</cp:coreProperties>
</file>