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
      <p:font typeface="La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b3129060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b3129060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b31290607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b31290607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b31290607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b31290607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b31290607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b31290607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b31290607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b31290607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b31290607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b31290607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b31290607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b31290607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b31290607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b31290607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b31290607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b31290607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12125" y="131775"/>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Progetto Programmazione 3/Lab</a:t>
            </a:r>
            <a:endParaRPr/>
          </a:p>
        </p:txBody>
      </p:sp>
      <p:sp>
        <p:nvSpPr>
          <p:cNvPr id="135" name="Google Shape;135;p13"/>
          <p:cNvSpPr txBox="1">
            <a:spLocks noGrp="1"/>
          </p:cNvSpPr>
          <p:nvPr>
            <p:ph type="subTitle" idx="1"/>
          </p:nvPr>
        </p:nvSpPr>
        <p:spPr>
          <a:xfrm>
            <a:off x="219050" y="36285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i="1"/>
              <a:t>Francesco Pio Pierno 0124001360</a:t>
            </a:r>
            <a:endParaRPr i="1"/>
          </a:p>
        </p:txBody>
      </p:sp>
      <p:sp>
        <p:nvSpPr>
          <p:cNvPr id="136" name="Google Shape;136;p13"/>
          <p:cNvSpPr txBox="1"/>
          <p:nvPr/>
        </p:nvSpPr>
        <p:spPr>
          <a:xfrm>
            <a:off x="3409400" y="2000000"/>
            <a:ext cx="4446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2500">
                <a:solidFill>
                  <a:srgbClr val="FFFFFF"/>
                </a:solidFill>
                <a:latin typeface="Lato"/>
                <a:ea typeface="Lato"/>
                <a:cs typeface="Lato"/>
                <a:sym typeface="Lato"/>
              </a:rPr>
              <a:t>Sistema di monitoraggio ambientale</a:t>
            </a:r>
            <a:endParaRPr sz="2500">
              <a:solidFill>
                <a:srgbClr val="FFFFFF"/>
              </a:solidFill>
              <a:latin typeface="Lato"/>
              <a:ea typeface="Lato"/>
              <a:cs typeface="Lato"/>
              <a:sym typeface="Lato"/>
            </a:endParaRPr>
          </a:p>
          <a:p>
            <a:pPr marL="0" lvl="0" indent="0" algn="l" rtl="0">
              <a:spcBef>
                <a:spcPts val="0"/>
              </a:spcBef>
              <a:spcAft>
                <a:spcPts val="0"/>
              </a:spcAft>
              <a:buNone/>
            </a:pPr>
            <a:endParaRPr sz="2500">
              <a:solidFill>
                <a:srgbClr val="FFFFFF"/>
              </a:solidFill>
              <a:latin typeface="Lato"/>
              <a:ea typeface="Lato"/>
              <a:cs typeface="Lato"/>
              <a:sym typeface="Lato"/>
            </a:endParaRPr>
          </a:p>
        </p:txBody>
      </p:sp>
      <p:sp>
        <p:nvSpPr>
          <p:cNvPr id="137" name="Google Shape;137;p13"/>
          <p:cNvSpPr txBox="1"/>
          <p:nvPr/>
        </p:nvSpPr>
        <p:spPr>
          <a:xfrm>
            <a:off x="5379250" y="4200550"/>
            <a:ext cx="3193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i="1">
                <a:solidFill>
                  <a:srgbClr val="FFFFFF"/>
                </a:solidFill>
                <a:latin typeface="Lato"/>
                <a:ea typeface="Lato"/>
                <a:cs typeface="Lato"/>
                <a:sym typeface="Lato"/>
              </a:rPr>
              <a:t>Proff Angelo Ciaramella, Raffaele Montella</a:t>
            </a:r>
            <a:endParaRPr i="1">
              <a:solidFill>
                <a:srgbClr val="FFFFFF"/>
              </a:solidFill>
              <a:latin typeface="Lato"/>
              <a:ea typeface="Lato"/>
              <a:cs typeface="Lato"/>
              <a:sym typeface="Lato"/>
            </a:endParaRPr>
          </a:p>
          <a:p>
            <a:pPr marL="0" lvl="0" indent="0" algn="l" rtl="0">
              <a:spcBef>
                <a:spcPts val="0"/>
              </a:spcBef>
              <a:spcAft>
                <a:spcPts val="0"/>
              </a:spcAft>
              <a:buNone/>
            </a:pPr>
            <a:endParaRPr i="1">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JAVADOC</a:t>
            </a:r>
            <a:endParaRPr/>
          </a:p>
        </p:txBody>
      </p:sp>
      <p:pic>
        <p:nvPicPr>
          <p:cNvPr id="188" name="Google Shape;188;p21"/>
          <p:cNvPicPr preferRelativeResize="0"/>
          <p:nvPr/>
        </p:nvPicPr>
        <p:blipFill>
          <a:blip r:embed="rId3">
            <a:alphaModFix/>
          </a:blip>
          <a:stretch>
            <a:fillRect/>
          </a:stretch>
        </p:blipFill>
        <p:spPr>
          <a:xfrm>
            <a:off x="1626000" y="1000250"/>
            <a:ext cx="6517902" cy="395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22475" y="211470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u="sng"/>
              <a:t>GRAZIE PER L’ATTENZIONE!</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05255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sz="3400"/>
              <a:t>INTRODUZIONE</a:t>
            </a:r>
            <a:endParaRPr sz="3400"/>
          </a:p>
        </p:txBody>
      </p:sp>
      <p:sp>
        <p:nvSpPr>
          <p:cNvPr id="143" name="Google Shape;143;p14"/>
          <p:cNvSpPr txBox="1">
            <a:spLocks noGrp="1"/>
          </p:cNvSpPr>
          <p:nvPr>
            <p:ph type="body" idx="1"/>
          </p:nvPr>
        </p:nvSpPr>
        <p:spPr>
          <a:xfrm>
            <a:off x="1136750" y="1417525"/>
            <a:ext cx="7038900" cy="2911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it" sz="2486"/>
              <a:t>Si vuole sviluppare un sistema per la gestione di una Smart city. Una “smart city”(dall’inglese città intelligente)  è una città che gestisce le proprie risorse in modo intelligente. Si suppone di gestire un sistema di monitoraggio centralizzato. In una città, per ogni strada, sono situate diverse centraline contenenti dei sensori di monitoraggio, che permettono di registrare i livelli di tre parametri: inquinamento dell’aria, temperatura, e il numero di autoveicoli che transitano. Il programma ha lo scopo di compiere operazioni basi per la gestione della “smart city” tra cui: aggiunta di nuovi sensori, monitoraggio dei tre parametri e la strategia da adottare in presenza del codice rosso (deviare il traffico su un altro percorso) e la visualizzazione di una grafico statistico.</a:t>
            </a:r>
            <a:endParaRPr sz="2486"/>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sz="3844"/>
              <a:t>AMBIENTE DI SVILUPPO</a:t>
            </a:r>
            <a:endParaRPr sz="3844"/>
          </a:p>
          <a:p>
            <a:pPr marL="0" lvl="0" indent="0" algn="l" rtl="0">
              <a:spcBef>
                <a:spcPts val="0"/>
              </a:spcBef>
              <a:spcAft>
                <a:spcPts val="0"/>
              </a:spcAft>
              <a:buNone/>
            </a:pP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598"/>
              <a:t>IDE: Eclipse</a:t>
            </a:r>
            <a:endParaRPr sz="2598"/>
          </a:p>
          <a:p>
            <a:pPr marL="0" lvl="0" indent="0" algn="l" rtl="0">
              <a:spcBef>
                <a:spcPts val="1200"/>
              </a:spcBef>
              <a:spcAft>
                <a:spcPts val="0"/>
              </a:spcAft>
              <a:buNone/>
            </a:pPr>
            <a:r>
              <a:rPr lang="it" sz="2598"/>
              <a:t>Linguaggio di programmazione: Java</a:t>
            </a:r>
            <a:endParaRPr sz="2598"/>
          </a:p>
          <a:p>
            <a:pPr marL="0" lvl="0" indent="0" algn="l" rtl="0">
              <a:spcBef>
                <a:spcPts val="1200"/>
              </a:spcBef>
              <a:spcAft>
                <a:spcPts val="0"/>
              </a:spcAft>
              <a:buNone/>
            </a:pPr>
            <a:r>
              <a:rPr lang="it" sz="2598"/>
              <a:t>Database: MySQL</a:t>
            </a:r>
            <a:endParaRPr sz="2598"/>
          </a:p>
          <a:p>
            <a:pPr marL="0" lvl="0" indent="0" algn="l" rtl="0">
              <a:spcBef>
                <a:spcPts val="1200"/>
              </a:spcBef>
              <a:spcAft>
                <a:spcPts val="0"/>
              </a:spcAft>
              <a:buNone/>
            </a:pPr>
            <a:r>
              <a:rPr lang="it" sz="2598"/>
              <a:t>UML: Objectaid UML Diagram</a:t>
            </a:r>
            <a:endParaRPr sz="2598"/>
          </a:p>
          <a:p>
            <a:pPr marL="0" lvl="0" indent="0" algn="l" rtl="0">
              <a:spcBef>
                <a:spcPts val="1200"/>
              </a:spcBef>
              <a:spcAft>
                <a:spcPts val="0"/>
              </a:spcAft>
              <a:buNone/>
            </a:pPr>
            <a:endParaRPr sz="1700"/>
          </a:p>
          <a:p>
            <a:pPr marL="0" lvl="0" indent="0" algn="l" rtl="0">
              <a:spcBef>
                <a:spcPts val="1200"/>
              </a:spcBef>
              <a:spcAft>
                <a:spcPts val="0"/>
              </a:spcAft>
              <a:buNone/>
            </a:pPr>
            <a:endParaRPr sz="1700"/>
          </a:p>
          <a:p>
            <a:pPr marL="0" lvl="0" indent="0" algn="l" rtl="0">
              <a:spcBef>
                <a:spcPts val="1200"/>
              </a:spcBef>
              <a:spcAft>
                <a:spcPts val="1200"/>
              </a:spcAft>
              <a:buNone/>
            </a:pP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32099"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UML DELLE CLASSI</a:t>
            </a:r>
            <a:endParaRPr dirty="0"/>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759" y="1177637"/>
            <a:ext cx="7357581" cy="34444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7"/>
          <p:cNvPicPr preferRelativeResize="0"/>
          <p:nvPr/>
        </p:nvPicPr>
        <p:blipFill>
          <a:blip r:embed="rId3">
            <a:alphaModFix/>
          </a:blip>
          <a:stretch>
            <a:fillRect/>
          </a:stretch>
        </p:blipFill>
        <p:spPr>
          <a:xfrm>
            <a:off x="815300" y="1758275"/>
            <a:ext cx="3428349" cy="2605094"/>
          </a:xfrm>
          <a:prstGeom prst="rect">
            <a:avLst/>
          </a:prstGeom>
          <a:noFill/>
          <a:ln>
            <a:noFill/>
          </a:ln>
        </p:spPr>
      </p:pic>
      <p:sp>
        <p:nvSpPr>
          <p:cNvPr id="162" name="Google Shape;162;p17"/>
          <p:cNvSpPr txBox="1">
            <a:spLocks noGrp="1"/>
          </p:cNvSpPr>
          <p:nvPr>
            <p:ph type="title"/>
          </p:nvPr>
        </p:nvSpPr>
        <p:spPr>
          <a:xfrm>
            <a:off x="2776275" y="265175"/>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IMPLEMENTAZIONE</a:t>
            </a:r>
            <a:endParaRPr/>
          </a:p>
        </p:txBody>
      </p:sp>
      <p:sp>
        <p:nvSpPr>
          <p:cNvPr id="163" name="Google Shape;163;p17"/>
          <p:cNvSpPr txBox="1"/>
          <p:nvPr/>
        </p:nvSpPr>
        <p:spPr>
          <a:xfrm>
            <a:off x="5089925" y="1875225"/>
            <a:ext cx="3428400" cy="275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700" dirty="0">
                <a:solidFill>
                  <a:srgbClr val="FFFFFF"/>
                </a:solidFill>
                <a:latin typeface="Lato"/>
                <a:ea typeface="Lato"/>
                <a:cs typeface="Lato"/>
                <a:sym typeface="Lato"/>
              </a:rPr>
              <a:t>Questa è la pagina di login dell’amministratore. </a:t>
            </a:r>
            <a:r>
              <a:rPr lang="it" sz="1700">
                <a:solidFill>
                  <a:srgbClr val="FFFFFF"/>
                </a:solidFill>
                <a:latin typeface="Lato"/>
                <a:ea typeface="Lato"/>
                <a:cs typeface="Lato"/>
                <a:sym typeface="Lato"/>
              </a:rPr>
              <a:t>Una volta </a:t>
            </a:r>
            <a:r>
              <a:rPr lang="it" sz="1700" smtClean="0">
                <a:solidFill>
                  <a:srgbClr val="FFFFFF"/>
                </a:solidFill>
                <a:latin typeface="Lato"/>
                <a:ea typeface="Lato"/>
                <a:cs typeface="Lato"/>
                <a:sym typeface="Lato"/>
              </a:rPr>
              <a:t>entrato, </a:t>
            </a:r>
            <a:r>
              <a:rPr lang="it" sz="1700">
                <a:solidFill>
                  <a:srgbClr val="FFFFFF"/>
                </a:solidFill>
                <a:latin typeface="Lato"/>
                <a:ea typeface="Lato"/>
                <a:cs typeface="Lato"/>
                <a:sym typeface="Lato"/>
              </a:rPr>
              <a:t>l’admin viene mandato sulla schermata del menù andando a selezionare le varie opzioni disponibili, </a:t>
            </a:r>
            <a:r>
              <a:rPr lang="it" sz="1700" smtClean="0">
                <a:solidFill>
                  <a:srgbClr val="FFFFFF"/>
                </a:solidFill>
                <a:latin typeface="Lato"/>
                <a:ea typeface="Lato"/>
                <a:cs typeface="Lato"/>
                <a:sym typeface="Lato"/>
              </a:rPr>
              <a:t>e se </a:t>
            </a:r>
            <a:r>
              <a:rPr lang="it" sz="1700">
                <a:solidFill>
                  <a:srgbClr val="FFFFFF"/>
                </a:solidFill>
                <a:latin typeface="Lato"/>
                <a:ea typeface="Lato"/>
                <a:cs typeface="Lato"/>
                <a:sym typeface="Lato"/>
              </a:rPr>
              <a:t>il login non va a buon fine, spunterà un messaggio di errore, implementato tramite JOptionPane.</a:t>
            </a:r>
            <a:endParaRPr sz="1700" dirty="0">
              <a:solidFill>
                <a:srgbClr val="FFFFFF"/>
              </a:solidFill>
              <a:latin typeface="Lato"/>
              <a:ea typeface="Lato"/>
              <a:cs typeface="Lato"/>
              <a:sym typeface="Lato"/>
            </a:endParaRPr>
          </a:p>
          <a:p>
            <a:pPr marL="0" lvl="0" indent="0" algn="l" rtl="0">
              <a:spcBef>
                <a:spcPts val="0"/>
              </a:spcBef>
              <a:spcAft>
                <a:spcPts val="0"/>
              </a:spcAft>
              <a:buNone/>
            </a:pPr>
            <a:endParaRPr dirty="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MENU’ DEL MONITORAGGIO</a:t>
            </a:r>
            <a:endParaRPr/>
          </a:p>
        </p:txBody>
      </p:sp>
      <p:pic>
        <p:nvPicPr>
          <p:cNvPr id="169" name="Google Shape;169;p18"/>
          <p:cNvPicPr preferRelativeResize="0"/>
          <p:nvPr/>
        </p:nvPicPr>
        <p:blipFill>
          <a:blip r:embed="rId3">
            <a:alphaModFix/>
          </a:blip>
          <a:stretch>
            <a:fillRect/>
          </a:stretch>
        </p:blipFill>
        <p:spPr>
          <a:xfrm>
            <a:off x="3678325" y="1470975"/>
            <a:ext cx="4658070" cy="3530850"/>
          </a:xfrm>
          <a:prstGeom prst="rect">
            <a:avLst/>
          </a:prstGeom>
          <a:noFill/>
          <a:ln>
            <a:noFill/>
          </a:ln>
        </p:spPr>
      </p:pic>
      <p:sp>
        <p:nvSpPr>
          <p:cNvPr id="170" name="Google Shape;170;p18"/>
          <p:cNvSpPr txBox="1"/>
          <p:nvPr/>
        </p:nvSpPr>
        <p:spPr>
          <a:xfrm>
            <a:off x="246475" y="2314550"/>
            <a:ext cx="3021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rgbClr val="FFFFFF"/>
                </a:solidFill>
                <a:latin typeface="Lato"/>
                <a:ea typeface="Lato"/>
                <a:cs typeface="Lato"/>
                <a:sym typeface="Lato"/>
              </a:rPr>
              <a:t>L’admin una volta eseguito il login, viene mandato nella seguente pagina. Ci sono tre bottoni all’interno del menù: Bottone gestisci, in cui si andranno ad effettuare le varie opzioni, il bottone grafico che mostrerà i vari dati statistici ed il bottone Log Out che permetterà all’admin di scollegarsi.</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014842" y="280589"/>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MENU’ GESTIONE</a:t>
            </a:r>
            <a:endParaRPr dirty="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129" y="1194689"/>
            <a:ext cx="5132325" cy="36509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29313" y="393750"/>
            <a:ext cx="7038900" cy="914100"/>
          </a:xfrm>
        </p:spPr>
        <p:txBody>
          <a:bodyPr/>
          <a:lstStyle/>
          <a:p>
            <a:pPr algn="ctr"/>
            <a:r>
              <a:rPr lang="it-IT" dirty="0" smtClean="0"/>
              <a:t>STATO DEI SENSORI</a:t>
            </a: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127" y="1307850"/>
            <a:ext cx="4923273" cy="3490042"/>
          </a:xfrm>
          <a:prstGeom prst="rect">
            <a:avLst/>
          </a:prstGeom>
        </p:spPr>
      </p:pic>
    </p:spTree>
    <p:extLst>
      <p:ext uri="{BB962C8B-B14F-4D97-AF65-F5344CB8AC3E}">
        <p14:creationId xmlns:p14="http://schemas.microsoft.com/office/powerpoint/2010/main" val="146243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PLOT DEL GRAFICO</a:t>
            </a:r>
            <a:endParaRPr dirty="0"/>
          </a:p>
        </p:txBody>
      </p:sp>
      <p:pic>
        <p:nvPicPr>
          <p:cNvPr id="2" name="Immagine 1"/>
          <p:cNvPicPr>
            <a:picLocks noChangeAspect="1"/>
          </p:cNvPicPr>
          <p:nvPr/>
        </p:nvPicPr>
        <p:blipFill>
          <a:blip r:embed="rId3"/>
          <a:stretch>
            <a:fillRect/>
          </a:stretch>
        </p:blipFill>
        <p:spPr>
          <a:xfrm>
            <a:off x="2330058" y="1120225"/>
            <a:ext cx="4973783" cy="3676044"/>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301</Words>
  <Application>Microsoft Office PowerPoint</Application>
  <PresentationFormat>Presentazione su schermo (16:9)</PresentationFormat>
  <Paragraphs>22</Paragraphs>
  <Slides>11</Slides>
  <Notes>10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Montserrat</vt:lpstr>
      <vt:lpstr>Lato</vt:lpstr>
      <vt:lpstr>Arial</vt:lpstr>
      <vt:lpstr>Focus</vt:lpstr>
      <vt:lpstr>Progetto Programmazione 3/Lab</vt:lpstr>
      <vt:lpstr>INTRODUZIONE</vt:lpstr>
      <vt:lpstr>AMBIENTE DI SVILUPPO </vt:lpstr>
      <vt:lpstr>UML DELLE CLASSI</vt:lpstr>
      <vt:lpstr>IMPLEMENTAZIONE</vt:lpstr>
      <vt:lpstr>MENU’ DEL MONITORAGGIO</vt:lpstr>
      <vt:lpstr>MENU’ GESTIONE</vt:lpstr>
      <vt:lpstr>STATO DEI SENSORI</vt:lpstr>
      <vt:lpstr>PLOT DEL GRAFICO</vt:lpstr>
      <vt:lpstr>JAVADOC</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Programmazione 3/Lab</dc:title>
  <cp:lastModifiedBy>Asus</cp:lastModifiedBy>
  <cp:revision>7</cp:revision>
  <dcterms:modified xsi:type="dcterms:W3CDTF">2021-02-12T08:36:08Z</dcterms:modified>
</cp:coreProperties>
</file>