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8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72A"/>
    <a:srgbClr val="E23F88"/>
    <a:srgbClr val="F39A9E"/>
    <a:srgbClr val="FF9DA1"/>
    <a:srgbClr val="F9CFCB"/>
    <a:srgbClr val="DE513A"/>
    <a:srgbClr val="F27B8F"/>
    <a:srgbClr val="F99A9F"/>
    <a:srgbClr val="FF7062"/>
    <a:srgbClr val="ABED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7"/>
    <p:restoredTop sz="91631"/>
  </p:normalViewPr>
  <p:slideViewPr>
    <p:cSldViewPr snapToGrid="0">
      <p:cViewPr varScale="1">
        <p:scale>
          <a:sx n="17" d="100"/>
          <a:sy n="17" d="100"/>
        </p:scale>
        <p:origin x="275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25055-54C8-EC4E-8E04-43F27CA2C8B2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A10E5B-CA13-2241-B125-3022405AC1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71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A6739-CCD8-8CEB-57E2-11D603DFE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AB370A-A286-706A-3D99-63E0829FE8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E96D78B-4313-87B7-B2D0-44EECDFB3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94867F5-8D01-2296-0B21-A1644BEDC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A10E5B-CA13-2241-B125-3022405AC1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1533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6361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122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52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0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95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48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8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6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1699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31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56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957AC-DB02-C04F-8278-BFCE7F02EFAC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8D2DC-FDC6-854F-B77F-9CECB98ADA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19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emf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3841B-343F-07CA-824B-4456CD42D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35DF06-9E93-D0A9-ED5C-1AAF7F6F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604" y="10695803"/>
            <a:ext cx="11789182" cy="17290800"/>
          </a:xfrm>
          <a:prstGeom prst="rect">
            <a:avLst/>
          </a:prstGeom>
        </p:spPr>
      </p:pic>
      <p:sp>
        <p:nvSpPr>
          <p:cNvPr id="169" name="Textfeld 83">
            <a:extLst>
              <a:ext uri="{FF2B5EF4-FFF2-40B4-BE49-F238E27FC236}">
                <a16:creationId xmlns:a16="http://schemas.microsoft.com/office/drawing/2014/main" id="{55BEA889-0B9A-4E49-C475-53A2C7BADE9A}"/>
              </a:ext>
            </a:extLst>
          </p:cNvPr>
          <p:cNvSpPr txBox="1"/>
          <p:nvPr/>
        </p:nvSpPr>
        <p:spPr>
          <a:xfrm>
            <a:off x="8619861" y="26033553"/>
            <a:ext cx="529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+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00AB85D-3D04-0F54-2F42-C61C985C883E}"/>
              </a:ext>
            </a:extLst>
          </p:cNvPr>
          <p:cNvGrpSpPr/>
          <p:nvPr/>
        </p:nvGrpSpPr>
        <p:grpSpPr>
          <a:xfrm>
            <a:off x="4597964" y="24239030"/>
            <a:ext cx="4359608" cy="2641792"/>
            <a:chOff x="4550662" y="23255439"/>
            <a:chExt cx="4359608" cy="2641792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3E247D1-CCE8-FC2B-F100-F2A4C8B86C82}"/>
                </a:ext>
              </a:extLst>
            </p:cNvPr>
            <p:cNvGrpSpPr/>
            <p:nvPr/>
          </p:nvGrpSpPr>
          <p:grpSpPr>
            <a:xfrm>
              <a:off x="4550662" y="23255439"/>
              <a:ext cx="4320000" cy="1502720"/>
              <a:chOff x="12412369" y="13911671"/>
              <a:chExt cx="4320000" cy="1502720"/>
            </a:xfrm>
          </p:grpSpPr>
          <p:sp>
            <p:nvSpPr>
              <p:cNvPr id="132" name="Trapez 34">
                <a:extLst>
                  <a:ext uri="{FF2B5EF4-FFF2-40B4-BE49-F238E27FC236}">
                    <a16:creationId xmlns:a16="http://schemas.microsoft.com/office/drawing/2014/main" id="{92843AE1-C11D-6C07-29AA-490D7461B112}"/>
                  </a:ext>
                </a:extLst>
              </p:cNvPr>
              <p:cNvSpPr/>
              <p:nvPr/>
            </p:nvSpPr>
            <p:spPr>
              <a:xfrm>
                <a:off x="14258121" y="14514391"/>
                <a:ext cx="720000" cy="90000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31BB8572-DE79-D8BA-AEC0-F6E80F327D1C}"/>
                  </a:ext>
                </a:extLst>
              </p:cNvPr>
              <p:cNvGrpSpPr/>
              <p:nvPr/>
            </p:nvGrpSpPr>
            <p:grpSpPr>
              <a:xfrm>
                <a:off x="12412369" y="13911671"/>
                <a:ext cx="4320000" cy="704740"/>
                <a:chOff x="12412369" y="13911671"/>
                <a:chExt cx="4320000" cy="704740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272BE86C-51AC-BFFF-9D55-CD55CCFA38FA}"/>
                    </a:ext>
                  </a:extLst>
                </p:cNvPr>
                <p:cNvGrpSpPr/>
                <p:nvPr/>
              </p:nvGrpSpPr>
              <p:grpSpPr>
                <a:xfrm>
                  <a:off x="12412369" y="13911671"/>
                  <a:ext cx="4320000" cy="704740"/>
                  <a:chOff x="12412369" y="13911671"/>
                  <a:chExt cx="4320000" cy="704740"/>
                </a:xfrm>
              </p:grpSpPr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9A36B559-9865-A3C7-0A49-2213277883FA}"/>
                      </a:ext>
                    </a:extLst>
                  </p:cNvPr>
                  <p:cNvGrpSpPr/>
                  <p:nvPr/>
                </p:nvGrpSpPr>
                <p:grpSpPr>
                  <a:xfrm>
                    <a:off x="12412369" y="13942556"/>
                    <a:ext cx="4320000" cy="673855"/>
                    <a:chOff x="12412369" y="13942556"/>
                    <a:chExt cx="4320000" cy="673855"/>
                  </a:xfrm>
                </p:grpSpPr>
                <p:sp>
                  <p:nvSpPr>
                    <p:cNvPr id="142" name="Trapez 60">
                      <a:extLst>
                        <a:ext uri="{FF2B5EF4-FFF2-40B4-BE49-F238E27FC236}">
                          <a16:creationId xmlns:a16="http://schemas.microsoft.com/office/drawing/2014/main" id="{B661D5A8-3BB6-62E9-73DE-C2858E2035F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4325089" y="14002800"/>
                      <a:ext cx="622800" cy="474100"/>
                    </a:xfrm>
                    <a:prstGeom prst="trapezoid">
                      <a:avLst/>
                    </a:prstGeom>
                    <a:solidFill>
                      <a:srgbClr val="E23F88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/>
                        <a:t>B</a:t>
                      </a:r>
                    </a:p>
                  </p:txBody>
                </p:sp>
                <p:grpSp>
                  <p:nvGrpSpPr>
                    <p:cNvPr id="143" name="Gruppieren 66">
                      <a:extLst>
                        <a:ext uri="{FF2B5EF4-FFF2-40B4-BE49-F238E27FC236}">
                          <a16:creationId xmlns:a16="http://schemas.microsoft.com/office/drawing/2014/main" id="{E50FA598-4510-3264-904B-A9887BD4F34A}"/>
                        </a:ext>
                      </a:extLst>
                    </p:cNvPr>
                    <p:cNvGrpSpPr/>
                    <p:nvPr/>
                  </p:nvGrpSpPr>
                  <p:grpSpPr>
                    <a:xfrm rot="21288200">
                      <a:off x="12412369" y="13942556"/>
                      <a:ext cx="4320000" cy="673855"/>
                      <a:chOff x="12392017" y="19872216"/>
                      <a:chExt cx="4320000" cy="673855"/>
                    </a:xfrm>
                  </p:grpSpPr>
                  <p:sp>
                    <p:nvSpPr>
                      <p:cNvPr id="145" name="Rechteck 35">
                        <a:extLst>
                          <a:ext uri="{FF2B5EF4-FFF2-40B4-BE49-F238E27FC236}">
                            <a16:creationId xmlns:a16="http://schemas.microsoft.com/office/drawing/2014/main" id="{D10042AE-0F2C-130A-464D-F0ADE0E015B6}"/>
                          </a:ext>
                        </a:extLst>
                      </p:cNvPr>
                      <p:cNvSpPr/>
                      <p:nvPr/>
                    </p:nvSpPr>
                    <p:spPr>
                      <a:xfrm rot="311800">
                        <a:off x="12392017" y="20423591"/>
                        <a:ext cx="4320000" cy="1224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146" name="Gruppieren 59">
                        <a:extLst>
                          <a:ext uri="{FF2B5EF4-FFF2-40B4-BE49-F238E27FC236}">
                            <a16:creationId xmlns:a16="http://schemas.microsoft.com/office/drawing/2014/main" id="{DF324BF6-3C3C-FA14-6B5F-A139F0BE4C32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4688465" y="19872216"/>
                        <a:ext cx="624433" cy="580088"/>
                        <a:chOff x="8963663" y="33058664"/>
                        <a:chExt cx="937400" cy="870833"/>
                      </a:xfrm>
                    </p:grpSpPr>
                    <p:sp>
                      <p:nvSpPr>
                        <p:cNvPr id="147" name="Trapez 57">
                          <a:extLst>
                            <a:ext uri="{FF2B5EF4-FFF2-40B4-BE49-F238E27FC236}">
                              <a16:creationId xmlns:a16="http://schemas.microsoft.com/office/drawing/2014/main" id="{52E4A39E-A4E0-E9F4-2488-DE5B781B3864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311800">
                          <a:off x="8963663" y="33215908"/>
                          <a:ext cx="937400" cy="713589"/>
                        </a:xfrm>
                        <a:prstGeom prst="trapezoid">
                          <a:avLst/>
                        </a:prstGeom>
                        <a:solidFill>
                          <a:srgbClr val="726DAF"/>
                        </a:solidFill>
                        <a:ln w="6350"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2000" dirty="0"/>
                            <a:t>C</a:t>
                          </a:r>
                        </a:p>
                      </p:txBody>
                    </p:sp>
                    <p:sp>
                      <p:nvSpPr>
                        <p:cNvPr id="148" name="Ring 58">
                          <a:extLst>
                            <a:ext uri="{FF2B5EF4-FFF2-40B4-BE49-F238E27FC236}">
                              <a16:creationId xmlns:a16="http://schemas.microsoft.com/office/drawing/2014/main" id="{1E44FE2E-48D4-4FB0-DE10-0444C4E13A07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311800">
                          <a:off x="9344319" y="33058664"/>
                          <a:ext cx="245660" cy="263208"/>
                        </a:xfrm>
                        <a:prstGeom prst="donut">
                          <a:avLst>
                            <a:gd name="adj" fmla="val 29622"/>
                          </a:avLst>
                        </a:prstGeom>
                        <a:solidFill>
                          <a:srgbClr val="726DA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44" name="Trapez 60">
                      <a:extLst>
                        <a:ext uri="{FF2B5EF4-FFF2-40B4-BE49-F238E27FC236}">
                          <a16:creationId xmlns:a16="http://schemas.microsoft.com/office/drawing/2014/main" id="{784351ED-9C01-54C1-FC1C-8DD9FA300D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905153" y="14007937"/>
                      <a:ext cx="622800" cy="474100"/>
                    </a:xfrm>
                    <a:prstGeom prst="trapezoid">
                      <a:avLst/>
                    </a:prstGeom>
                    <a:solidFill>
                      <a:srgbClr val="66A72A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</a:p>
                  </p:txBody>
                </p:sp>
              </p:grpSp>
              <p:sp>
                <p:nvSpPr>
                  <p:cNvPr id="141" name="Ring 61">
                    <a:extLst>
                      <a:ext uri="{FF2B5EF4-FFF2-40B4-BE49-F238E27FC236}">
                        <a16:creationId xmlns:a16="http://schemas.microsoft.com/office/drawing/2014/main" id="{A43C6EE9-889F-A10E-D4EF-E979357BB0C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4559836" y="13911671"/>
                    <a:ext cx="163233" cy="174892"/>
                  </a:xfrm>
                  <a:prstGeom prst="donut">
                    <a:avLst>
                      <a:gd name="adj" fmla="val 29622"/>
                    </a:avLst>
                  </a:prstGeom>
                  <a:solidFill>
                    <a:srgbClr val="E23F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39" name="Ring 61">
                  <a:extLst>
                    <a:ext uri="{FF2B5EF4-FFF2-40B4-BE49-F238E27FC236}">
                      <a16:creationId xmlns:a16="http://schemas.microsoft.com/office/drawing/2014/main" id="{B18AE456-8C8E-EE5B-F2C1-3C9AB401438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4134936" y="13912862"/>
                  <a:ext cx="163233" cy="174892"/>
                </a:xfrm>
                <a:prstGeom prst="donut">
                  <a:avLst>
                    <a:gd name="adj" fmla="val 29622"/>
                  </a:avLst>
                </a:prstGeom>
                <a:solidFill>
                  <a:srgbClr val="66A72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65" name="Gerade Verbindung 71">
              <a:extLst>
                <a:ext uri="{FF2B5EF4-FFF2-40B4-BE49-F238E27FC236}">
                  <a16:creationId xmlns:a16="http://schemas.microsoft.com/office/drawing/2014/main" id="{2D78657C-DDBE-2827-C266-45E528F1AA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9294" y="25087463"/>
              <a:ext cx="4270976" cy="10044"/>
            </a:xfrm>
            <a:prstGeom prst="line">
              <a:avLst/>
            </a:prstGeom>
            <a:ln w="412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Gerade Verbindung 75">
              <a:extLst>
                <a:ext uri="{FF2B5EF4-FFF2-40B4-BE49-F238E27FC236}">
                  <a16:creationId xmlns:a16="http://schemas.microsoft.com/office/drawing/2014/main" id="{0F12F6EE-1285-EFB9-9043-BAE8E270F121}"/>
                </a:ext>
              </a:extLst>
            </p:cNvPr>
            <p:cNvCxnSpPr>
              <a:cxnSpLocks/>
            </p:cNvCxnSpPr>
            <p:nvPr/>
          </p:nvCxnSpPr>
          <p:spPr>
            <a:xfrm>
              <a:off x="6774782" y="24996460"/>
              <a:ext cx="0" cy="18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Textfeld 82">
              <a:extLst>
                <a:ext uri="{FF2B5EF4-FFF2-40B4-BE49-F238E27FC236}">
                  <a16:creationId xmlns:a16="http://schemas.microsoft.com/office/drawing/2014/main" id="{3CF18779-7B3D-03E6-C308-09F4BB6D332B}"/>
                </a:ext>
              </a:extLst>
            </p:cNvPr>
            <p:cNvSpPr txBox="1"/>
            <p:nvPr/>
          </p:nvSpPr>
          <p:spPr>
            <a:xfrm>
              <a:off x="4774600" y="25076220"/>
              <a:ext cx="52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-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8E990E4-9550-515B-C5DE-BF9299EDF3B6}"/>
                    </a:ext>
                  </a:extLst>
                </p:cNvPr>
                <p:cNvSpPr txBox="1"/>
                <p:nvPr/>
              </p:nvSpPr>
              <p:spPr>
                <a:xfrm>
                  <a:off x="5786749" y="25286295"/>
                  <a:ext cx="2116182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8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l-G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CH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18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CH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C8E990E4-9550-515B-C5DE-BF9299EDF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6749" y="25286295"/>
                  <a:ext cx="2116182" cy="610936"/>
                </a:xfrm>
                <a:prstGeom prst="rect">
                  <a:avLst/>
                </a:prstGeom>
                <a:blipFill>
                  <a:blip r:embed="rId4"/>
                  <a:stretch>
                    <a:fillRect b="-4082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2380A45D-64C8-5BA3-B991-A07A781ADDC2}"/>
              </a:ext>
            </a:extLst>
          </p:cNvPr>
          <p:cNvGrpSpPr/>
          <p:nvPr/>
        </p:nvGrpSpPr>
        <p:grpSpPr>
          <a:xfrm>
            <a:off x="4618547" y="18316212"/>
            <a:ext cx="4471510" cy="2473211"/>
            <a:chOff x="4575632" y="18450219"/>
            <a:chExt cx="4471510" cy="2473211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AD475C0-51DE-AF4A-ED67-70F1A867FD34}"/>
                </a:ext>
              </a:extLst>
            </p:cNvPr>
            <p:cNvGrpSpPr/>
            <p:nvPr/>
          </p:nvGrpSpPr>
          <p:grpSpPr>
            <a:xfrm>
              <a:off x="4575632" y="18450219"/>
              <a:ext cx="4471510" cy="2151977"/>
              <a:chOff x="12513540" y="14144029"/>
              <a:chExt cx="4471510" cy="2151977"/>
            </a:xfrm>
          </p:grpSpPr>
          <p:cxnSp>
            <p:nvCxnSpPr>
              <p:cNvPr id="109" name="Gerade Verbindung 71">
                <a:extLst>
                  <a:ext uri="{FF2B5EF4-FFF2-40B4-BE49-F238E27FC236}">
                    <a16:creationId xmlns:a16="http://schemas.microsoft.com/office/drawing/2014/main" id="{90207EFC-01DE-2811-8120-C0FFC9816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513540" y="15824297"/>
                <a:ext cx="4270976" cy="10044"/>
              </a:xfrm>
              <a:prstGeom prst="line">
                <a:avLst/>
              </a:prstGeom>
              <a:ln w="41275">
                <a:solidFill>
                  <a:schemeClr val="tx1"/>
                </a:solidFill>
                <a:prstDash val="dash"/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Trapez 34">
                <a:extLst>
                  <a:ext uri="{FF2B5EF4-FFF2-40B4-BE49-F238E27FC236}">
                    <a16:creationId xmlns:a16="http://schemas.microsoft.com/office/drawing/2014/main" id="{8E047B3A-B090-63A0-EDF1-47BB08E58ED0}"/>
                  </a:ext>
                </a:extLst>
              </p:cNvPr>
              <p:cNvSpPr/>
              <p:nvPr/>
            </p:nvSpPr>
            <p:spPr>
              <a:xfrm>
                <a:off x="14258121" y="14514391"/>
                <a:ext cx="720000" cy="90000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cxnSp>
            <p:nvCxnSpPr>
              <p:cNvPr id="112" name="Gerade Verbindung 75">
                <a:extLst>
                  <a:ext uri="{FF2B5EF4-FFF2-40B4-BE49-F238E27FC236}">
                    <a16:creationId xmlns:a16="http://schemas.microsoft.com/office/drawing/2014/main" id="{A6BCEF6B-459A-D617-B661-F80D0CA7B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49028" y="15733294"/>
                <a:ext cx="0" cy="182007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Textfeld 82">
                <a:extLst>
                  <a:ext uri="{FF2B5EF4-FFF2-40B4-BE49-F238E27FC236}">
                    <a16:creationId xmlns:a16="http://schemas.microsoft.com/office/drawing/2014/main" id="{75ED690E-175A-7776-468D-7F5A1A3B377D}"/>
                  </a:ext>
                </a:extLst>
              </p:cNvPr>
              <p:cNvSpPr txBox="1"/>
              <p:nvPr/>
            </p:nvSpPr>
            <p:spPr>
              <a:xfrm>
                <a:off x="12648846" y="15813054"/>
                <a:ext cx="52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-</a:t>
                </a:r>
              </a:p>
            </p:txBody>
          </p:sp>
          <p:sp>
            <p:nvSpPr>
              <p:cNvPr id="115" name="Textfeld 83">
                <a:extLst>
                  <a:ext uri="{FF2B5EF4-FFF2-40B4-BE49-F238E27FC236}">
                    <a16:creationId xmlns:a16="http://schemas.microsoft.com/office/drawing/2014/main" id="{7CEB9ECD-E98C-B164-5C41-6914DFE25FAD}"/>
                  </a:ext>
                </a:extLst>
              </p:cNvPr>
              <p:cNvSpPr txBox="1"/>
              <p:nvPr/>
            </p:nvSpPr>
            <p:spPr>
              <a:xfrm>
                <a:off x="16455593" y="15834341"/>
                <a:ext cx="5294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+</a:t>
                </a: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1ED0E741-21D8-C8CB-7FD4-F5FD08F69543}"/>
                  </a:ext>
                </a:extLst>
              </p:cNvPr>
              <p:cNvGrpSpPr/>
              <p:nvPr/>
            </p:nvGrpSpPr>
            <p:grpSpPr>
              <a:xfrm>
                <a:off x="12558476" y="14144029"/>
                <a:ext cx="4320000" cy="681909"/>
                <a:chOff x="12558476" y="14144029"/>
                <a:chExt cx="4320000" cy="681909"/>
              </a:xfrm>
            </p:grpSpPr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DC9B8B15-6558-1A9F-98C1-AC9171268CB6}"/>
                    </a:ext>
                  </a:extLst>
                </p:cNvPr>
                <p:cNvGrpSpPr/>
                <p:nvPr/>
              </p:nvGrpSpPr>
              <p:grpSpPr>
                <a:xfrm>
                  <a:off x="12558476" y="14144029"/>
                  <a:ext cx="4320000" cy="681909"/>
                  <a:chOff x="12558476" y="14144029"/>
                  <a:chExt cx="4320000" cy="681909"/>
                </a:xfrm>
              </p:grpSpPr>
              <p:grpSp>
                <p:nvGrpSpPr>
                  <p:cNvPr id="119" name="Group 118">
                    <a:extLst>
                      <a:ext uri="{FF2B5EF4-FFF2-40B4-BE49-F238E27FC236}">
                        <a16:creationId xmlns:a16="http://schemas.microsoft.com/office/drawing/2014/main" id="{5B6C599F-CF72-DC47-744C-4D63EEC9982A}"/>
                      </a:ext>
                    </a:extLst>
                  </p:cNvPr>
                  <p:cNvGrpSpPr/>
                  <p:nvPr/>
                </p:nvGrpSpPr>
                <p:grpSpPr>
                  <a:xfrm>
                    <a:off x="12558476" y="14210821"/>
                    <a:ext cx="4320000" cy="615117"/>
                    <a:chOff x="12558476" y="14210821"/>
                    <a:chExt cx="4320000" cy="615117"/>
                  </a:xfrm>
                </p:grpSpPr>
                <p:sp>
                  <p:nvSpPr>
                    <p:cNvPr id="121" name="Trapez 60">
                      <a:extLst>
                        <a:ext uri="{FF2B5EF4-FFF2-40B4-BE49-F238E27FC236}">
                          <a16:creationId xmlns:a16="http://schemas.microsoft.com/office/drawing/2014/main" id="{64157A3F-5C80-4E5E-02BF-C96EFD7CEF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464817">
                      <a:off x="13563146" y="14210821"/>
                      <a:ext cx="622800" cy="474100"/>
                    </a:xfrm>
                    <a:prstGeom prst="trapezoid">
                      <a:avLst/>
                    </a:prstGeom>
                    <a:solidFill>
                      <a:srgbClr val="E23F88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/>
                        <a:t>B</a:t>
                      </a:r>
                    </a:p>
                  </p:txBody>
                </p:sp>
                <p:grpSp>
                  <p:nvGrpSpPr>
                    <p:cNvPr id="122" name="Gruppieren 66">
                      <a:extLst>
                        <a:ext uri="{FF2B5EF4-FFF2-40B4-BE49-F238E27FC236}">
                          <a16:creationId xmlns:a16="http://schemas.microsoft.com/office/drawing/2014/main" id="{4777F5F2-2AE1-7260-630D-97D539538992}"/>
                        </a:ext>
                      </a:extLst>
                    </p:cNvPr>
                    <p:cNvGrpSpPr/>
                    <p:nvPr/>
                  </p:nvGrpSpPr>
                  <p:grpSpPr>
                    <a:xfrm rot="21288200">
                      <a:off x="12558476" y="14268136"/>
                      <a:ext cx="4320000" cy="549349"/>
                      <a:chOff x="12513674" y="20209946"/>
                      <a:chExt cx="4320000" cy="549349"/>
                    </a:xfrm>
                  </p:grpSpPr>
                  <p:sp>
                    <p:nvSpPr>
                      <p:cNvPr id="124" name="Rechteck 35">
                        <a:extLst>
                          <a:ext uri="{FF2B5EF4-FFF2-40B4-BE49-F238E27FC236}">
                            <a16:creationId xmlns:a16="http://schemas.microsoft.com/office/drawing/2014/main" id="{FE4090C9-34BA-5834-BBBD-08E13BCF127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>
                      <a:xfrm rot="20776617">
                        <a:off x="12513674" y="20359493"/>
                        <a:ext cx="4320000" cy="1224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125" name="Gruppieren 59">
                        <a:extLst>
                          <a:ext uri="{FF2B5EF4-FFF2-40B4-BE49-F238E27FC236}">
                            <a16:creationId xmlns:a16="http://schemas.microsoft.com/office/drawing/2014/main" id="{5CB6345C-78BE-F05E-8BD1-1EE93BCD6F0C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2659220" y="20209946"/>
                        <a:ext cx="624433" cy="549349"/>
                        <a:chOff x="5917356" y="33565614"/>
                        <a:chExt cx="937400" cy="824686"/>
                      </a:xfrm>
                    </p:grpSpPr>
                    <p:sp>
                      <p:nvSpPr>
                        <p:cNvPr id="126" name="Trapez 57">
                          <a:extLst>
                            <a:ext uri="{FF2B5EF4-FFF2-40B4-BE49-F238E27FC236}">
                              <a16:creationId xmlns:a16="http://schemas.microsoft.com/office/drawing/2014/main" id="{93A60FC8-6934-D3DE-9D17-DDB50B734FFC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20776617">
                          <a:off x="5917356" y="33676711"/>
                          <a:ext cx="937400" cy="713589"/>
                        </a:xfrm>
                        <a:prstGeom prst="trapezoid">
                          <a:avLst/>
                        </a:prstGeom>
                        <a:solidFill>
                          <a:srgbClr val="726DA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2000" dirty="0"/>
                            <a:t>C</a:t>
                          </a:r>
                        </a:p>
                      </p:txBody>
                    </p:sp>
                    <p:sp>
                      <p:nvSpPr>
                        <p:cNvPr id="127" name="Ring 58">
                          <a:extLst>
                            <a:ext uri="{FF2B5EF4-FFF2-40B4-BE49-F238E27FC236}">
                              <a16:creationId xmlns:a16="http://schemas.microsoft.com/office/drawing/2014/main" id="{B6F9C4A7-04FB-1C34-CBD6-0B43ED38B75B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20776617">
                          <a:off x="6202801" y="33565614"/>
                          <a:ext cx="245660" cy="263208"/>
                        </a:xfrm>
                        <a:prstGeom prst="donut">
                          <a:avLst>
                            <a:gd name="adj" fmla="val 29622"/>
                          </a:avLst>
                        </a:prstGeom>
                        <a:solidFill>
                          <a:srgbClr val="726DA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123" name="Trapez 60">
                      <a:extLst>
                        <a:ext uri="{FF2B5EF4-FFF2-40B4-BE49-F238E27FC236}">
                          <a16:creationId xmlns:a16="http://schemas.microsoft.com/office/drawing/2014/main" id="{54FF4EF8-81FE-FFE0-52EA-4045F73CA7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464817">
                      <a:off x="13139597" y="14351838"/>
                      <a:ext cx="622800" cy="474100"/>
                    </a:xfrm>
                    <a:prstGeom prst="trapezoid">
                      <a:avLst/>
                    </a:prstGeom>
                    <a:solidFill>
                      <a:srgbClr val="66A72A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</a:p>
                  </p:txBody>
                </p:sp>
              </p:grpSp>
              <p:sp>
                <p:nvSpPr>
                  <p:cNvPr id="120" name="Ring 61">
                    <a:extLst>
                      <a:ext uri="{FF2B5EF4-FFF2-40B4-BE49-F238E27FC236}">
                        <a16:creationId xmlns:a16="http://schemas.microsoft.com/office/drawing/2014/main" id="{242F965F-89D4-F43B-685D-D391E2F7024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464817">
                    <a:off x="13708571" y="14144029"/>
                    <a:ext cx="163233" cy="174892"/>
                  </a:xfrm>
                  <a:prstGeom prst="donut">
                    <a:avLst>
                      <a:gd name="adj" fmla="val 29622"/>
                    </a:avLst>
                  </a:prstGeom>
                  <a:solidFill>
                    <a:srgbClr val="E23F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118" name="Ring 61">
                  <a:extLst>
                    <a:ext uri="{FF2B5EF4-FFF2-40B4-BE49-F238E27FC236}">
                      <a16:creationId xmlns:a16="http://schemas.microsoft.com/office/drawing/2014/main" id="{79C83E9A-200A-9A71-653E-ADC11BA8D79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464817">
                  <a:off x="13287588" y="14291865"/>
                  <a:ext cx="163233" cy="174892"/>
                </a:xfrm>
                <a:prstGeom prst="donut">
                  <a:avLst>
                    <a:gd name="adj" fmla="val 29622"/>
                  </a:avLst>
                </a:prstGeom>
                <a:solidFill>
                  <a:srgbClr val="66A72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8B880BE-4A93-A181-999D-76299D4A9770}"/>
                    </a:ext>
                  </a:extLst>
                </p:cNvPr>
                <p:cNvSpPr txBox="1"/>
                <p:nvPr/>
              </p:nvSpPr>
              <p:spPr>
                <a:xfrm>
                  <a:off x="5700974" y="20312494"/>
                  <a:ext cx="2116182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8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l-G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CH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18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CH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28B880BE-4A93-A181-999D-76299D4A9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0974" y="20312494"/>
                  <a:ext cx="2116182" cy="610936"/>
                </a:xfrm>
                <a:prstGeom prst="rect">
                  <a:avLst/>
                </a:prstGeom>
                <a:blipFill>
                  <a:blip r:embed="rId5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4DFB5E6-3975-F187-1F42-16F43FDC9D44}"/>
              </a:ext>
            </a:extLst>
          </p:cNvPr>
          <p:cNvGrpSpPr/>
          <p:nvPr/>
        </p:nvGrpSpPr>
        <p:grpSpPr>
          <a:xfrm>
            <a:off x="4597964" y="12070528"/>
            <a:ext cx="4483447" cy="2756762"/>
            <a:chOff x="4443440" y="13129188"/>
            <a:chExt cx="4483447" cy="275676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6294B47-DE72-FB9A-3A17-E722E8D7BD9F}"/>
                </a:ext>
              </a:extLst>
            </p:cNvPr>
            <p:cNvGrpSpPr/>
            <p:nvPr/>
          </p:nvGrpSpPr>
          <p:grpSpPr>
            <a:xfrm>
              <a:off x="4443440" y="13129188"/>
              <a:ext cx="4320000" cy="1504200"/>
              <a:chOff x="12476965" y="13910191"/>
              <a:chExt cx="4320000" cy="1504200"/>
            </a:xfrm>
          </p:grpSpPr>
          <p:sp>
            <p:nvSpPr>
              <p:cNvPr id="11" name="Trapez 34">
                <a:extLst>
                  <a:ext uri="{FF2B5EF4-FFF2-40B4-BE49-F238E27FC236}">
                    <a16:creationId xmlns:a16="http://schemas.microsoft.com/office/drawing/2014/main" id="{12A83E13-E0C0-030B-E303-997031E062DF}"/>
                  </a:ext>
                </a:extLst>
              </p:cNvPr>
              <p:cNvSpPr/>
              <p:nvPr/>
            </p:nvSpPr>
            <p:spPr>
              <a:xfrm>
                <a:off x="14258121" y="14514391"/>
                <a:ext cx="720000" cy="900000"/>
              </a:xfrm>
              <a:prstGeom prst="trapezoid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484359B-4BE9-1D48-D3A8-6EFF42363AF6}"/>
                  </a:ext>
                </a:extLst>
              </p:cNvPr>
              <p:cNvGrpSpPr/>
              <p:nvPr/>
            </p:nvGrpSpPr>
            <p:grpSpPr>
              <a:xfrm>
                <a:off x="12476965" y="13910191"/>
                <a:ext cx="4320000" cy="724189"/>
                <a:chOff x="12476965" y="13910191"/>
                <a:chExt cx="4320000" cy="724189"/>
              </a:xfrm>
            </p:grpSpPr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066FDB20-189C-F454-B093-BE34ADF68B12}"/>
                    </a:ext>
                  </a:extLst>
                </p:cNvPr>
                <p:cNvGrpSpPr/>
                <p:nvPr/>
              </p:nvGrpSpPr>
              <p:grpSpPr>
                <a:xfrm>
                  <a:off x="12476965" y="13918145"/>
                  <a:ext cx="4320000" cy="716235"/>
                  <a:chOff x="12476965" y="13918145"/>
                  <a:chExt cx="4320000" cy="716235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8348DDA-28DA-F22F-9AF2-B4441D30C491}"/>
                      </a:ext>
                    </a:extLst>
                  </p:cNvPr>
                  <p:cNvGrpSpPr/>
                  <p:nvPr/>
                </p:nvGrpSpPr>
                <p:grpSpPr>
                  <a:xfrm>
                    <a:off x="12476965" y="14005266"/>
                    <a:ext cx="4320000" cy="629114"/>
                    <a:chOff x="12476965" y="14005266"/>
                    <a:chExt cx="4320000" cy="629114"/>
                  </a:xfrm>
                </p:grpSpPr>
                <p:sp>
                  <p:nvSpPr>
                    <p:cNvPr id="26" name="Trapez 60">
                      <a:extLst>
                        <a:ext uri="{FF2B5EF4-FFF2-40B4-BE49-F238E27FC236}">
                          <a16:creationId xmlns:a16="http://schemas.microsoft.com/office/drawing/2014/main" id="{D5373B38-246C-238C-4D9A-B22D4ED0BE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656277" y="14009274"/>
                      <a:ext cx="622800" cy="474100"/>
                    </a:xfrm>
                    <a:prstGeom prst="trapezoid">
                      <a:avLst/>
                    </a:prstGeom>
                    <a:solidFill>
                      <a:srgbClr val="E23F88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/>
                        <a:t>B</a:t>
                      </a:r>
                    </a:p>
                  </p:txBody>
                </p:sp>
                <p:grpSp>
                  <p:nvGrpSpPr>
                    <p:cNvPr id="12" name="Gruppieren 66">
                      <a:extLst>
                        <a:ext uri="{FF2B5EF4-FFF2-40B4-BE49-F238E27FC236}">
                          <a16:creationId xmlns:a16="http://schemas.microsoft.com/office/drawing/2014/main" id="{3DA44E2C-5F0A-6DC4-4EF9-E7B83DA2723B}"/>
                        </a:ext>
                      </a:extLst>
                    </p:cNvPr>
                    <p:cNvGrpSpPr/>
                    <p:nvPr/>
                  </p:nvGrpSpPr>
                  <p:grpSpPr>
                    <a:xfrm rot="21288200">
                      <a:off x="12476965" y="14054221"/>
                      <a:ext cx="4320000" cy="580159"/>
                      <a:chOff x="12450477" y="19989463"/>
                      <a:chExt cx="4320000" cy="580159"/>
                    </a:xfrm>
                  </p:grpSpPr>
                  <p:sp>
                    <p:nvSpPr>
                      <p:cNvPr id="13" name="Rechteck 35">
                        <a:extLst>
                          <a:ext uri="{FF2B5EF4-FFF2-40B4-BE49-F238E27FC236}">
                            <a16:creationId xmlns:a16="http://schemas.microsoft.com/office/drawing/2014/main" id="{D7286C39-1357-9C6A-5B48-815612CD394F}"/>
                          </a:ext>
                        </a:extLst>
                      </p:cNvPr>
                      <p:cNvSpPr/>
                      <p:nvPr/>
                    </p:nvSpPr>
                    <p:spPr>
                      <a:xfrm rot="311800">
                        <a:off x="12450477" y="20427772"/>
                        <a:ext cx="4320000" cy="122480"/>
                      </a:xfrm>
                      <a:prstGeom prst="rect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 dirty="0"/>
                      </a:p>
                    </p:txBody>
                  </p:sp>
                  <p:grpSp>
                    <p:nvGrpSpPr>
                      <p:cNvPr id="15" name="Gruppieren 59">
                        <a:extLst>
                          <a:ext uri="{FF2B5EF4-FFF2-40B4-BE49-F238E27FC236}">
                            <a16:creationId xmlns:a16="http://schemas.microsoft.com/office/drawing/2014/main" id="{F1892135-28A7-D20A-6E25-0845B4D5CD3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5946228" y="19989463"/>
                        <a:ext cx="624433" cy="580159"/>
                        <a:chOff x="10851820" y="33234500"/>
                        <a:chExt cx="937400" cy="870935"/>
                      </a:xfrm>
                    </p:grpSpPr>
                    <p:sp>
                      <p:nvSpPr>
                        <p:cNvPr id="22" name="Trapez 57">
                          <a:extLst>
                            <a:ext uri="{FF2B5EF4-FFF2-40B4-BE49-F238E27FC236}">
                              <a16:creationId xmlns:a16="http://schemas.microsoft.com/office/drawing/2014/main" id="{CD6DBA0F-BE1B-41C5-00D0-E9CB0E70286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311800">
                          <a:off x="10851820" y="33391845"/>
                          <a:ext cx="937400" cy="713590"/>
                        </a:xfrm>
                        <a:prstGeom prst="trapezoid">
                          <a:avLst/>
                        </a:prstGeom>
                        <a:solidFill>
                          <a:srgbClr val="726DA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2000" dirty="0"/>
                            <a:t>C</a:t>
                          </a:r>
                        </a:p>
                      </p:txBody>
                    </p:sp>
                    <p:sp>
                      <p:nvSpPr>
                        <p:cNvPr id="23" name="Ring 58">
                          <a:extLst>
                            <a:ext uri="{FF2B5EF4-FFF2-40B4-BE49-F238E27FC236}">
                              <a16:creationId xmlns:a16="http://schemas.microsoft.com/office/drawing/2014/main" id="{E20D803D-739A-6C99-DA73-4EC3C8470971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311800">
                          <a:off x="11232479" y="33234500"/>
                          <a:ext cx="245660" cy="263205"/>
                        </a:xfrm>
                        <a:prstGeom prst="donut">
                          <a:avLst>
                            <a:gd name="adj" fmla="val 29622"/>
                          </a:avLst>
                        </a:prstGeom>
                        <a:solidFill>
                          <a:srgbClr val="726DAF"/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</p:grpSp>
                </p:grpSp>
                <p:sp>
                  <p:nvSpPr>
                    <p:cNvPr id="28" name="Trapez 60">
                      <a:extLst>
                        <a:ext uri="{FF2B5EF4-FFF2-40B4-BE49-F238E27FC236}">
                          <a16:creationId xmlns:a16="http://schemas.microsoft.com/office/drawing/2014/main" id="{687C7135-4056-2548-92CC-FBEA658036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3184649" y="14005266"/>
                      <a:ext cx="622800" cy="474100"/>
                    </a:xfrm>
                    <a:prstGeom prst="trapezoid">
                      <a:avLst/>
                    </a:prstGeom>
                    <a:solidFill>
                      <a:srgbClr val="66A72A"/>
                    </a:solidFill>
                    <a:ln w="6350"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000" dirty="0"/>
                        <a:t>A</a:t>
                      </a:r>
                    </a:p>
                  </p:txBody>
                </p:sp>
              </p:grpSp>
              <p:sp>
                <p:nvSpPr>
                  <p:cNvPr id="27" name="Ring 61">
                    <a:extLst>
                      <a:ext uri="{FF2B5EF4-FFF2-40B4-BE49-F238E27FC236}">
                        <a16:creationId xmlns:a16="http://schemas.microsoft.com/office/drawing/2014/main" id="{B7239E49-1124-6F64-1850-D7CB6DE32F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891024" y="13918145"/>
                    <a:ext cx="163233" cy="174892"/>
                  </a:xfrm>
                  <a:prstGeom prst="donut">
                    <a:avLst>
                      <a:gd name="adj" fmla="val 29622"/>
                    </a:avLst>
                  </a:prstGeom>
                  <a:solidFill>
                    <a:srgbClr val="E23F88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9" name="Ring 61">
                  <a:extLst>
                    <a:ext uri="{FF2B5EF4-FFF2-40B4-BE49-F238E27FC236}">
                      <a16:creationId xmlns:a16="http://schemas.microsoft.com/office/drawing/2014/main" id="{5AAB2DA1-3EF5-7878-2806-FD403F9CC0E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414432" y="13910191"/>
                  <a:ext cx="163233" cy="174892"/>
                </a:xfrm>
                <a:prstGeom prst="donut">
                  <a:avLst>
                    <a:gd name="adj" fmla="val 29622"/>
                  </a:avLst>
                </a:prstGeom>
                <a:solidFill>
                  <a:srgbClr val="66A72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chemeClr val="tx1"/>
                    </a:solidFill>
                  </a:endParaRPr>
                </a:p>
              </p:txBody>
            </p:sp>
          </p:grpSp>
        </p:grpSp>
        <p:cxnSp>
          <p:nvCxnSpPr>
            <p:cNvPr id="170" name="Gerade Verbindung 71">
              <a:extLst>
                <a:ext uri="{FF2B5EF4-FFF2-40B4-BE49-F238E27FC236}">
                  <a16:creationId xmlns:a16="http://schemas.microsoft.com/office/drawing/2014/main" id="{98371134-C49A-5B9C-859B-16595D668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55377" y="15050215"/>
              <a:ext cx="4270976" cy="10044"/>
            </a:xfrm>
            <a:prstGeom prst="line">
              <a:avLst/>
            </a:prstGeom>
            <a:ln w="41275">
              <a:solidFill>
                <a:schemeClr val="tx1"/>
              </a:solidFill>
              <a:prstDash val="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Gerade Verbindung 75">
              <a:extLst>
                <a:ext uri="{FF2B5EF4-FFF2-40B4-BE49-F238E27FC236}">
                  <a16:creationId xmlns:a16="http://schemas.microsoft.com/office/drawing/2014/main" id="{7439BD2E-27A6-7D02-3D5A-8F2A8D9D6F2A}"/>
                </a:ext>
              </a:extLst>
            </p:cNvPr>
            <p:cNvCxnSpPr>
              <a:cxnSpLocks/>
            </p:cNvCxnSpPr>
            <p:nvPr/>
          </p:nvCxnSpPr>
          <p:spPr>
            <a:xfrm>
              <a:off x="6590865" y="14959212"/>
              <a:ext cx="0" cy="18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Textfeld 82">
              <a:extLst>
                <a:ext uri="{FF2B5EF4-FFF2-40B4-BE49-F238E27FC236}">
                  <a16:creationId xmlns:a16="http://schemas.microsoft.com/office/drawing/2014/main" id="{D3B440AB-27C9-8EC5-3B92-61F1AB50945B}"/>
                </a:ext>
              </a:extLst>
            </p:cNvPr>
            <p:cNvSpPr txBox="1"/>
            <p:nvPr/>
          </p:nvSpPr>
          <p:spPr>
            <a:xfrm>
              <a:off x="4590683" y="15038972"/>
              <a:ext cx="52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-</a:t>
              </a:r>
            </a:p>
          </p:txBody>
        </p:sp>
        <p:sp>
          <p:nvSpPr>
            <p:cNvPr id="174" name="Textfeld 83">
              <a:extLst>
                <a:ext uri="{FF2B5EF4-FFF2-40B4-BE49-F238E27FC236}">
                  <a16:creationId xmlns:a16="http://schemas.microsoft.com/office/drawing/2014/main" id="{F5B5AE1F-6A94-8981-2412-D312C5875D6D}"/>
                </a:ext>
              </a:extLst>
            </p:cNvPr>
            <p:cNvSpPr txBox="1"/>
            <p:nvPr/>
          </p:nvSpPr>
          <p:spPr>
            <a:xfrm>
              <a:off x="8397430" y="15060259"/>
              <a:ext cx="5294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0532DDA1-5A17-2351-2225-22B4DF35C112}"/>
                    </a:ext>
                  </a:extLst>
                </p:cNvPr>
                <p:cNvSpPr txBox="1"/>
                <p:nvPr/>
              </p:nvSpPr>
              <p:spPr>
                <a:xfrm>
                  <a:off x="5585731" y="15275014"/>
                  <a:ext cx="2116182" cy="610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GB" sz="18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sz="18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l-G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CH" sz="18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de-CH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sz="180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de-CH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0532DDA1-5A17-2351-2225-22B4DF35C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5731" y="15275014"/>
                  <a:ext cx="2116182" cy="610936"/>
                </a:xfrm>
                <a:prstGeom prst="rect">
                  <a:avLst/>
                </a:prstGeom>
                <a:blipFill>
                  <a:blip r:embed="rId6"/>
                  <a:stretch>
                    <a:fillRect b="-204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4" name="TextBox 183">
            <a:extLst>
              <a:ext uri="{FF2B5EF4-FFF2-40B4-BE49-F238E27FC236}">
                <a16:creationId xmlns:a16="http://schemas.microsoft.com/office/drawing/2014/main" id="{5E0215F4-8FC5-F22E-E1B9-8DF417DE8BEA}"/>
              </a:ext>
            </a:extLst>
          </p:cNvPr>
          <p:cNvSpPr txBox="1"/>
          <p:nvPr/>
        </p:nvSpPr>
        <p:spPr>
          <a:xfrm>
            <a:off x="4236288" y="16673881"/>
            <a:ext cx="76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700" dirty="0">
                <a:latin typeface="Helvetica" pitchFamily="2" charset="0"/>
              </a:rPr>
              <a:t>(d)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8AE74E9-E082-B8EF-3632-E5337ED4A681}"/>
              </a:ext>
            </a:extLst>
          </p:cNvPr>
          <p:cNvSpPr txBox="1"/>
          <p:nvPr/>
        </p:nvSpPr>
        <p:spPr>
          <a:xfrm>
            <a:off x="4184737" y="22663281"/>
            <a:ext cx="7612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700" dirty="0">
                <a:latin typeface="Helvetica" pitchFamily="2" charset="0"/>
              </a:rPr>
              <a:t>(g)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86A15-2384-E592-EEBD-3AB35E8B0510}"/>
                  </a:ext>
                </a:extLst>
              </p:cNvPr>
              <p:cNvSpPr txBox="1"/>
              <p:nvPr/>
            </p:nvSpPr>
            <p:spPr>
              <a:xfrm>
                <a:off x="12726615" y="12239357"/>
                <a:ext cx="22446500" cy="6093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CH" sz="2600" dirty="0">
                    <a:latin typeface="Helvetica" pitchFamily="2" charset="0"/>
                  </a:rPr>
                  <a:t>Low Imbalance</a:t>
                </a:r>
                <a:r>
                  <a:rPr lang="en-CH" sz="2600" dirty="0">
                    <a:latin typeface="Helvetica" pitchFamily="2" charset="0"/>
                  </a:rPr>
                  <a:t>								High Asynchrony</a:t>
                </a:r>
              </a:p>
              <a:p>
                <a:r>
                  <a:rPr lang="en-CH" sz="2600" dirty="0">
                    <a:latin typeface="Helvetica" pitchFamily="2" charset="0"/>
                  </a:rPr>
                  <a:t>												</a:t>
                </a:r>
                <a14:m>
                  <m:oMath xmlns:m="http://schemas.openxmlformats.org/officeDocument/2006/math">
                    <m:r>
                      <a:rPr lang="en-CH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H" sz="2600" dirty="0">
                    <a:latin typeface="Helvetica" pitchFamily="2" charset="0"/>
                  </a:rPr>
                  <a:t> High Stability			</a:t>
                </a: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C86A15-2384-E592-EEBD-3AB35E8B0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615" y="12239357"/>
                <a:ext cx="22446500" cy="6093976"/>
              </a:xfrm>
              <a:prstGeom prst="rect">
                <a:avLst/>
              </a:prstGeom>
              <a:blipFill>
                <a:blip r:embed="rId7"/>
                <a:stretch>
                  <a:fillRect l="-509" t="-8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3" name="TextBox 182">
            <a:extLst>
              <a:ext uri="{FF2B5EF4-FFF2-40B4-BE49-F238E27FC236}">
                <a16:creationId xmlns:a16="http://schemas.microsoft.com/office/drawing/2014/main" id="{7D0EE515-D55D-0F32-E254-F7419A9D370A}"/>
              </a:ext>
            </a:extLst>
          </p:cNvPr>
          <p:cNvSpPr txBox="1"/>
          <p:nvPr/>
        </p:nvSpPr>
        <p:spPr>
          <a:xfrm>
            <a:off x="4127349" y="10679000"/>
            <a:ext cx="1224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700" dirty="0">
                <a:latin typeface="Helvetica" pitchFamily="2" charset="0"/>
              </a:rPr>
              <a:t>(a)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B6639A-FDB4-D5E0-4193-B44D0D00C996}"/>
                  </a:ext>
                </a:extLst>
              </p:cNvPr>
              <p:cNvSpPr txBox="1"/>
              <p:nvPr/>
            </p:nvSpPr>
            <p:spPr>
              <a:xfrm>
                <a:off x="4835594" y="16291466"/>
                <a:ext cx="22446500" cy="2092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H" sz="2600" dirty="0">
                    <a:latin typeface="Helvetica" pitchFamily="2" charset="0"/>
                  </a:rPr>
                  <a:t>		</a:t>
                </a:r>
                <a:endParaRPr lang="en-GB" sz="2600" dirty="0">
                  <a:latin typeface="Helvetica" pitchFamily="2" charset="0"/>
                </a:endParaRPr>
              </a:p>
              <a:p>
                <a:r>
                  <a:rPr lang="en-GB" sz="2600" dirty="0">
                    <a:latin typeface="Helvetica" pitchFamily="2" charset="0"/>
                  </a:rPr>
                  <a:t>High Imbalance</a:t>
                </a:r>
                <a:r>
                  <a:rPr lang="en-CH" sz="2600" dirty="0">
                    <a:latin typeface="Helvetica" pitchFamily="2" charset="0"/>
                  </a:rPr>
                  <a:t>							Low Asynchrony</a:t>
                </a:r>
              </a:p>
              <a:p>
                <a:r>
                  <a:rPr lang="en-CH" sz="2600" dirty="0">
                    <a:latin typeface="Helvetica" pitchFamily="2" charset="0"/>
                  </a:rPr>
                  <a:t>												</a:t>
                </a:r>
                <a14:m>
                  <m:oMath xmlns:m="http://schemas.openxmlformats.org/officeDocument/2006/math">
                    <m:r>
                      <a:rPr lang="en-CH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H" sz="2600" dirty="0">
                    <a:latin typeface="Helvetica" pitchFamily="2" charset="0"/>
                  </a:rPr>
                  <a:t> Low Stability</a:t>
                </a: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B6639A-FDB4-D5E0-4193-B44D0D00C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594" y="16291466"/>
                <a:ext cx="22446500" cy="2092881"/>
              </a:xfrm>
              <a:prstGeom prst="rect">
                <a:avLst/>
              </a:prstGeom>
              <a:blipFill>
                <a:blip r:embed="rId8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A0DD65-D1E4-6791-9A9A-D72BD8C9881B}"/>
                  </a:ext>
                </a:extLst>
              </p:cNvPr>
              <p:cNvSpPr txBox="1"/>
              <p:nvPr/>
            </p:nvSpPr>
            <p:spPr>
              <a:xfrm>
                <a:off x="4835594" y="21113001"/>
                <a:ext cx="22446500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H" sz="2600" dirty="0">
                  <a:latin typeface="Helvetica" pitchFamily="2" charset="0"/>
                </a:endParaRPr>
              </a:p>
              <a:p>
                <a:endParaRPr lang="en-CH" sz="2600" dirty="0">
                  <a:latin typeface="Helvetica" pitchFamily="2" charset="0"/>
                </a:endParaRPr>
              </a:p>
              <a:p>
                <a:endParaRPr lang="en-GB" sz="2600" dirty="0">
                  <a:latin typeface="Helvetica" pitchFamily="2" charset="0"/>
                </a:endParaRPr>
              </a:p>
              <a:p>
                <a:endParaRPr lang="en-GB" sz="2600" dirty="0">
                  <a:latin typeface="Helvetica" pitchFamily="2" charset="0"/>
                </a:endParaRPr>
              </a:p>
              <a:p>
                <a:r>
                  <a:rPr lang="de-CH" sz="2600" dirty="0">
                    <a:latin typeface="Helvetica" pitchFamily="2" charset="0"/>
                  </a:rPr>
                  <a:t>Low Imbalance</a:t>
                </a:r>
                <a:r>
                  <a:rPr lang="en-CH" sz="2600" dirty="0">
                    <a:latin typeface="Helvetica" pitchFamily="2" charset="0"/>
                  </a:rPr>
                  <a:t>								High Population Stability</a:t>
                </a:r>
              </a:p>
              <a:p>
                <a:r>
                  <a:rPr lang="en-CH" sz="2600" dirty="0">
                    <a:latin typeface="Helvetica" pitchFamily="2" charset="0"/>
                  </a:rPr>
                  <a:t>												</a:t>
                </a:r>
                <a14:m>
                  <m:oMath xmlns:m="http://schemas.openxmlformats.org/officeDocument/2006/math">
                    <m:r>
                      <a:rPr lang="en-CH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CH" sz="2600" dirty="0">
                    <a:latin typeface="Helvetica" pitchFamily="2" charset="0"/>
                  </a:rPr>
                  <a:t> High Stability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2A0DD65-D1E4-6791-9A9A-D72BD8C98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594" y="21113001"/>
                <a:ext cx="22446500" cy="2492990"/>
              </a:xfrm>
              <a:prstGeom prst="rect">
                <a:avLst/>
              </a:prstGeom>
              <a:blipFill>
                <a:blip r:embed="rId9"/>
                <a:stretch>
                  <a:fillRect l="-452" b="-507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13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5447</TotalTime>
  <Words>114</Words>
  <Application>Microsoft Macintosh PowerPoint</Application>
  <PresentationFormat>Custom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Til Hämmig</dc:creator>
  <cp:lastModifiedBy>Francesco Polazzo</cp:lastModifiedBy>
  <cp:revision>140</cp:revision>
  <dcterms:created xsi:type="dcterms:W3CDTF">2024-10-03T09:20:48Z</dcterms:created>
  <dcterms:modified xsi:type="dcterms:W3CDTF">2025-06-27T07:21:44Z</dcterms:modified>
</cp:coreProperties>
</file>