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02" d="100"/>
          <a:sy n="102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A269-974D-B790-3DDB-75B62721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D3E2-D2E7-6AA3-C3C1-9D8BCACC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ECF9-B146-9455-E759-A8272620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848A-41F3-D39F-3675-C3058CA5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B082-7D5C-4C13-984B-717F9A40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069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E82D-AF53-6A9C-EC1A-DED42993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9DD0B-9614-4724-8BFF-C2C443EA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06B5-E98F-34AF-574D-820FE079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3ACD-A509-3597-77FE-89D831E9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90B2-D641-F8F0-33C1-7DBF4B4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1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1C721-B7CF-C57B-44E4-6C0F989F4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388D-4D47-D79F-A244-D513213E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F435-954E-06AD-70D5-1C2D8C7B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B2B9-75E4-D6DE-B7BF-7661E45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607E-BCE4-E98E-3D96-5AA9164F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712E-DC55-C872-95FB-76F32D94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EAAA-A832-934B-93A2-78B00BE8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08B1-E092-E6E9-F64A-5D9E7DD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03CC-14B3-6B56-4BFF-A15F03E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BB24-EE49-9944-4D43-8D7DF1D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34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E84E-0657-5A6F-1BA2-C7868D3B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20D9-65AA-DDAC-CC61-F6F8D28D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7181-8726-15ED-5290-F578BDDB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A32E-B2F1-B57D-2900-A4C4B90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5930-061E-943D-2F28-E97F1C88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3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243-568A-E9BC-7458-BF4CD6FE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0E00-093D-5900-CC4F-E1EF8B13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84D7F-1409-DA3B-9B26-B2E2EB6EE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C6CF-9623-F8E0-4CBB-05BB1C2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6AE47-72A9-FCEE-B79A-6CBA2A86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A5A0-BDEF-B443-434E-7968043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342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2125-0846-C074-F25D-CD1FC00C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367E-DBAE-63C3-4125-0D6E5471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32BB8-690C-3F78-79F7-C1EA1BFE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7E5CA-D25A-6BA1-D621-CB29FAFF2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3256A-6DA2-AF43-34B9-35A56127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2BFA6-C8F1-BD06-2847-5B16994F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4F318-4337-B3AF-5607-5508CBED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D6493-FA18-FDE7-D62A-DA787B7B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5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F454-2DB4-07C0-44D1-45837E9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B2CAF-3EF7-AA7C-04F4-2D020844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D2293-3F4A-A46D-0EBD-00F30F0F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E0DD-180A-9975-13E1-19DC7034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69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64F58-D27A-AE4E-797B-D972366E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D4FCB-6AFF-6680-3882-7B078894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E5879-B598-79B8-C693-CDFCF533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06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49AE-3E6A-25A0-F768-F6ABEBAD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76AE-A949-4204-A07C-59D94DC96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9B5E-C7F2-4BD3-58AE-9A19FC54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7052-CF04-683A-2DE5-91B1AF7D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16EDE-B3FD-E9D2-4FAB-8B869F76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BC39-BAF1-5A8B-CFD3-A24B02B1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5071-3FA6-CAE6-0CF6-0317E2B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06EA3-9D85-54DA-F043-5A8567AE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77E7-B339-E065-FFFA-CE297586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EB1B-9E4D-C0EE-E786-D773E1F2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5F504-9FF1-FB92-4B16-E1C2846D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372E-2CFE-D09C-E237-3610EC89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62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503AF-B9FC-DF99-AB3C-C71BE3A0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3951-110C-B5CD-B4FB-EC0018F1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76B6-8CE0-5A81-870A-EC8D79047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0A70D-C498-A549-A863-768747E7DF1B}" type="datetimeFigureOut">
              <a:rPr lang="en-CH" smtClean="0"/>
              <a:t>21.11.2024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E14F-E908-9C15-10E1-8A27A9CE6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8E1D-2D48-2777-6D36-D03A8B06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DA345-6E2C-CC4F-87D5-1130D3CE2E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8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63">
            <a:extLst>
              <a:ext uri="{FF2B5EF4-FFF2-40B4-BE49-F238E27FC236}">
                <a16:creationId xmlns:a16="http://schemas.microsoft.com/office/drawing/2014/main" id="{4510BD3D-5039-A79F-52BC-63902A79D299}"/>
              </a:ext>
            </a:extLst>
          </p:cNvPr>
          <p:cNvGrpSpPr>
            <a:grpSpLocks noChangeAspect="1"/>
          </p:cNvGrpSpPr>
          <p:nvPr/>
        </p:nvGrpSpPr>
        <p:grpSpPr>
          <a:xfrm>
            <a:off x="409047" y="1771090"/>
            <a:ext cx="11373906" cy="3631816"/>
            <a:chOff x="987505" y="15956364"/>
            <a:chExt cx="28185668" cy="9000000"/>
          </a:xfrm>
        </p:grpSpPr>
        <p:grpSp>
          <p:nvGrpSpPr>
            <p:cNvPr id="5" name="Gruppieren 2">
              <a:extLst>
                <a:ext uri="{FF2B5EF4-FFF2-40B4-BE49-F238E27FC236}">
                  <a16:creationId xmlns:a16="http://schemas.microsoft.com/office/drawing/2014/main" id="{DA432FCA-61C3-484D-C66F-45E0718B60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73173" y="18188348"/>
              <a:ext cx="10200000" cy="6120000"/>
              <a:chOff x="10565606" y="18658681"/>
              <a:chExt cx="7772400" cy="4663440"/>
            </a:xfrm>
          </p:grpSpPr>
          <p:pic>
            <p:nvPicPr>
              <p:cNvPr id="36" name="Grafik 19">
                <a:extLst>
                  <a:ext uri="{FF2B5EF4-FFF2-40B4-BE49-F238E27FC236}">
                    <a16:creationId xmlns:a16="http://schemas.microsoft.com/office/drawing/2014/main" id="{B5449EC9-B862-D46F-CA80-18296D39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65606" y="18658681"/>
                <a:ext cx="7772400" cy="4663440"/>
              </a:xfrm>
              <a:prstGeom prst="rect">
                <a:avLst/>
              </a:prstGeom>
            </p:spPr>
          </p:pic>
          <p:grpSp>
            <p:nvGrpSpPr>
              <p:cNvPr id="37" name="Gruppieren 20">
                <a:extLst>
                  <a:ext uri="{FF2B5EF4-FFF2-40B4-BE49-F238E27FC236}">
                    <a16:creationId xmlns:a16="http://schemas.microsoft.com/office/drawing/2014/main" id="{1A3C9992-9E37-E6F9-B9B2-71C58854711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77009" y="21401881"/>
                <a:ext cx="3774190" cy="1467058"/>
                <a:chOff x="10541425" y="20965191"/>
                <a:chExt cx="4358001" cy="1693990"/>
              </a:xfrm>
            </p:grpSpPr>
            <p:grpSp>
              <p:nvGrpSpPr>
                <p:cNvPr id="38" name="Gruppieren 21">
                  <a:extLst>
                    <a:ext uri="{FF2B5EF4-FFF2-40B4-BE49-F238E27FC236}">
                      <a16:creationId xmlns:a16="http://schemas.microsoft.com/office/drawing/2014/main" id="{D061F492-6A33-174E-229A-E29C4959F621}"/>
                    </a:ext>
                  </a:extLst>
                </p:cNvPr>
                <p:cNvGrpSpPr/>
                <p:nvPr/>
              </p:nvGrpSpPr>
              <p:grpSpPr>
                <a:xfrm>
                  <a:off x="10541425" y="20965191"/>
                  <a:ext cx="1878806" cy="1693983"/>
                  <a:chOff x="13258800" y="19161368"/>
                  <a:chExt cx="1878806" cy="1693986"/>
                </a:xfrm>
              </p:grpSpPr>
              <p:sp>
                <p:nvSpPr>
                  <p:cNvPr id="48" name="Trapez 31">
                    <a:extLst>
                      <a:ext uri="{FF2B5EF4-FFF2-40B4-BE49-F238E27FC236}">
                        <a16:creationId xmlns:a16="http://schemas.microsoft.com/office/drawing/2014/main" id="{1A57962C-A137-6B89-9691-1943740049EF}"/>
                      </a:ext>
                    </a:extLst>
                  </p:cNvPr>
                  <p:cNvSpPr/>
                  <p:nvPr/>
                </p:nvSpPr>
                <p:spPr>
                  <a:xfrm>
                    <a:off x="13258800" y="19425138"/>
                    <a:ext cx="1878806" cy="1430216"/>
                  </a:xfrm>
                  <a:prstGeom prst="trapezoid">
                    <a:avLst/>
                  </a:prstGeom>
                  <a:solidFill>
                    <a:srgbClr val="E23F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5000" dirty="0"/>
                      <a:t>P</a:t>
                    </a:r>
                  </a:p>
                </p:txBody>
              </p:sp>
              <p:sp>
                <p:nvSpPr>
                  <p:cNvPr id="49" name="Ring 32">
                    <a:extLst>
                      <a:ext uri="{FF2B5EF4-FFF2-40B4-BE49-F238E27FC236}">
                        <a16:creationId xmlns:a16="http://schemas.microsoft.com/office/drawing/2014/main" id="{A531D2F2-BE81-BF2D-3A24-22981DD217B3}"/>
                      </a:ext>
                    </a:extLst>
                  </p:cNvPr>
                  <p:cNvSpPr/>
                  <p:nvPr/>
                </p:nvSpPr>
                <p:spPr>
                  <a:xfrm>
                    <a:off x="13952018" y="19161368"/>
                    <a:ext cx="492369" cy="527539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E23F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Gruppieren 22">
                  <a:extLst>
                    <a:ext uri="{FF2B5EF4-FFF2-40B4-BE49-F238E27FC236}">
                      <a16:creationId xmlns:a16="http://schemas.microsoft.com/office/drawing/2014/main" id="{BDA6D751-2BD0-E91C-9B5D-4588703FA5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3531547" y="21915511"/>
                  <a:ext cx="824801" cy="743670"/>
                  <a:chOff x="13258793" y="19161370"/>
                  <a:chExt cx="1878803" cy="1693992"/>
                </a:xfrm>
              </p:grpSpPr>
              <p:sp>
                <p:nvSpPr>
                  <p:cNvPr id="46" name="Trapez 29">
                    <a:extLst>
                      <a:ext uri="{FF2B5EF4-FFF2-40B4-BE49-F238E27FC236}">
                        <a16:creationId xmlns:a16="http://schemas.microsoft.com/office/drawing/2014/main" id="{C4B42D4B-11F1-E5B2-C243-3D481C0CA3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58793" y="19425146"/>
                    <a:ext cx="1878803" cy="1430216"/>
                  </a:xfrm>
                  <a:prstGeom prst="trapezoid">
                    <a:avLst/>
                  </a:prstGeom>
                  <a:solidFill>
                    <a:srgbClr val="D35D2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/>
                      <a:t>D</a:t>
                    </a:r>
                  </a:p>
                </p:txBody>
              </p:sp>
              <p:sp>
                <p:nvSpPr>
                  <p:cNvPr id="47" name="Ring 30">
                    <a:extLst>
                      <a:ext uri="{FF2B5EF4-FFF2-40B4-BE49-F238E27FC236}">
                        <a16:creationId xmlns:a16="http://schemas.microsoft.com/office/drawing/2014/main" id="{292D4C6E-1BD7-FD7C-83D7-7BC8561051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52019" y="19161370"/>
                    <a:ext cx="492370" cy="527539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D35D2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" name="Gruppieren 23">
                  <a:extLst>
                    <a:ext uri="{FF2B5EF4-FFF2-40B4-BE49-F238E27FC236}">
                      <a16:creationId xmlns:a16="http://schemas.microsoft.com/office/drawing/2014/main" id="{813A2B0D-7220-6F9F-872C-E916D295241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2563498" y="21915511"/>
                  <a:ext cx="824790" cy="743664"/>
                  <a:chOff x="13258808" y="19161352"/>
                  <a:chExt cx="1878807" cy="1694004"/>
                </a:xfrm>
              </p:grpSpPr>
              <p:sp>
                <p:nvSpPr>
                  <p:cNvPr id="44" name="Trapez 27">
                    <a:extLst>
                      <a:ext uri="{FF2B5EF4-FFF2-40B4-BE49-F238E27FC236}">
                        <a16:creationId xmlns:a16="http://schemas.microsoft.com/office/drawing/2014/main" id="{93A107A9-3676-5D44-1C57-41BB661CB1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58808" y="19425138"/>
                    <a:ext cx="1878807" cy="1430218"/>
                  </a:xfrm>
                  <a:prstGeom prst="trapezoid">
                    <a:avLst/>
                  </a:prstGeom>
                  <a:solidFill>
                    <a:srgbClr val="726D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000" dirty="0"/>
                      <a:t>L</a:t>
                    </a:r>
                  </a:p>
                </p:txBody>
              </p:sp>
              <p:sp>
                <p:nvSpPr>
                  <p:cNvPr id="45" name="Ring 28">
                    <a:extLst>
                      <a:ext uri="{FF2B5EF4-FFF2-40B4-BE49-F238E27FC236}">
                        <a16:creationId xmlns:a16="http://schemas.microsoft.com/office/drawing/2014/main" id="{89F73353-3FDE-C216-0EDF-73C9CC80C5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52019" y="19161352"/>
                    <a:ext cx="492368" cy="527539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726D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" name="Gruppieren 24">
                  <a:extLst>
                    <a:ext uri="{FF2B5EF4-FFF2-40B4-BE49-F238E27FC236}">
                      <a16:creationId xmlns:a16="http://schemas.microsoft.com/office/drawing/2014/main" id="{931C4A86-D134-75AA-4255-2153655534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499607" y="22298685"/>
                  <a:ext cx="399819" cy="360489"/>
                  <a:chOff x="13258800" y="19161368"/>
                  <a:chExt cx="1878806" cy="1693986"/>
                </a:xfrm>
              </p:grpSpPr>
              <p:sp>
                <p:nvSpPr>
                  <p:cNvPr id="42" name="Trapez 25">
                    <a:extLst>
                      <a:ext uri="{FF2B5EF4-FFF2-40B4-BE49-F238E27FC236}">
                        <a16:creationId xmlns:a16="http://schemas.microsoft.com/office/drawing/2014/main" id="{2A326AD1-E75E-5888-C8C6-0E374C3719D0}"/>
                      </a:ext>
                    </a:extLst>
                  </p:cNvPr>
                  <p:cNvSpPr/>
                  <p:nvPr/>
                </p:nvSpPr>
                <p:spPr>
                  <a:xfrm>
                    <a:off x="13258800" y="19425138"/>
                    <a:ext cx="1878806" cy="1430216"/>
                  </a:xfrm>
                  <a:prstGeom prst="trapezoid">
                    <a:avLst/>
                  </a:prstGeom>
                  <a:solidFill>
                    <a:srgbClr val="66A7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/>
                      <a:t>S</a:t>
                    </a:r>
                  </a:p>
                </p:txBody>
              </p:sp>
              <p:sp>
                <p:nvSpPr>
                  <p:cNvPr id="43" name="Ring 26">
                    <a:extLst>
                      <a:ext uri="{FF2B5EF4-FFF2-40B4-BE49-F238E27FC236}">
                        <a16:creationId xmlns:a16="http://schemas.microsoft.com/office/drawing/2014/main" id="{B683B316-F328-8C27-B57E-7568A808714D}"/>
                      </a:ext>
                    </a:extLst>
                  </p:cNvPr>
                  <p:cNvSpPr/>
                  <p:nvPr/>
                </p:nvSpPr>
                <p:spPr>
                  <a:xfrm>
                    <a:off x="13952018" y="19161368"/>
                    <a:ext cx="492369" cy="527539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66A7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" name="Gruppieren 33">
              <a:extLst>
                <a:ext uri="{FF2B5EF4-FFF2-40B4-BE49-F238E27FC236}">
                  <a16:creationId xmlns:a16="http://schemas.microsoft.com/office/drawing/2014/main" id="{E36B61F9-DD26-A633-2D02-1B3269CC040B}"/>
                </a:ext>
              </a:extLst>
            </p:cNvPr>
            <p:cNvGrpSpPr/>
            <p:nvPr/>
          </p:nvGrpSpPr>
          <p:grpSpPr>
            <a:xfrm>
              <a:off x="7803885" y="15956364"/>
              <a:ext cx="13903103" cy="9000000"/>
              <a:chOff x="7803885" y="15956364"/>
              <a:chExt cx="13903103" cy="900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6FA42D7-286B-6309-E5C0-0FB32EDEB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62140" y="15956364"/>
                <a:ext cx="9000000" cy="900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14825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uppieren 35">
                <a:extLst>
                  <a:ext uri="{FF2B5EF4-FFF2-40B4-BE49-F238E27FC236}">
                    <a16:creationId xmlns:a16="http://schemas.microsoft.com/office/drawing/2014/main" id="{B0103AAB-F17E-9042-F47D-0785315D882F}"/>
                  </a:ext>
                </a:extLst>
              </p:cNvPr>
              <p:cNvGrpSpPr/>
              <p:nvPr/>
            </p:nvGrpSpPr>
            <p:grpSpPr>
              <a:xfrm>
                <a:off x="11460579" y="19409981"/>
                <a:ext cx="6474313" cy="2426450"/>
                <a:chOff x="11460579" y="19409981"/>
                <a:chExt cx="6474313" cy="2426450"/>
              </a:xfrm>
            </p:grpSpPr>
            <p:sp>
              <p:nvSpPr>
                <p:cNvPr id="21" name="Trapez 45">
                  <a:extLst>
                    <a:ext uri="{FF2B5EF4-FFF2-40B4-BE49-F238E27FC236}">
                      <a16:creationId xmlns:a16="http://schemas.microsoft.com/office/drawing/2014/main" id="{F024F4AF-71A1-E04D-44ED-3A643DB60D95}"/>
                    </a:ext>
                  </a:extLst>
                </p:cNvPr>
                <p:cNvSpPr/>
                <p:nvPr/>
              </p:nvSpPr>
              <p:spPr>
                <a:xfrm>
                  <a:off x="14257867" y="20456364"/>
                  <a:ext cx="879739" cy="138006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2" name="Gruppieren 46">
                  <a:extLst>
                    <a:ext uri="{FF2B5EF4-FFF2-40B4-BE49-F238E27FC236}">
                      <a16:creationId xmlns:a16="http://schemas.microsoft.com/office/drawing/2014/main" id="{6058C31F-EF1F-40CF-5BB9-54F93B390024}"/>
                    </a:ext>
                  </a:extLst>
                </p:cNvPr>
                <p:cNvGrpSpPr/>
                <p:nvPr/>
              </p:nvGrpSpPr>
              <p:grpSpPr>
                <a:xfrm rot="21288200">
                  <a:off x="11460579" y="19409981"/>
                  <a:ext cx="6474313" cy="1167769"/>
                  <a:chOff x="11460579" y="19409981"/>
                  <a:chExt cx="6474313" cy="1167769"/>
                </a:xfrm>
              </p:grpSpPr>
              <p:sp>
                <p:nvSpPr>
                  <p:cNvPr id="23" name="Rechteck 47">
                    <a:extLst>
                      <a:ext uri="{FF2B5EF4-FFF2-40B4-BE49-F238E27FC236}">
                        <a16:creationId xmlns:a16="http://schemas.microsoft.com/office/drawing/2014/main" id="{EA055DCC-96B3-050B-2413-0D440632A274}"/>
                      </a:ext>
                    </a:extLst>
                  </p:cNvPr>
                  <p:cNvSpPr/>
                  <p:nvPr/>
                </p:nvSpPr>
                <p:spPr>
                  <a:xfrm>
                    <a:off x="11460579" y="20455270"/>
                    <a:ext cx="6474313" cy="1224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4" name="Gruppieren 48">
                    <a:extLst>
                      <a:ext uri="{FF2B5EF4-FFF2-40B4-BE49-F238E27FC236}">
                        <a16:creationId xmlns:a16="http://schemas.microsoft.com/office/drawing/2014/main" id="{8F3A274B-000D-E4EE-A028-404A11EC315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178432" y="19409981"/>
                    <a:ext cx="1149591" cy="1036503"/>
                    <a:chOff x="11373535" y="18530004"/>
                    <a:chExt cx="2135322" cy="1925265"/>
                  </a:xfrm>
                </p:grpSpPr>
                <p:sp>
                  <p:nvSpPr>
                    <p:cNvPr id="34" name="Trapez 58">
                      <a:extLst>
                        <a:ext uri="{FF2B5EF4-FFF2-40B4-BE49-F238E27FC236}">
                          <a16:creationId xmlns:a16="http://schemas.microsoft.com/office/drawing/2014/main" id="{E8FBEEE2-048D-76D0-DA4D-657130789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73535" y="18829786"/>
                      <a:ext cx="2135322" cy="1625483"/>
                    </a:xfrm>
                    <a:prstGeom prst="trapezoid">
                      <a:avLst/>
                    </a:prstGeom>
                    <a:solidFill>
                      <a:srgbClr val="E23F8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300" dirty="0"/>
                        <a:t>P</a:t>
                      </a:r>
                    </a:p>
                  </p:txBody>
                </p:sp>
                <p:sp>
                  <p:nvSpPr>
                    <p:cNvPr id="35" name="Ring 59">
                      <a:extLst>
                        <a:ext uri="{FF2B5EF4-FFF2-40B4-BE49-F238E27FC236}">
                          <a16:creationId xmlns:a16="http://schemas.microsoft.com/office/drawing/2014/main" id="{2FF1F09E-593C-A3E0-8848-4F2F76B87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61399" y="18530004"/>
                      <a:ext cx="559593" cy="599564"/>
                    </a:xfrm>
                    <a:prstGeom prst="donut">
                      <a:avLst>
                        <a:gd name="adj" fmla="val 29622"/>
                      </a:avLst>
                    </a:prstGeom>
                    <a:solidFill>
                      <a:srgbClr val="E23F8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" name="Gruppieren 49">
                    <a:extLst>
                      <a:ext uri="{FF2B5EF4-FFF2-40B4-BE49-F238E27FC236}">
                        <a16:creationId xmlns:a16="http://schemas.microsoft.com/office/drawing/2014/main" id="{ADDB1288-1216-EBA1-DE04-BF9E841DAD7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5381218" y="19883129"/>
                    <a:ext cx="624433" cy="563012"/>
                    <a:chOff x="10003625" y="33074876"/>
                    <a:chExt cx="937400" cy="845194"/>
                  </a:xfrm>
                </p:grpSpPr>
                <p:sp>
                  <p:nvSpPr>
                    <p:cNvPr id="32" name="Trapez 56">
                      <a:extLst>
                        <a:ext uri="{FF2B5EF4-FFF2-40B4-BE49-F238E27FC236}">
                          <a16:creationId xmlns:a16="http://schemas.microsoft.com/office/drawing/2014/main" id="{3D935268-E2D0-1E8D-4673-9D8A5EB8EE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03625" y="33206484"/>
                      <a:ext cx="937400" cy="713586"/>
                    </a:xfrm>
                    <a:prstGeom prst="trapezoid">
                      <a:avLst/>
                    </a:prstGeom>
                    <a:solidFill>
                      <a:srgbClr val="726D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dirty="0"/>
                        <a:t>L</a:t>
                      </a:r>
                    </a:p>
                  </p:txBody>
                </p:sp>
                <p:sp>
                  <p:nvSpPr>
                    <p:cNvPr id="33" name="Ring 57">
                      <a:extLst>
                        <a:ext uri="{FF2B5EF4-FFF2-40B4-BE49-F238E27FC236}">
                          <a16:creationId xmlns:a16="http://schemas.microsoft.com/office/drawing/2014/main" id="{CC686A6A-401C-0C40-473F-5F339A427E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349492" y="33074876"/>
                      <a:ext cx="245659" cy="263208"/>
                    </a:xfrm>
                    <a:prstGeom prst="donut">
                      <a:avLst>
                        <a:gd name="adj" fmla="val 29622"/>
                      </a:avLst>
                    </a:prstGeom>
                    <a:solidFill>
                      <a:srgbClr val="726D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6" name="Gruppieren 50">
                    <a:extLst>
                      <a:ext uri="{FF2B5EF4-FFF2-40B4-BE49-F238E27FC236}">
                        <a16:creationId xmlns:a16="http://schemas.microsoft.com/office/drawing/2014/main" id="{4301ACF4-2E6E-8816-136F-AA6A67EE261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997992" y="19884541"/>
                    <a:ext cx="622868" cy="561600"/>
                    <a:chOff x="11695382" y="31968987"/>
                    <a:chExt cx="937412" cy="845204"/>
                  </a:xfrm>
                </p:grpSpPr>
                <p:sp>
                  <p:nvSpPr>
                    <p:cNvPr id="30" name="Trapez 54">
                      <a:extLst>
                        <a:ext uri="{FF2B5EF4-FFF2-40B4-BE49-F238E27FC236}">
                          <a16:creationId xmlns:a16="http://schemas.microsoft.com/office/drawing/2014/main" id="{3CEC2306-6B4D-E814-8BAB-4E5090FBFA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1695382" y="32100596"/>
                      <a:ext cx="937412" cy="713595"/>
                    </a:xfrm>
                    <a:prstGeom prst="trapezoid">
                      <a:avLst/>
                    </a:prstGeom>
                    <a:solidFill>
                      <a:srgbClr val="D35D2F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dirty="0"/>
                        <a:t>D</a:t>
                      </a:r>
                    </a:p>
                  </p:txBody>
                </p:sp>
                <p:sp>
                  <p:nvSpPr>
                    <p:cNvPr id="31" name="Ring 55">
                      <a:extLst>
                        <a:ext uri="{FF2B5EF4-FFF2-40B4-BE49-F238E27FC236}">
                          <a16:creationId xmlns:a16="http://schemas.microsoft.com/office/drawing/2014/main" id="{EB9436DD-CE74-BEB8-6B4A-E0661E5903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2041261" y="31968987"/>
                      <a:ext cx="245664" cy="263211"/>
                    </a:xfrm>
                    <a:prstGeom prst="donut">
                      <a:avLst>
                        <a:gd name="adj" fmla="val 29622"/>
                      </a:avLst>
                    </a:prstGeom>
                    <a:solidFill>
                      <a:srgbClr val="D35D2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7" name="Gruppieren 51">
                    <a:extLst>
                      <a:ext uri="{FF2B5EF4-FFF2-40B4-BE49-F238E27FC236}">
                        <a16:creationId xmlns:a16="http://schemas.microsoft.com/office/drawing/2014/main" id="{98112FEF-F248-A042-6FC7-AC8600F5C2D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818761" y="20190052"/>
                    <a:ext cx="284029" cy="256089"/>
                    <a:chOff x="12825175" y="31473743"/>
                    <a:chExt cx="454407" cy="409707"/>
                  </a:xfrm>
                </p:grpSpPr>
                <p:sp>
                  <p:nvSpPr>
                    <p:cNvPr id="28" name="Trapez 52">
                      <a:extLst>
                        <a:ext uri="{FF2B5EF4-FFF2-40B4-BE49-F238E27FC236}">
                          <a16:creationId xmlns:a16="http://schemas.microsoft.com/office/drawing/2014/main" id="{228EAFF3-8370-D306-3902-EC4BD6A05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25175" y="31537538"/>
                      <a:ext cx="454407" cy="345912"/>
                    </a:xfrm>
                    <a:prstGeom prst="trapezoid">
                      <a:avLst/>
                    </a:prstGeom>
                    <a:solidFill>
                      <a:srgbClr val="66A72A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800" dirty="0"/>
                        <a:t>S</a:t>
                      </a:r>
                    </a:p>
                  </p:txBody>
                </p:sp>
                <p:sp>
                  <p:nvSpPr>
                    <p:cNvPr id="29" name="Ring 53">
                      <a:extLst>
                        <a:ext uri="{FF2B5EF4-FFF2-40B4-BE49-F238E27FC236}">
                          <a16:creationId xmlns:a16="http://schemas.microsoft.com/office/drawing/2014/main" id="{3C006C60-8C0E-11CC-0E52-DB05033E1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92836" y="31473743"/>
                      <a:ext cx="119084" cy="127590"/>
                    </a:xfrm>
                    <a:prstGeom prst="donut">
                      <a:avLst>
                        <a:gd name="adj" fmla="val 29622"/>
                      </a:avLst>
                    </a:prstGeom>
                    <a:solidFill>
                      <a:srgbClr val="66A72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12" name="Gerade Verbindung 36">
                <a:extLst>
                  <a:ext uri="{FF2B5EF4-FFF2-40B4-BE49-F238E27FC236}">
                    <a16:creationId xmlns:a16="http://schemas.microsoft.com/office/drawing/2014/main" id="{70CCE4AA-B9EC-3F5B-8262-C1F0718E7418}"/>
                  </a:ext>
                </a:extLst>
              </p:cNvPr>
              <p:cNvCxnSpPr/>
              <p:nvPr/>
            </p:nvCxnSpPr>
            <p:spPr>
              <a:xfrm>
                <a:off x="11281222" y="22236415"/>
                <a:ext cx="692770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37">
                <a:extLst>
                  <a:ext uri="{FF2B5EF4-FFF2-40B4-BE49-F238E27FC236}">
                    <a16:creationId xmlns:a16="http://schemas.microsoft.com/office/drawing/2014/main" id="{7A330A1E-0363-BC8F-A364-CF722E5A33CA}"/>
                  </a:ext>
                </a:extLst>
              </p:cNvPr>
              <p:cNvSpPr txBox="1"/>
              <p:nvPr/>
            </p:nvSpPr>
            <p:spPr>
              <a:xfrm>
                <a:off x="11632925" y="16765788"/>
                <a:ext cx="5913674" cy="1754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Realized balance</a:t>
                </a:r>
              </a:p>
              <a:p>
                <a:pPr algn="ctr"/>
                <a:r>
                  <a:rPr lang="en-GB" sz="1200" dirty="0">
                    <a:latin typeface="Helvetica" pitchFamily="2" charset="0"/>
                  </a:rPr>
                  <a:t> </a:t>
                </a:r>
                <a:r>
                  <a:rPr lang="en-GB" sz="1000" dirty="0">
                    <a:latin typeface="Helvetica" pitchFamily="2" charset="0"/>
                  </a:rPr>
                  <a:t>Sum of slopes weighted by abundance</a:t>
                </a:r>
              </a:p>
            </p:txBody>
          </p:sp>
          <p:sp>
            <p:nvSpPr>
              <p:cNvPr id="14" name="Textfeld 38">
                <a:extLst>
                  <a:ext uri="{FF2B5EF4-FFF2-40B4-BE49-F238E27FC236}">
                    <a16:creationId xmlns:a16="http://schemas.microsoft.com/office/drawing/2014/main" id="{CA23B286-9283-F05F-114A-8C273AC1B06A}"/>
                  </a:ext>
                </a:extLst>
              </p:cNvPr>
              <p:cNvSpPr txBox="1"/>
              <p:nvPr/>
            </p:nvSpPr>
            <p:spPr>
              <a:xfrm>
                <a:off x="12401287" y="22709910"/>
                <a:ext cx="4687565" cy="61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Slope of intrinsic growth rate</a:t>
                </a:r>
              </a:p>
            </p:txBody>
          </p:sp>
          <p:cxnSp>
            <p:nvCxnSpPr>
              <p:cNvPr id="15" name="Gerade Verbindung 39">
                <a:extLst>
                  <a:ext uri="{FF2B5EF4-FFF2-40B4-BE49-F238E27FC236}">
                    <a16:creationId xmlns:a16="http://schemas.microsoft.com/office/drawing/2014/main" id="{51F01BFA-A5B5-6E7B-62AE-5CDD98932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1129" y="22054408"/>
                <a:ext cx="0" cy="1820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40">
                <a:extLst>
                  <a:ext uri="{FF2B5EF4-FFF2-40B4-BE49-F238E27FC236}">
                    <a16:creationId xmlns:a16="http://schemas.microsoft.com/office/drawing/2014/main" id="{4F70D33B-8A8E-09AA-C247-E513A21B6529}"/>
                  </a:ext>
                </a:extLst>
              </p:cNvPr>
              <p:cNvSpPr txBox="1"/>
              <p:nvPr/>
            </p:nvSpPr>
            <p:spPr>
              <a:xfrm>
                <a:off x="14588814" y="22307462"/>
                <a:ext cx="312518" cy="61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0</a:t>
                </a:r>
              </a:p>
            </p:txBody>
          </p:sp>
          <p:sp>
            <p:nvSpPr>
              <p:cNvPr id="17" name="Textfeld 41">
                <a:extLst>
                  <a:ext uri="{FF2B5EF4-FFF2-40B4-BE49-F238E27FC236}">
                    <a16:creationId xmlns:a16="http://schemas.microsoft.com/office/drawing/2014/main" id="{CABE142A-49D6-9855-8B4C-549C39169196}"/>
                  </a:ext>
                </a:extLst>
              </p:cNvPr>
              <p:cNvSpPr txBox="1"/>
              <p:nvPr/>
            </p:nvSpPr>
            <p:spPr>
              <a:xfrm>
                <a:off x="11707570" y="22312366"/>
                <a:ext cx="761550" cy="61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-1</a:t>
                </a:r>
              </a:p>
            </p:txBody>
          </p:sp>
          <p:sp>
            <p:nvSpPr>
              <p:cNvPr id="18" name="Textfeld 42">
                <a:extLst>
                  <a:ext uri="{FF2B5EF4-FFF2-40B4-BE49-F238E27FC236}">
                    <a16:creationId xmlns:a16="http://schemas.microsoft.com/office/drawing/2014/main" id="{9AE74141-88FB-BD5D-5D60-FFFF0FA7452F}"/>
                  </a:ext>
                </a:extLst>
              </p:cNvPr>
              <p:cNvSpPr txBox="1"/>
              <p:nvPr/>
            </p:nvSpPr>
            <p:spPr>
              <a:xfrm>
                <a:off x="17663459" y="22307462"/>
                <a:ext cx="529456" cy="61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/>
                  <a:t>1</a:t>
                </a:r>
              </a:p>
            </p:txBody>
          </p:sp>
          <p:sp>
            <p:nvSpPr>
              <p:cNvPr id="19" name="Rechteckiger Pfeil 43">
                <a:extLst>
                  <a:ext uri="{FF2B5EF4-FFF2-40B4-BE49-F238E27FC236}">
                    <a16:creationId xmlns:a16="http://schemas.microsoft.com/office/drawing/2014/main" id="{B19D2C73-A262-E1EA-120E-F6E4DE437002}"/>
                  </a:ext>
                </a:extLst>
              </p:cNvPr>
              <p:cNvSpPr/>
              <p:nvPr/>
            </p:nvSpPr>
            <p:spPr>
              <a:xfrm flipV="1">
                <a:off x="7803885" y="23086268"/>
                <a:ext cx="5499098" cy="1319125"/>
              </a:xfrm>
              <a:prstGeom prst="bentArrow">
                <a:avLst>
                  <a:gd name="adj1" fmla="val 50000"/>
                  <a:gd name="adj2" fmla="val 43814"/>
                  <a:gd name="adj3" fmla="val 50000"/>
                  <a:gd name="adj4" fmla="val 9828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iger Pfeil 44">
                <a:extLst>
                  <a:ext uri="{FF2B5EF4-FFF2-40B4-BE49-F238E27FC236}">
                    <a16:creationId xmlns:a16="http://schemas.microsoft.com/office/drawing/2014/main" id="{C2CFEF20-B307-543C-DD14-B714A564D510}"/>
                  </a:ext>
                </a:extLst>
              </p:cNvPr>
              <p:cNvSpPr/>
              <p:nvPr/>
            </p:nvSpPr>
            <p:spPr>
              <a:xfrm rot="16200000" flipH="1">
                <a:off x="18306933" y="16146858"/>
                <a:ext cx="2141606" cy="4658504"/>
              </a:xfrm>
              <a:prstGeom prst="bentArrow">
                <a:avLst>
                  <a:gd name="adj1" fmla="val 28009"/>
                  <a:gd name="adj2" fmla="val 26839"/>
                  <a:gd name="adj3" fmla="val 33024"/>
                  <a:gd name="adj4" fmla="val 603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uppieren 60">
              <a:extLst>
                <a:ext uri="{FF2B5EF4-FFF2-40B4-BE49-F238E27FC236}">
                  <a16:creationId xmlns:a16="http://schemas.microsoft.com/office/drawing/2014/main" id="{3F541A90-22CF-C8A7-4C98-1CB34BB75D15}"/>
                </a:ext>
              </a:extLst>
            </p:cNvPr>
            <p:cNvGrpSpPr/>
            <p:nvPr/>
          </p:nvGrpSpPr>
          <p:grpSpPr>
            <a:xfrm>
              <a:off x="987505" y="16859188"/>
              <a:ext cx="8191551" cy="6392246"/>
              <a:chOff x="633552" y="16787688"/>
              <a:chExt cx="8191551" cy="6392246"/>
            </a:xfrm>
          </p:grpSpPr>
          <p:pic>
            <p:nvPicPr>
              <p:cNvPr id="8" name="Grafik 61">
                <a:extLst>
                  <a:ext uri="{FF2B5EF4-FFF2-40B4-BE49-F238E27FC236}">
                    <a16:creationId xmlns:a16="http://schemas.microsoft.com/office/drawing/2014/main" id="{7D89F72E-DFEA-D5B2-BCE7-B30236656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5888" t="43349" r="18713" b="42583"/>
              <a:stretch/>
            </p:blipFill>
            <p:spPr>
              <a:xfrm>
                <a:off x="1142245" y="22003210"/>
                <a:ext cx="7682858" cy="1176724"/>
              </a:xfrm>
              <a:prstGeom prst="rect">
                <a:avLst/>
              </a:prstGeom>
            </p:spPr>
          </p:pic>
          <p:pic>
            <p:nvPicPr>
              <p:cNvPr id="9" name="Grafik 62">
                <a:extLst>
                  <a:ext uri="{FF2B5EF4-FFF2-40B4-BE49-F238E27FC236}">
                    <a16:creationId xmlns:a16="http://schemas.microsoft.com/office/drawing/2014/main" id="{54996789-8DAB-796C-195F-B773290FA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3583"/>
              <a:stretch/>
            </p:blipFill>
            <p:spPr>
              <a:xfrm>
                <a:off x="633552" y="16787688"/>
                <a:ext cx="8025769" cy="55723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70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</cp:revision>
  <dcterms:created xsi:type="dcterms:W3CDTF">2024-11-21T09:43:18Z</dcterms:created>
  <dcterms:modified xsi:type="dcterms:W3CDTF">2024-11-21T09:43:50Z</dcterms:modified>
</cp:coreProperties>
</file>