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3"/>
  </p:notesMasterIdLst>
  <p:handoutMasterIdLst>
    <p:handoutMasterId r:id="rId24"/>
  </p:handoutMasterIdLst>
  <p:sldIdLst>
    <p:sldId id="264" r:id="rId2"/>
    <p:sldId id="274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67" r:id="rId22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8ABBD-0399-31F0-56DC-0EBDD130309E}" v="275" dt="2021-04-12T09:53:25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36F764-CC2A-4E84-A3AF-554D8515E8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35AEB3-372B-4E13-BED9-9F5623DB56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D833C3-C75E-4A32-B690-5F35EB6562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F3EAE52-2A35-42CF-BADA-766EC1BC94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EE7AE25-7FD5-4A3E-8799-7C8CF613706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EB3F068-CA01-4848-A687-92F5BCD1D2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13393BE-02AC-4FE5-BC8A-4C79939C27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D1DDE92-59FC-4930-9EDD-F859A1CABE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D3F4FB7-6276-4DF4-9FEC-70CBEBCCA0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4F4C21D-9B19-40E1-9549-3C0E5B533B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13AD0B8-07E6-46E9-8F59-6A3125E95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CB1AF33-64F0-4F70-8DAE-D772DDDC77B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20CAB110-5BCE-4510-BBA5-741159C55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36D7EDD-BF4D-4565-A2B9-FB128315BDCB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12D826B-37A3-41C8-A5B5-90326EA33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56F4A5-0CC7-44AA-B429-63A094DD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F2D18B7D-C885-4B46-B4DA-BD63BD22A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F20FCC-72FE-484B-85AC-83CEEC94958F}" type="slidenum">
              <a:rPr lang="it-IT" altLang="it-IT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21</a:t>
            </a:fld>
            <a:endParaRPr lang="it-IT" altLang="it-IT" sz="12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7163B23-BE68-4283-85F5-1B15A5225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1E6B5E0-95C6-4974-9870-16B5A4F46E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1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4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9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2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una tabella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1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/>
              <a:t>Fare clic sull'icona per inserire un grafico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4706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76385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1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48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9672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  <a:endParaRPr lang="en-GB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91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1E2FF1A5-54BB-4443-90EB-610EB99B4B5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:a16="http://schemas.microsoft.com/office/drawing/2014/main" id="{D877EF97-2E72-4448-8780-45F78FA094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:a16="http://schemas.microsoft.com/office/drawing/2014/main" id="{31951F5D-C5F5-486B-B9E6-CFE3089CB6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GB" altLang="it-IT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DA899855-F70E-4195-B5D9-341CCA407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F2A8CC2-6893-495B-9117-B8296C87A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:a16="http://schemas.microsoft.com/office/drawing/2014/main" id="{25A5A6FF-7406-4F0B-9CD2-1BD52574E8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ＭＳ Ｐゴシック" charset="0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ＭＳ Ｐゴシック" charset="0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ＭＳ Ｐゴシック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1">
            <a:extLst>
              <a:ext uri="{FF2B5EF4-FFF2-40B4-BE49-F238E27FC236}">
                <a16:creationId xmlns:a16="http://schemas.microsoft.com/office/drawing/2014/main" id="{AD3BC269-71D2-4AEF-BBE2-E35824AC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4098" name="Group 17">
            <a:extLst>
              <a:ext uri="{FF2B5EF4-FFF2-40B4-BE49-F238E27FC236}">
                <a16:creationId xmlns:a16="http://schemas.microsoft.com/office/drawing/2014/main" id="{45F5CF21-C59F-435C-95EC-EE07CC2F93D5}"/>
              </a:ext>
            </a:extLst>
          </p:cNvPr>
          <p:cNvGrpSpPr>
            <a:grpSpLocks/>
          </p:cNvGrpSpPr>
          <p:nvPr/>
        </p:nvGrpSpPr>
        <p:grpSpPr bwMode="auto">
          <a:xfrm>
            <a:off x="0" y="2640013"/>
            <a:ext cx="9145588" cy="4098925"/>
            <a:chOff x="0" y="1738"/>
            <a:chExt cx="5761" cy="2582"/>
          </a:xfrm>
        </p:grpSpPr>
        <p:pic>
          <p:nvPicPr>
            <p:cNvPr id="4101" name="Picture 15" descr="Fondino">
              <a:extLst>
                <a:ext uri="{FF2B5EF4-FFF2-40B4-BE49-F238E27FC236}">
                  <a16:creationId xmlns:a16="http://schemas.microsoft.com/office/drawing/2014/main" id="{5DBFB7A4-F751-466B-98CF-6A02942F3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3" descr="logo +marchio">
              <a:extLst>
                <a:ext uri="{FF2B5EF4-FFF2-40B4-BE49-F238E27FC236}">
                  <a16:creationId xmlns:a16="http://schemas.microsoft.com/office/drawing/2014/main" id="{52C73418-EF0E-48DB-BD6D-4EE9CF12D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6" descr="fascia">
              <a:extLst>
                <a:ext uri="{FF2B5EF4-FFF2-40B4-BE49-F238E27FC236}">
                  <a16:creationId xmlns:a16="http://schemas.microsoft.com/office/drawing/2014/main" id="{7DB1F3ED-A5DE-4F8C-87EA-39D8F7551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99" name="Titolo 2">
            <a:extLst>
              <a:ext uri="{FF2B5EF4-FFF2-40B4-BE49-F238E27FC236}">
                <a16:creationId xmlns:a16="http://schemas.microsoft.com/office/drawing/2014/main" id="{A4767D90-FDDB-453F-94A6-F2C4DDD0C3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89150" y="188913"/>
            <a:ext cx="6369050" cy="1979612"/>
          </a:xfrm>
        </p:spPr>
        <p:txBody>
          <a:bodyPr/>
          <a:lstStyle/>
          <a:p>
            <a:pPr algn="l" eaLnBrk="1" hangingPunct="1"/>
            <a:r>
              <a:rPr lang="it-IT" altLang="it-IT" sz="400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Optimal Lunar Landing Trajectory Design for Hybrid Engine </a:t>
            </a:r>
            <a:br>
              <a:rPr lang="it-IT" altLang="it-IT" sz="16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it-IT" altLang="it-IT" sz="1600" b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00" name="Sottotitolo 3">
            <a:extLst>
              <a:ext uri="{FF2B5EF4-FFF2-40B4-BE49-F238E27FC236}">
                <a16:creationId xmlns:a16="http://schemas.microsoft.com/office/drawing/2014/main" id="{8BD09319-C90A-4F95-8352-39FB354D48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4887913"/>
            <a:ext cx="6400800" cy="1852612"/>
          </a:xfrm>
        </p:spPr>
        <p:txBody>
          <a:bodyPr/>
          <a:lstStyle/>
          <a:p>
            <a:pPr algn="r" eaLnBrk="1" hangingPunct="1"/>
            <a:r>
              <a:rPr lang="it-IT" altLang="it-IT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Project of Optimal Control.</a:t>
            </a:r>
          </a:p>
          <a:p>
            <a:pPr algn="r" eaLnBrk="1" hangingPunct="1"/>
            <a:r>
              <a:rPr lang="it-IT" altLang="it-IT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Prof. Daniela Iacoviello</a:t>
            </a:r>
          </a:p>
          <a:p>
            <a:pPr algn="r" eaLnBrk="1" hangingPunct="1"/>
            <a:r>
              <a:rPr lang="it-IT" altLang="it-IT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A.A. 2020/2021</a:t>
            </a:r>
          </a:p>
          <a:p>
            <a:pPr algn="r" eaLnBrk="1" hangingPunct="1"/>
            <a:endParaRPr lang="it-IT" altLang="it-IT" sz="160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r" eaLnBrk="1" hangingPunct="1"/>
            <a:r>
              <a:rPr lang="it-IT" altLang="it-IT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Leonardo Salustri (M1762556)</a:t>
            </a:r>
          </a:p>
          <a:p>
            <a:pPr algn="r" eaLnBrk="1" hangingPunct="1"/>
            <a:r>
              <a:rPr lang="it-IT" altLang="it-IT" sz="16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Francesco Scotti (M1758391)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olo 6">
            <a:extLst>
              <a:ext uri="{FF2B5EF4-FFF2-40B4-BE49-F238E27FC236}">
                <a16:creationId xmlns:a16="http://schemas.microsoft.com/office/drawing/2014/main" id="{15555947-4B14-4940-B604-56E9B3C8C5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Optimal Trajectory Design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C26DE59-64B3-42E6-ACA7-D03F5A56033B}"/>
              </a:ext>
            </a:extLst>
          </p:cNvPr>
          <p:cNvSpPr txBox="1"/>
          <p:nvPr/>
        </p:nvSpPr>
        <p:spPr>
          <a:xfrm>
            <a:off x="684213" y="1439863"/>
            <a:ext cx="6437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So,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boundary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conditions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for the costate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Hamiltonian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are:</a:t>
            </a:r>
          </a:p>
        </p:txBody>
      </p:sp>
      <p:pic>
        <p:nvPicPr>
          <p:cNvPr id="14339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E25A06-DF40-4D03-907F-C4D20278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6675"/>
            <a:ext cx="1422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3EF621-5612-4C94-A848-09E3E971F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2244725"/>
            <a:ext cx="44418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Freccia destra 11">
            <a:extLst>
              <a:ext uri="{FF2B5EF4-FFF2-40B4-BE49-F238E27FC236}">
                <a16:creationId xmlns:a16="http://schemas.microsoft.com/office/drawing/2014/main" id="{D40345FA-5CC8-407B-A84E-69938969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2921000"/>
            <a:ext cx="792162" cy="647700"/>
          </a:xfrm>
          <a:prstGeom prst="rightArrow">
            <a:avLst>
              <a:gd name="adj1" fmla="val 50000"/>
              <a:gd name="adj2" fmla="val 5003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2D7BD2-8169-4192-BFF6-302F186C89C6}"/>
              </a:ext>
            </a:extLst>
          </p:cNvPr>
          <p:cNvSpPr txBox="1"/>
          <p:nvPr/>
        </p:nvSpPr>
        <p:spPr>
          <a:xfrm>
            <a:off x="8594226" y="6346012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cs typeface="Arial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6">
            <a:extLst>
              <a:ext uri="{FF2B5EF4-FFF2-40B4-BE49-F238E27FC236}">
                <a16:creationId xmlns:a16="http://schemas.microsoft.com/office/drawing/2014/main" id="{C14DD9AF-760B-4F70-8BE6-5C6CC5101D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Two-point boundary </a:t>
            </a:r>
            <a:b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value problem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9D3D2-2484-40FF-9653-82886E9FEB33}"/>
              </a:ext>
            </a:extLst>
          </p:cNvPr>
          <p:cNvSpPr txBox="1"/>
          <p:nvPr/>
        </p:nvSpPr>
        <p:spPr>
          <a:xfrm>
            <a:off x="1042988" y="2133600"/>
            <a:ext cx="7364412" cy="3292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optimal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control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problem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be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reformulated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to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two-point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boundary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value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problem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usually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solved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by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parameter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optimization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methods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like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</a:t>
            </a: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Sequential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dynamic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programming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Evolutionary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algorithm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Genetic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algorithm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Particle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swarm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optimization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usually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difficult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select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suitable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search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boundary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solution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Therefore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shooting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method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applied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to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optimal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solution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077A48D-8A20-4377-A4D0-E92BBB48FF5F}"/>
              </a:ext>
            </a:extLst>
          </p:cNvPr>
          <p:cNvSpPr txBox="1"/>
          <p:nvPr/>
        </p:nvSpPr>
        <p:spPr>
          <a:xfrm>
            <a:off x="8528102" y="6346012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10</a:t>
            </a:r>
            <a:endParaRPr lang="it-IT" dirty="0"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olo 6">
            <a:extLst>
              <a:ext uri="{FF2B5EF4-FFF2-40B4-BE49-F238E27FC236}">
                <a16:creationId xmlns:a16="http://schemas.microsoft.com/office/drawing/2014/main" id="{7E7D9A55-9A1A-4EAE-B612-1010DF6444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Shooting Method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3F662A0-390E-48CB-8F52-79E9910F5557}"/>
              </a:ext>
            </a:extLst>
          </p:cNvPr>
          <p:cNvSpPr txBox="1"/>
          <p:nvPr/>
        </p:nvSpPr>
        <p:spPr>
          <a:xfrm>
            <a:off x="611188" y="1244600"/>
            <a:ext cx="71977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For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shooting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method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(h) must be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described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first. 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6387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BFE97E-1B98-4BA4-9312-F0BB88D9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916113"/>
            <a:ext cx="31845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46C639-9C9A-4DE0-A1A4-89894E89D22E}"/>
              </a:ext>
            </a:extLst>
          </p:cNvPr>
          <p:cNvSpPr txBox="1"/>
          <p:nvPr/>
        </p:nvSpPr>
        <p:spPr>
          <a:xfrm>
            <a:off x="8565887" y="63554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11</a:t>
            </a:r>
            <a:endParaRPr lang="it-IT" dirty="0"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:a16="http://schemas.microsoft.com/office/drawing/2014/main" id="{DB15710A-AB98-4B2E-8EBB-1A800B4226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Shooting Method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97B3F2-4207-4EF0-A061-52E63405CF01}"/>
              </a:ext>
            </a:extLst>
          </p:cNvPr>
          <p:cNvSpPr txBox="1"/>
          <p:nvPr/>
        </p:nvSpPr>
        <p:spPr>
          <a:xfrm>
            <a:off x="900113" y="1422400"/>
            <a:ext cx="5548312" cy="4778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derivative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written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follows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 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7411" name="Immagine 4">
            <a:extLst>
              <a:ext uri="{FF2B5EF4-FFF2-40B4-BE49-F238E27FC236}">
                <a16:creationId xmlns:a16="http://schemas.microsoft.com/office/drawing/2014/main" id="{210CE37F-881D-4DB7-9A86-544FF5BBC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14550"/>
            <a:ext cx="4114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9136A2-EEE0-486E-AAED-892A06BE4732}"/>
              </a:ext>
            </a:extLst>
          </p:cNvPr>
          <p:cNvSpPr txBox="1"/>
          <p:nvPr/>
        </p:nvSpPr>
        <p:spPr>
          <a:xfrm>
            <a:off x="900113" y="2887663"/>
            <a:ext cx="7446962" cy="72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i="1" dirty="0" err="1">
                <a:solidFill>
                  <a:schemeClr val="accent1">
                    <a:lumMod val="10000"/>
                  </a:schemeClr>
                </a:solidFill>
              </a:rPr>
              <a:t>z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 = [</a:t>
            </a:r>
            <a:r>
              <a:rPr lang="it-IT" sz="1600" i="1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x</a:t>
            </a:r>
            <a:r>
              <a:rPr lang="it-IT" sz="1600" i="1" baseline="30000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 𝜆</a:t>
            </a:r>
            <a:r>
              <a:rPr lang="it-IT" sz="1600" i="1" baseline="30000" dirty="0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]</a:t>
            </a:r>
            <a:r>
              <a:rPr lang="it-IT" sz="2000" i="1" baseline="30000" dirty="0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represents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augumented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i="1" dirty="0" err="1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it-IT" sz="1600" i="1" baseline="-25000" dirty="0" err="1">
                <a:solidFill>
                  <a:schemeClr val="accent1">
                    <a:lumMod val="10000"/>
                  </a:schemeClr>
                </a:solidFill>
              </a:rPr>
              <a:t>f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represents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</a:t>
            </a:r>
          </a:p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time.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Also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subscription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0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i="1" dirty="0" err="1">
                <a:solidFill>
                  <a:schemeClr val="accent1">
                    <a:lumMod val="10000"/>
                  </a:schemeClr>
                </a:solidFill>
              </a:rPr>
              <a:t>f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mean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values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times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  <a:endParaRPr lang="it-IT" sz="1600" i="1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9805912-ACA4-455B-BCFD-1027ECADD4E5}"/>
              </a:ext>
            </a:extLst>
          </p:cNvPr>
          <p:cNvSpPr txBox="1"/>
          <p:nvPr/>
        </p:nvSpPr>
        <p:spPr>
          <a:xfrm>
            <a:off x="900113" y="3805238"/>
            <a:ext cx="7362825" cy="722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Here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higher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orders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neglected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equation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rewritten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for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only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</a:p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augumented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time by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transition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𝚽: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7414" name="Immagine 8">
            <a:extLst>
              <a:ext uri="{FF2B5EF4-FFF2-40B4-BE49-F238E27FC236}">
                <a16:creationId xmlns:a16="http://schemas.microsoft.com/office/drawing/2014/main" id="{1AC75B5E-2C2A-46C2-B6EE-619F27DB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4724400"/>
            <a:ext cx="29527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9A507A4-CBC2-4B2E-BF09-3E1846AB11B5}"/>
              </a:ext>
            </a:extLst>
          </p:cNvPr>
          <p:cNvSpPr txBox="1"/>
          <p:nvPr/>
        </p:nvSpPr>
        <p:spPr>
          <a:xfrm>
            <a:off x="3200400" y="3200400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1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0B796D-F0BD-4CCF-BA50-088901FB66B0}"/>
              </a:ext>
            </a:extLst>
          </p:cNvPr>
          <p:cNvSpPr txBox="1"/>
          <p:nvPr/>
        </p:nvSpPr>
        <p:spPr>
          <a:xfrm>
            <a:off x="8499764" y="636490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12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olo 6">
            <a:extLst>
              <a:ext uri="{FF2B5EF4-FFF2-40B4-BE49-F238E27FC236}">
                <a16:creationId xmlns:a16="http://schemas.microsoft.com/office/drawing/2014/main" id="{596FA367-03E6-47DD-B582-50B437057C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Shooting Method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DD20CF-3FC4-427A-8227-39D6A274E4B4}"/>
              </a:ext>
            </a:extLst>
          </p:cNvPr>
          <p:cNvSpPr txBox="1"/>
          <p:nvPr/>
        </p:nvSpPr>
        <p:spPr>
          <a:xfrm>
            <a:off x="684213" y="1320800"/>
            <a:ext cx="8002587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To reduce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one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choose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derivative of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8435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A28DC7-B918-4B99-A6B4-FBB840311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184400"/>
            <a:ext cx="2613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Freccia destra 5">
            <a:extLst>
              <a:ext uri="{FF2B5EF4-FFF2-40B4-BE49-F238E27FC236}">
                <a16:creationId xmlns:a16="http://schemas.microsoft.com/office/drawing/2014/main" id="{43D7311A-C3A6-40B6-A84E-F2C9DDAD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2184400"/>
            <a:ext cx="482600" cy="328613"/>
          </a:xfrm>
          <a:prstGeom prst="rightArrow">
            <a:avLst>
              <a:gd name="adj1" fmla="val 50000"/>
              <a:gd name="adj2" fmla="val 49871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pic>
        <p:nvPicPr>
          <p:cNvPr id="18437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8D3B90AB-52C3-457F-ABE6-60C828B52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1935163"/>
            <a:ext cx="37036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CasellaDiTesto 11">
            <a:extLst>
              <a:ext uri="{FF2B5EF4-FFF2-40B4-BE49-F238E27FC236}">
                <a16:creationId xmlns:a16="http://schemas.microsoft.com/office/drawing/2014/main" id="{C88073B7-427D-4E73-8A3B-DBF8ACA92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2900363"/>
            <a:ext cx="1352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800" b="1" i="1" u="sng">
                <a:solidFill>
                  <a:schemeClr val="tx1"/>
                </a:solidFill>
                <a:latin typeface="Arial" panose="020B0604020202020204" pitchFamily="34" charset="0"/>
              </a:rPr>
              <a:t>Algorithm: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C817153-1F70-46BC-9372-B8BDC9763193}"/>
              </a:ext>
            </a:extLst>
          </p:cNvPr>
          <p:cNvSpPr txBox="1"/>
          <p:nvPr/>
        </p:nvSpPr>
        <p:spPr>
          <a:xfrm>
            <a:off x="1560513" y="3429000"/>
            <a:ext cx="7097712" cy="24622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  <a:defRPr/>
            </a:pP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Initially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guess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augumented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state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vector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(</a:t>
            </a:r>
            <a:r>
              <a:rPr lang="it-IT" sz="1400" i="1" dirty="0" err="1">
                <a:solidFill>
                  <a:schemeClr val="accent1">
                    <a:lumMod val="10000"/>
                  </a:schemeClr>
                </a:solidFill>
              </a:rPr>
              <a:t>z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) and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total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flight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time (</a:t>
            </a:r>
            <a:r>
              <a:rPr lang="it-IT" sz="1400" i="1" dirty="0" err="1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it-IT" sz="1400" i="1" baseline="-25000" dirty="0" err="1">
                <a:solidFill>
                  <a:schemeClr val="accent1">
                    <a:lumMod val="10000"/>
                  </a:schemeClr>
                </a:solidFill>
              </a:rPr>
              <a:t>f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).</a:t>
            </a:r>
          </a:p>
          <a:p>
            <a:pPr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Propagate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system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costates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dynamics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with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optimal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control law for 𝛽.</a:t>
            </a:r>
          </a:p>
          <a:p>
            <a:pPr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  <a:defRPr/>
            </a:pP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Calculate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constraint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matrix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(</a:t>
            </a:r>
            <a:r>
              <a:rPr lang="it-IT" sz="1400" i="1" dirty="0">
                <a:solidFill>
                  <a:schemeClr val="accent1">
                    <a:lumMod val="10000"/>
                  </a:schemeClr>
                </a:solidFill>
              </a:rPr>
              <a:t>h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) and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check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it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If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||h||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less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than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tolerance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value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then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shooting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methos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terminates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lvl="1"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If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||h||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not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less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than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tolerance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value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then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calculate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update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value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from</a:t>
            </a:r>
          </a:p>
          <a:p>
            <a:pPr lvl="1">
              <a:defRPr/>
            </a:pP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    (24) and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add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value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to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guessing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one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Then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go to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second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step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,</a:t>
            </a:r>
          </a:p>
          <a:p>
            <a:pPr lvl="1">
              <a:defRPr/>
            </a:pP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    with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these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updated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values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8440" name="CasellaDiTesto 13">
            <a:extLst>
              <a:ext uri="{FF2B5EF4-FFF2-40B4-BE49-F238E27FC236}">
                <a16:creationId xmlns:a16="http://schemas.microsoft.com/office/drawing/2014/main" id="{8BEE7B14-AFB0-442B-90B3-4CA49A17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210820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 b="1">
                <a:solidFill>
                  <a:schemeClr val="tx1"/>
                </a:solidFill>
                <a:latin typeface="Arial" panose="020B0604020202020204" pitchFamily="34" charset="0"/>
              </a:rPr>
              <a:t>(24)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2000BE-9940-4B8C-8E29-B0FBA9B7BE44}"/>
              </a:ext>
            </a:extLst>
          </p:cNvPr>
          <p:cNvSpPr txBox="1"/>
          <p:nvPr/>
        </p:nvSpPr>
        <p:spPr>
          <a:xfrm>
            <a:off x="8537549" y="6364905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olo 6">
            <a:extLst>
              <a:ext uri="{FF2B5EF4-FFF2-40B4-BE49-F238E27FC236}">
                <a16:creationId xmlns:a16="http://schemas.microsoft.com/office/drawing/2014/main" id="{FC71094E-3CB0-4498-8199-AD8AD9B574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19458" name="Immagine 3">
            <a:extLst>
              <a:ext uri="{FF2B5EF4-FFF2-40B4-BE49-F238E27FC236}">
                <a16:creationId xmlns:a16="http://schemas.microsoft.com/office/drawing/2014/main" id="{D0617922-D3BA-4A17-BE14-391FA94D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90613"/>
            <a:ext cx="7993062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0A5F898-FB9C-4131-8353-5FC90D87F7B7}"/>
              </a:ext>
            </a:extLst>
          </p:cNvPr>
          <p:cNvSpPr txBox="1"/>
          <p:nvPr/>
        </p:nvSpPr>
        <p:spPr>
          <a:xfrm>
            <a:off x="8537548" y="635545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olo 6">
            <a:extLst>
              <a:ext uri="{FF2B5EF4-FFF2-40B4-BE49-F238E27FC236}">
                <a16:creationId xmlns:a16="http://schemas.microsoft.com/office/drawing/2014/main" id="{F88C2527-452F-42E6-99ED-958F2044AD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20482" name="Immagine 2">
            <a:extLst>
              <a:ext uri="{FF2B5EF4-FFF2-40B4-BE49-F238E27FC236}">
                <a16:creationId xmlns:a16="http://schemas.microsoft.com/office/drawing/2014/main" id="{FD6ECC6E-9840-4564-AA9F-7C96F19D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939800"/>
            <a:ext cx="8509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08BE76-E3AF-4E39-845B-9DC8347A59FD}"/>
              </a:ext>
            </a:extLst>
          </p:cNvPr>
          <p:cNvSpPr txBox="1"/>
          <p:nvPr/>
        </p:nvSpPr>
        <p:spPr>
          <a:xfrm>
            <a:off x="8546995" y="6346012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15</a:t>
            </a:r>
            <a:endParaRPr lang="it-IT" sz="1100" dirty="0"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olo 6">
            <a:extLst>
              <a:ext uri="{FF2B5EF4-FFF2-40B4-BE49-F238E27FC236}">
                <a16:creationId xmlns:a16="http://schemas.microsoft.com/office/drawing/2014/main" id="{55F0F06B-9F0B-4C45-8D17-8653F27403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21506" name="Immagine 3">
            <a:extLst>
              <a:ext uri="{FF2B5EF4-FFF2-40B4-BE49-F238E27FC236}">
                <a16:creationId xmlns:a16="http://schemas.microsoft.com/office/drawing/2014/main" id="{1BEB1A9F-5902-4DFF-BAE5-9D2624DE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981075"/>
            <a:ext cx="86328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D8BE43-5913-44E6-97CF-61082142A84D}"/>
              </a:ext>
            </a:extLst>
          </p:cNvPr>
          <p:cNvSpPr txBox="1"/>
          <p:nvPr/>
        </p:nvSpPr>
        <p:spPr>
          <a:xfrm>
            <a:off x="8546996" y="63554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16</a:t>
            </a:r>
            <a:endParaRPr lang="it-IT" sz="1100" dirty="0"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olo 6">
            <a:extLst>
              <a:ext uri="{FF2B5EF4-FFF2-40B4-BE49-F238E27FC236}">
                <a16:creationId xmlns:a16="http://schemas.microsoft.com/office/drawing/2014/main" id="{BD11BDA4-54BE-4137-B5A9-7480F36A29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22530" name="Immagine 2">
            <a:extLst>
              <a:ext uri="{FF2B5EF4-FFF2-40B4-BE49-F238E27FC236}">
                <a16:creationId xmlns:a16="http://schemas.microsoft.com/office/drawing/2014/main" id="{E543771B-5469-41DF-9812-A88C84C58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052513"/>
            <a:ext cx="86328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2C0875-154A-443A-B26D-EDB8BFD38F14}"/>
              </a:ext>
            </a:extLst>
          </p:cNvPr>
          <p:cNvSpPr txBox="1"/>
          <p:nvPr/>
        </p:nvSpPr>
        <p:spPr>
          <a:xfrm>
            <a:off x="8528102" y="63554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17</a:t>
            </a:r>
            <a:endParaRPr lang="it-IT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olo 6">
            <a:extLst>
              <a:ext uri="{FF2B5EF4-FFF2-40B4-BE49-F238E27FC236}">
                <a16:creationId xmlns:a16="http://schemas.microsoft.com/office/drawing/2014/main" id="{33CA6647-77D7-4AD2-B079-FF71E24910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23554" name="Immagine 2">
            <a:extLst>
              <a:ext uri="{FF2B5EF4-FFF2-40B4-BE49-F238E27FC236}">
                <a16:creationId xmlns:a16="http://schemas.microsoft.com/office/drawing/2014/main" id="{EC6EFA88-A102-4E66-91FE-C94367E35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06632"/>
            <a:ext cx="870585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19410C-2B71-4EB5-93C0-ED619F36E9D8}"/>
              </a:ext>
            </a:extLst>
          </p:cNvPr>
          <p:cNvSpPr txBox="1"/>
          <p:nvPr/>
        </p:nvSpPr>
        <p:spPr>
          <a:xfrm>
            <a:off x="8461978" y="6374350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18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olo 6">
            <a:extLst>
              <a:ext uri="{FF2B5EF4-FFF2-40B4-BE49-F238E27FC236}">
                <a16:creationId xmlns:a16="http://schemas.microsoft.com/office/drawing/2014/main" id="{14CFA23E-A958-4DBA-867F-94DB0B16A4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FC9FCD-AB88-4545-8DE4-79525CF6C141}"/>
              </a:ext>
            </a:extLst>
          </p:cNvPr>
          <p:cNvSpPr txBox="1"/>
          <p:nvPr/>
        </p:nvSpPr>
        <p:spPr>
          <a:xfrm>
            <a:off x="1042988" y="1863725"/>
            <a:ext cx="7893050" cy="5016500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landing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trajectory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a good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example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for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optimal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problem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 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    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because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the dynamics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very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simple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,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various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energy-like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values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 </a:t>
            </a:r>
            <a:endParaRPr lang="it-IT" sz="1600" dirty="0">
              <a:solidFill>
                <a:schemeClr val="accent1">
                  <a:lumMod val="10000"/>
                </a:schemeClr>
              </a:solidFill>
              <a:cs typeface="Arial"/>
            </a:endParaRP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     can be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selected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a candidate for the cost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function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optimization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problems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. </a:t>
            </a:r>
            <a:endParaRPr lang="it-IT" sz="1600" dirty="0">
              <a:solidFill>
                <a:schemeClr val="accent1">
                  <a:lumMod val="10000"/>
                </a:schemeClr>
              </a:solidFill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In general,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landing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divided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into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two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phases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burn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(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Hohmann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transfer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method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)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Powered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different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approach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to investigate the Powered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Continous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Thruster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with a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two-dimensional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(2D) dynamics</a:t>
            </a: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Variable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thrust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level</a:t>
            </a: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Vertical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landing by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using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spacecraft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rotational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latin typeface="Arial"/>
                <a:ea typeface="ＭＳ Ｐゴシック"/>
                <a:cs typeface="Arial"/>
              </a:rPr>
              <a:t>motions</a:t>
            </a:r>
            <a:endParaRPr lang="it-IT" sz="1600" dirty="0">
              <a:solidFill>
                <a:schemeClr val="accent1">
                  <a:lumMod val="10000"/>
                </a:schemeClr>
              </a:solidFill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it-IT" sz="1600" dirty="0">
              <a:solidFill>
                <a:srgbClr val="FFFFFF"/>
              </a:solidFill>
              <a:cs typeface="Arial"/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DB2AA5-68C1-4432-BF91-E886DFF80D98}"/>
              </a:ext>
            </a:extLst>
          </p:cNvPr>
          <p:cNvSpPr txBox="1"/>
          <p:nvPr/>
        </p:nvSpPr>
        <p:spPr>
          <a:xfrm>
            <a:off x="8613119" y="636490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olo 6">
            <a:extLst>
              <a:ext uri="{FF2B5EF4-FFF2-40B4-BE49-F238E27FC236}">
                <a16:creationId xmlns:a16="http://schemas.microsoft.com/office/drawing/2014/main" id="{3C889D16-83AB-4EE2-A88E-5E94FEF19F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Simulations and results</a:t>
            </a:r>
          </a:p>
        </p:txBody>
      </p:sp>
      <p:pic>
        <p:nvPicPr>
          <p:cNvPr id="24578" name="Immagine 3">
            <a:extLst>
              <a:ext uri="{FF2B5EF4-FFF2-40B4-BE49-F238E27FC236}">
                <a16:creationId xmlns:a16="http://schemas.microsoft.com/office/drawing/2014/main" id="{672D771B-4AC2-434A-8EBC-3FE820E96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981075"/>
            <a:ext cx="863282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9B9848E-B6E1-45DA-94A3-D76DD6121E9D}"/>
              </a:ext>
            </a:extLst>
          </p:cNvPr>
          <p:cNvSpPr txBox="1"/>
          <p:nvPr/>
        </p:nvSpPr>
        <p:spPr>
          <a:xfrm>
            <a:off x="8518656" y="635545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19</a:t>
            </a:r>
            <a:endParaRPr 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>
            <a:extLst>
              <a:ext uri="{FF2B5EF4-FFF2-40B4-BE49-F238E27FC236}">
                <a16:creationId xmlns:a16="http://schemas.microsoft.com/office/drawing/2014/main" id="{8FA635A7-840C-490B-BB59-1EA4BEDAB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it-IT" sz="900">
              <a:solidFill>
                <a:schemeClr val="bg1"/>
              </a:solidFill>
            </a:endParaRPr>
          </a:p>
        </p:txBody>
      </p:sp>
      <p:grpSp>
        <p:nvGrpSpPr>
          <p:cNvPr id="25602" name="Group 17">
            <a:extLst>
              <a:ext uri="{FF2B5EF4-FFF2-40B4-BE49-F238E27FC236}">
                <a16:creationId xmlns:a16="http://schemas.microsoft.com/office/drawing/2014/main" id="{3A5A969E-432F-4E66-99F6-4B02D4943990}"/>
              </a:ext>
            </a:extLst>
          </p:cNvPr>
          <p:cNvGrpSpPr>
            <a:grpSpLocks/>
          </p:cNvGrpSpPr>
          <p:nvPr/>
        </p:nvGrpSpPr>
        <p:grpSpPr bwMode="auto">
          <a:xfrm>
            <a:off x="0" y="2759075"/>
            <a:ext cx="9145588" cy="4098925"/>
            <a:chOff x="0" y="1738"/>
            <a:chExt cx="5761" cy="2582"/>
          </a:xfrm>
        </p:grpSpPr>
        <p:pic>
          <p:nvPicPr>
            <p:cNvPr id="25605" name="Picture 15" descr="Fondino">
              <a:extLst>
                <a:ext uri="{FF2B5EF4-FFF2-40B4-BE49-F238E27FC236}">
                  <a16:creationId xmlns:a16="http://schemas.microsoft.com/office/drawing/2014/main" id="{0B803AF1-D1CC-46BB-BF7D-502A9AC7B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6" name="Picture 13" descr="logo +marchio">
              <a:extLst>
                <a:ext uri="{FF2B5EF4-FFF2-40B4-BE49-F238E27FC236}">
                  <a16:creationId xmlns:a16="http://schemas.microsoft.com/office/drawing/2014/main" id="{0783898C-95B8-4874-AECA-B027E07DA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16" descr="fascia">
              <a:extLst>
                <a:ext uri="{FF2B5EF4-FFF2-40B4-BE49-F238E27FC236}">
                  <a16:creationId xmlns:a16="http://schemas.microsoft.com/office/drawing/2014/main" id="{256BC9AB-86CA-4C18-A1EB-4466B9979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CasellaDiTesto 1">
            <a:extLst>
              <a:ext uri="{FF2B5EF4-FFF2-40B4-BE49-F238E27FC236}">
                <a16:creationId xmlns:a16="http://schemas.microsoft.com/office/drawing/2014/main" id="{26C98D81-82C7-45EB-B255-3EED4AA0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763" y="2174875"/>
            <a:ext cx="4903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2800" b="1">
                <a:solidFill>
                  <a:srgbClr val="FFFFFF"/>
                </a:solidFill>
              </a:rPr>
              <a:t>Grazie per la Vostra Attenzione!</a:t>
            </a:r>
          </a:p>
        </p:txBody>
      </p:sp>
      <p:sp>
        <p:nvSpPr>
          <p:cNvPr id="25604" name="Sottotitolo 2">
            <a:extLst>
              <a:ext uri="{FF2B5EF4-FFF2-40B4-BE49-F238E27FC236}">
                <a16:creationId xmlns:a16="http://schemas.microsoft.com/office/drawing/2014/main" id="{3DFECE0F-203C-4B38-A9EE-2A95FE13DB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4788" y="5392738"/>
            <a:ext cx="6400800" cy="1752600"/>
          </a:xfrm>
        </p:spPr>
        <p:txBody>
          <a:bodyPr/>
          <a:lstStyle/>
          <a:p>
            <a:pPr algn="r" eaLnBrk="1" hangingPunct="1"/>
            <a:endParaRPr lang="it-IT" altLang="it-IT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r" eaLnBrk="1" hangingPunct="1"/>
            <a:r>
              <a:rPr lang="it-IT" altLang="it-IT" sz="20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Leonardo Salustri (M1762556)</a:t>
            </a:r>
          </a:p>
          <a:p>
            <a:pPr algn="r" eaLnBrk="1" hangingPunct="1"/>
            <a:r>
              <a:rPr lang="it-IT" altLang="it-IT" sz="2000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Francesco Scotti (M1758391</a:t>
            </a:r>
            <a:r>
              <a:rPr lang="it-IT" altLang="it-IT">
                <a:solidFill>
                  <a:srgbClr val="FFFF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endParaRPr lang="it-IT" altLang="it-IT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olo 6">
            <a:extLst>
              <a:ext uri="{FF2B5EF4-FFF2-40B4-BE49-F238E27FC236}">
                <a16:creationId xmlns:a16="http://schemas.microsoft.com/office/drawing/2014/main" id="{B2552D62-9CD0-4D44-A712-59D066962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Assumptions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3C6ACF-7E12-42FC-A003-BB23C5D7C658}"/>
              </a:ext>
            </a:extLst>
          </p:cNvPr>
          <p:cNvSpPr txBox="1"/>
          <p:nvPr/>
        </p:nvSpPr>
        <p:spPr>
          <a:xfrm>
            <a:off x="152400" y="1571625"/>
            <a:ext cx="8991600" cy="624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gravity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field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moon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uniform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through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whole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path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lander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moon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entirely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spherical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So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apply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two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-body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dynamics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to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problem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moon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rotates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on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own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axis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with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constant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angular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Moreover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parking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landing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trajectory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equator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placed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in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same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plane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so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one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easily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apply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2D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dynamics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trajectory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parking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circular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and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Hohmann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transfer </a:t>
            </a:r>
          </a:p>
          <a:p>
            <a:pPr>
              <a:defRPr/>
            </a:pP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method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for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burn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Therefore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powered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be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calculated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  <a:endParaRPr lang="it-IT" sz="1600" dirty="0"/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powered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thrust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lander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constant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 no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other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perturbations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assume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lander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retrofired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Impulsive </a:t>
            </a:r>
            <a:r>
              <a:rPr lang="it-IT" sz="1600" b="1" dirty="0" err="1">
                <a:solidFill>
                  <a:schemeClr val="accent1">
                    <a:lumMod val="10000"/>
                  </a:schemeClr>
                </a:solidFill>
              </a:rPr>
              <a:t>thruster</a:t>
            </a:r>
            <a:r>
              <a:rPr lang="it-IT" sz="16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to reduce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horizontal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 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rapidly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time for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powered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lvl="1"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it-IT" sz="1600" dirty="0">
              <a:solidFill>
                <a:schemeClr val="tx1"/>
              </a:solidFill>
            </a:endParaRPr>
          </a:p>
          <a:p>
            <a:pPr marL="742950" lvl="1" indent="-285750">
              <a:buFont typeface="Wingdings" pitchFamily="2" charset="2"/>
              <a:buChar char="§"/>
              <a:defRPr/>
            </a:pP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E345AF-F127-4297-BC27-E78A380BC28D}"/>
              </a:ext>
            </a:extLst>
          </p:cNvPr>
          <p:cNvSpPr txBox="1"/>
          <p:nvPr/>
        </p:nvSpPr>
        <p:spPr>
          <a:xfrm>
            <a:off x="8613119" y="6346012"/>
            <a:ext cx="2777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200" dirty="0">
                <a:latin typeface="Arial"/>
                <a:ea typeface="ＭＳ Ｐゴシック"/>
                <a:cs typeface="Arial"/>
              </a:rPr>
              <a:t>2</a:t>
            </a:r>
            <a:endParaRPr lang="it-IT" sz="1200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olo 6">
            <a:extLst>
              <a:ext uri="{FF2B5EF4-FFF2-40B4-BE49-F238E27FC236}">
                <a16:creationId xmlns:a16="http://schemas.microsoft.com/office/drawing/2014/main" id="{CF4506DE-D3AB-46C7-B36F-893779B33D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39825" y="188913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Governing Equations</a:t>
            </a:r>
          </a:p>
        </p:txBody>
      </p:sp>
      <p:pic>
        <p:nvPicPr>
          <p:cNvPr id="8194" name="Immagine 3">
            <a:extLst>
              <a:ext uri="{FF2B5EF4-FFF2-40B4-BE49-F238E27FC236}">
                <a16:creationId xmlns:a16="http://schemas.microsoft.com/office/drawing/2014/main" id="{A0BDC757-99A4-4B19-9067-16DE87C2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842963"/>
            <a:ext cx="2779713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76B9D7-38C2-4530-B075-A4BA4163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1628775"/>
            <a:ext cx="2657475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72E7D0-4105-4059-B24F-F2A4399D4F9F}"/>
              </a:ext>
            </a:extLst>
          </p:cNvPr>
          <p:cNvSpPr txBox="1"/>
          <p:nvPr/>
        </p:nvSpPr>
        <p:spPr>
          <a:xfrm>
            <a:off x="231775" y="1341438"/>
            <a:ext cx="3100388" cy="3968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  <a:defRPr/>
            </a:pPr>
            <a:r>
              <a:rPr lang="it-IT" sz="1400" b="1" i="1" dirty="0" err="1">
                <a:solidFill>
                  <a:schemeClr val="accent1">
                    <a:lumMod val="10000"/>
                  </a:schemeClr>
                </a:solidFill>
              </a:rPr>
              <a:t>r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</a:t>
            </a: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 𝜙 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are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radial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distance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 the position angle from the center of 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moon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it-IT" sz="1400" b="1" i="1" dirty="0">
                <a:solidFill>
                  <a:schemeClr val="accent1">
                    <a:lumMod val="10000"/>
                  </a:schemeClr>
                </a:solidFill>
              </a:rPr>
              <a:t>u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400" b="1" i="1" dirty="0">
                <a:solidFill>
                  <a:schemeClr val="accent1">
                    <a:lumMod val="10000"/>
                  </a:schemeClr>
                </a:solidFill>
              </a:rPr>
              <a:t>v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are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transverse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radial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m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proper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mass of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lander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µ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standard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gravitational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parameter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it-IT" sz="1400" b="1" dirty="0" err="1">
                <a:solidFill>
                  <a:schemeClr val="accent1">
                    <a:lumMod val="10000"/>
                  </a:schemeClr>
                </a:solidFill>
              </a:rPr>
              <a:t>I</a:t>
            </a:r>
            <a:r>
              <a:rPr lang="it-IT" sz="1400" b="1" baseline="-25000" dirty="0" err="1">
                <a:solidFill>
                  <a:schemeClr val="accent1">
                    <a:lumMod val="10000"/>
                  </a:schemeClr>
                </a:solidFill>
              </a:rPr>
              <a:t>sp</a:t>
            </a: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specific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impulse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while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g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the 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gravitational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acceleration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on the Earth.</a:t>
            </a:r>
          </a:p>
          <a:p>
            <a:pPr marL="285750" indent="-285750">
              <a:buFont typeface="Wingdings" pitchFamily="2" charset="2"/>
              <a:buChar char="§"/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  <a:defRPr/>
            </a:pPr>
            <a:r>
              <a:rPr lang="it-IT" sz="1400" b="1" dirty="0">
                <a:solidFill>
                  <a:schemeClr val="accent1">
                    <a:lumMod val="10000"/>
                  </a:schemeClr>
                </a:solidFill>
              </a:rPr>
              <a:t>T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𝜷 are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used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to express the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thruster’s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magnitude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its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angle.</a:t>
            </a:r>
          </a:p>
        </p:txBody>
      </p:sp>
      <p:pic>
        <p:nvPicPr>
          <p:cNvPr id="8197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4B92C9-C999-463E-99D1-90ECF51C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4394200"/>
            <a:ext cx="11414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CasellaDiTesto 10">
            <a:extLst>
              <a:ext uri="{FF2B5EF4-FFF2-40B4-BE49-F238E27FC236}">
                <a16:creationId xmlns:a16="http://schemas.microsoft.com/office/drawing/2014/main" id="{D1DD67BB-579F-4F47-88A1-13FEAABB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4189413"/>
            <a:ext cx="13684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300">
                <a:solidFill>
                  <a:schemeClr val="tx1"/>
                </a:solidFill>
                <a:latin typeface="Arial" panose="020B0604020202020204" pitchFamily="34" charset="0"/>
              </a:rPr>
              <a:t>Cost Function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9854AE9-ABCF-426B-A713-72789F56839A}"/>
              </a:ext>
            </a:extLst>
          </p:cNvPr>
          <p:cNvSpPr/>
          <p:nvPr/>
        </p:nvSpPr>
        <p:spPr bwMode="auto">
          <a:xfrm>
            <a:off x="6845300" y="4122738"/>
            <a:ext cx="1951038" cy="787400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C0056B-7ED2-44AC-B302-6A3FC0FE3B6A}"/>
              </a:ext>
            </a:extLst>
          </p:cNvPr>
          <p:cNvSpPr txBox="1"/>
          <p:nvPr/>
        </p:nvSpPr>
        <p:spPr>
          <a:xfrm>
            <a:off x="8613119" y="63554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3</a:t>
            </a:r>
            <a:endParaRPr lang="it-IT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olo 6">
            <a:extLst>
              <a:ext uri="{FF2B5EF4-FFF2-40B4-BE49-F238E27FC236}">
                <a16:creationId xmlns:a16="http://schemas.microsoft.com/office/drawing/2014/main" id="{B1B51D0C-D2B1-4CA9-B80F-9509B5C1C5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Boundary Conditions</a:t>
            </a:r>
          </a:p>
        </p:txBody>
      </p:sp>
      <p:pic>
        <p:nvPicPr>
          <p:cNvPr id="9218" name="Immagine 3">
            <a:extLst>
              <a:ext uri="{FF2B5EF4-FFF2-40B4-BE49-F238E27FC236}">
                <a16:creationId xmlns:a16="http://schemas.microsoft.com/office/drawing/2014/main" id="{B733A534-BB19-41D2-ACAA-179507E6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3" y="836613"/>
            <a:ext cx="2779712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65C612-9845-4028-BFD6-8D09D786B296}"/>
              </a:ext>
            </a:extLst>
          </p:cNvPr>
          <p:cNvSpPr txBox="1"/>
          <p:nvPr/>
        </p:nvSpPr>
        <p:spPr>
          <a:xfrm>
            <a:off x="255588" y="1447800"/>
            <a:ext cx="61087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Hohmann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transfer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method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used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during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deorbit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thus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9220" name="Immagine 4" descr="Immagine che contiene testo, orologio, calibro&#10;&#10;Descrizione generata automaticamente">
            <a:extLst>
              <a:ext uri="{FF2B5EF4-FFF2-40B4-BE49-F238E27FC236}">
                <a16:creationId xmlns:a16="http://schemas.microsoft.com/office/drawing/2014/main" id="{23D3BDC5-EB34-40D5-905E-A741B9D3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20900"/>
            <a:ext cx="22320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69B47F-E51D-4500-B56D-48E67BB68702}"/>
              </a:ext>
            </a:extLst>
          </p:cNvPr>
          <p:cNvSpPr txBox="1"/>
          <p:nvPr/>
        </p:nvSpPr>
        <p:spPr>
          <a:xfrm>
            <a:off x="255588" y="3170238"/>
            <a:ext cx="6108700" cy="1924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impulsive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thruster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retrofired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time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powered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Therefore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horizontal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(𝑢</a:t>
            </a:r>
            <a:r>
              <a:rPr lang="it-IT" sz="1600" baseline="-25000" dirty="0">
                <a:solidFill>
                  <a:schemeClr val="accent1">
                    <a:lumMod val="10000"/>
                  </a:schemeClr>
                </a:solidFill>
              </a:rPr>
              <a:t>0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)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not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fixed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one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optimal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parameters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. </a:t>
            </a:r>
          </a:p>
          <a:p>
            <a:pPr>
              <a:defRPr/>
            </a:pPr>
            <a:endParaRPr lang="it-IT" sz="16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However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there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relationship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between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horizontal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velocity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mass.</a:t>
            </a:r>
          </a:p>
          <a:p>
            <a:pPr>
              <a:defRPr/>
            </a:pPr>
            <a:endParaRPr lang="it-IT" sz="1400" dirty="0">
              <a:solidFill>
                <a:schemeClr val="accent1">
                  <a:lumMod val="10000"/>
                </a:schemeClr>
              </a:solidFill>
            </a:endParaRPr>
          </a:p>
          <a:p>
            <a:pPr>
              <a:defRPr/>
            </a:pPr>
            <a:endParaRPr lang="it-IT" dirty="0"/>
          </a:p>
        </p:txBody>
      </p:sp>
      <p:pic>
        <p:nvPicPr>
          <p:cNvPr id="9222" name="Immagine 11">
            <a:extLst>
              <a:ext uri="{FF2B5EF4-FFF2-40B4-BE49-F238E27FC236}">
                <a16:creationId xmlns:a16="http://schemas.microsoft.com/office/drawing/2014/main" id="{DDF2BD95-9522-4477-B0F1-58717529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5032375"/>
            <a:ext cx="23764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ED58DA-6EFA-4149-B36B-F3083D325CDA}"/>
              </a:ext>
            </a:extLst>
          </p:cNvPr>
          <p:cNvSpPr txBox="1"/>
          <p:nvPr/>
        </p:nvSpPr>
        <p:spPr>
          <a:xfrm>
            <a:off x="8632012" y="637435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cs typeface="Arial"/>
              </a:rPr>
              <a:t>4</a:t>
            </a:r>
            <a:endParaRPr lang="it-IT" dirty="0"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olo 6">
            <a:extLst>
              <a:ext uri="{FF2B5EF4-FFF2-40B4-BE49-F238E27FC236}">
                <a16:creationId xmlns:a16="http://schemas.microsoft.com/office/drawing/2014/main" id="{A863C21A-168A-48C4-AA40-2E6E18BDE6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60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Boundary Conditions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D5ACCB1-9DB9-4ABD-B815-49751F0A75B1}"/>
              </a:ext>
            </a:extLst>
          </p:cNvPr>
          <p:cNvSpPr txBox="1"/>
          <p:nvPr/>
        </p:nvSpPr>
        <p:spPr>
          <a:xfrm>
            <a:off x="850900" y="1416050"/>
            <a:ext cx="8496300" cy="723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states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lunar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lander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time of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powered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phase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can be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described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follows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 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0243" name="Immagine 7">
            <a:extLst>
              <a:ext uri="{FF2B5EF4-FFF2-40B4-BE49-F238E27FC236}">
                <a16:creationId xmlns:a16="http://schemas.microsoft.com/office/drawing/2014/main" id="{D86B278A-B385-42D2-9846-92ACB3F43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492375"/>
            <a:ext cx="2376487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FEDA3D-F7DA-4420-B3B8-FFAA2CDB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2508250"/>
            <a:ext cx="15113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B66AC5C-2D6C-4DB3-A7B9-C85AD562F5F2}"/>
              </a:ext>
            </a:extLst>
          </p:cNvPr>
          <p:cNvSpPr txBox="1"/>
          <p:nvPr/>
        </p:nvSpPr>
        <p:spPr>
          <a:xfrm>
            <a:off x="8584780" y="6346011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olo 6">
            <a:extLst>
              <a:ext uri="{FF2B5EF4-FFF2-40B4-BE49-F238E27FC236}">
                <a16:creationId xmlns:a16="http://schemas.microsoft.com/office/drawing/2014/main" id="{A124D4C6-4F40-4CDA-8974-75FA9A4CCA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Optimal Trajectory Design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CE7EE0C-DA04-499B-B46A-6369C2198906}"/>
              </a:ext>
            </a:extLst>
          </p:cNvPr>
          <p:cNvSpPr txBox="1"/>
          <p:nvPr/>
        </p:nvSpPr>
        <p:spPr>
          <a:xfrm>
            <a:off x="447675" y="1341438"/>
            <a:ext cx="8248650" cy="722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Hamiltonian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function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established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from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system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dynamics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cost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function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in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previous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slides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follows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 </a:t>
            </a:r>
          </a:p>
          <a:p>
            <a:pPr>
              <a:defRPr/>
            </a:pPr>
            <a:endParaRPr lang="it-IT" dirty="0"/>
          </a:p>
        </p:txBody>
      </p:sp>
      <p:pic>
        <p:nvPicPr>
          <p:cNvPr id="11267" name="Immagine 4">
            <a:extLst>
              <a:ext uri="{FF2B5EF4-FFF2-40B4-BE49-F238E27FC236}">
                <a16:creationId xmlns:a16="http://schemas.microsoft.com/office/drawing/2014/main" id="{45070DA6-03ED-4F61-A9CF-F10D54BCA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227263"/>
            <a:ext cx="51181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6CA568-A102-4C48-9F58-94D3514B71E0}"/>
              </a:ext>
            </a:extLst>
          </p:cNvPr>
          <p:cNvSpPr txBox="1"/>
          <p:nvPr/>
        </p:nvSpPr>
        <p:spPr>
          <a:xfrm>
            <a:off x="447675" y="3171825"/>
            <a:ext cx="7646988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𝜆</a:t>
            </a:r>
            <a:r>
              <a:rPr lang="it-IT" sz="1600" i="1" baseline="-25000" dirty="0" err="1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𝜆</a:t>
            </a:r>
            <a:r>
              <a:rPr lang="it-IT" sz="1600" i="1" baseline="-25000" dirty="0" err="1">
                <a:solidFill>
                  <a:schemeClr val="accent1">
                    <a:lumMod val="10000"/>
                  </a:schemeClr>
                </a:solidFill>
              </a:rPr>
              <a:t>ϕ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𝜆</a:t>
            </a:r>
            <a:r>
              <a:rPr lang="it-IT" sz="1600" i="1" baseline="-25000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, 𝜆</a:t>
            </a:r>
            <a:r>
              <a:rPr lang="it-IT" sz="1600" i="1" baseline="-25000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𝜆</a:t>
            </a:r>
            <a:r>
              <a:rPr lang="it-IT" sz="1600" i="1" baseline="-25000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-IT" sz="1600" i="1" dirty="0">
                <a:solidFill>
                  <a:schemeClr val="accent1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represent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 the costate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variables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 for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each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 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variable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  <a:cs typeface="Arial" panose="020B0604020202020204" pitchFamily="34" charset="0"/>
              </a:rPr>
              <a:t>.  </a:t>
            </a:r>
            <a:r>
              <a:rPr lang="it-IT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F6ACDE42-71C7-4508-90D4-B7189D3A8BAE}"/>
              </a:ext>
            </a:extLst>
          </p:cNvPr>
          <p:cNvSpPr/>
          <p:nvPr/>
        </p:nvSpPr>
        <p:spPr bwMode="auto">
          <a:xfrm flipH="1">
            <a:off x="4041775" y="3910013"/>
            <a:ext cx="458788" cy="504825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it-IT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1270" name="Immagine 10" descr="Immagine che contiene testo, arredamento, sedile&#10;&#10;Descrizione generata automaticamente">
            <a:extLst>
              <a:ext uri="{FF2B5EF4-FFF2-40B4-BE49-F238E27FC236}">
                <a16:creationId xmlns:a16="http://schemas.microsoft.com/office/drawing/2014/main" id="{63AE6105-93E2-4820-A951-2549B70C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616450"/>
            <a:ext cx="14970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73EA32-821E-4E35-9084-49746856562A}"/>
              </a:ext>
            </a:extLst>
          </p:cNvPr>
          <p:cNvSpPr txBox="1"/>
          <p:nvPr/>
        </p:nvSpPr>
        <p:spPr>
          <a:xfrm>
            <a:off x="8641458" y="6364903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latin typeface="Arial"/>
                <a:ea typeface="ＭＳ Ｐゴシック"/>
                <a:cs typeface="Arial"/>
              </a:rPr>
              <a:t>6</a:t>
            </a:r>
            <a:endParaRPr lang="it-IT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olo 6">
            <a:extLst>
              <a:ext uri="{FF2B5EF4-FFF2-40B4-BE49-F238E27FC236}">
                <a16:creationId xmlns:a16="http://schemas.microsoft.com/office/drawing/2014/main" id="{83F9C1EE-CCA1-4916-901B-9B67FA120B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Optimal Trajectory Design</a:t>
            </a:r>
          </a:p>
        </p:txBody>
      </p:sp>
      <p:pic>
        <p:nvPicPr>
          <p:cNvPr id="12290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0536AE-D603-4F03-BCBF-1F44C6F6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531938"/>
            <a:ext cx="4052887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CasellaDiTesto 7">
            <a:extLst>
              <a:ext uri="{FF2B5EF4-FFF2-40B4-BE49-F238E27FC236}">
                <a16:creationId xmlns:a16="http://schemas.microsoft.com/office/drawing/2014/main" id="{C66522DB-DF09-4AB4-A3BF-E8399FB4B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1697038"/>
            <a:ext cx="4052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solidFill>
                  <a:schemeClr val="tx1"/>
                </a:solidFill>
                <a:latin typeface="Arial" panose="020B0604020202020204" pitchFamily="34" charset="0"/>
              </a:rPr>
              <a:t>Then, the control command can also be obtained from the optimal control theory:</a:t>
            </a:r>
          </a:p>
        </p:txBody>
      </p:sp>
      <p:pic>
        <p:nvPicPr>
          <p:cNvPr id="12292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062EC2-265E-4248-8C06-9A659821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13" y="2636838"/>
            <a:ext cx="34671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magine 13">
            <a:extLst>
              <a:ext uri="{FF2B5EF4-FFF2-40B4-BE49-F238E27FC236}">
                <a16:creationId xmlns:a16="http://schemas.microsoft.com/office/drawing/2014/main" id="{D34D3AAC-6187-43B3-A38E-C4D7523D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4941888"/>
            <a:ext cx="16224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Freccia giù 12">
            <a:extLst>
              <a:ext uri="{FF2B5EF4-FFF2-40B4-BE49-F238E27FC236}">
                <a16:creationId xmlns:a16="http://schemas.microsoft.com/office/drawing/2014/main" id="{2AE18998-9A78-4B3B-8750-DD1A50CAC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813" y="4251325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E37AE81-10D5-41D5-B2ED-3F737F296977}"/>
              </a:ext>
            </a:extLst>
          </p:cNvPr>
          <p:cNvSpPr/>
          <p:nvPr/>
        </p:nvSpPr>
        <p:spPr bwMode="auto">
          <a:xfrm>
            <a:off x="6156325" y="4868863"/>
            <a:ext cx="1871663" cy="720725"/>
          </a:xfrm>
          <a:prstGeom prst="round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it-IT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5DA05C-EEF6-4FFA-A133-E5FA66E686B3}"/>
              </a:ext>
            </a:extLst>
          </p:cNvPr>
          <p:cNvSpPr txBox="1"/>
          <p:nvPr/>
        </p:nvSpPr>
        <p:spPr>
          <a:xfrm>
            <a:off x="8622566" y="6364904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cs typeface="Arial"/>
              </a:rPr>
              <a:t>7</a:t>
            </a:r>
            <a:endParaRPr lang="it-IT" dirty="0"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olo 6">
            <a:extLst>
              <a:ext uri="{FF2B5EF4-FFF2-40B4-BE49-F238E27FC236}">
                <a16:creationId xmlns:a16="http://schemas.microsoft.com/office/drawing/2014/main" id="{0F8A37F2-297E-4125-BD22-60627364C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63713" y="333375"/>
            <a:ext cx="7772400" cy="1470025"/>
          </a:xfrm>
        </p:spPr>
        <p:txBody>
          <a:bodyPr/>
          <a:lstStyle/>
          <a:p>
            <a:pPr eaLnBrk="1" hangingPunct="1"/>
            <a:r>
              <a:rPr lang="en-GB" altLang="it-IT" sz="3600">
                <a:latin typeface="Calibri" panose="020F0502020204030204" pitchFamily="34" charset="0"/>
                <a:ea typeface="ＭＳ Ｐゴシック" panose="020B0600070205080204" pitchFamily="34" charset="-128"/>
              </a:rPr>
              <a:t>Optimal Trajectory Design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BDBC95-A50C-474D-BFA8-56D73EB68919}"/>
              </a:ext>
            </a:extLst>
          </p:cNvPr>
          <p:cNvSpPr txBox="1"/>
          <p:nvPr/>
        </p:nvSpPr>
        <p:spPr>
          <a:xfrm>
            <a:off x="684213" y="1439863"/>
            <a:ext cx="53387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augumented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function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written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follows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13315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59A7CD-25CC-4CE8-8744-6B393551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070100"/>
            <a:ext cx="37433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0E4033-BCF7-48BC-A228-8A23D6C987A5}"/>
              </a:ext>
            </a:extLst>
          </p:cNvPr>
          <p:cNvSpPr txBox="1"/>
          <p:nvPr/>
        </p:nvSpPr>
        <p:spPr>
          <a:xfrm>
            <a:off x="684213" y="3081338"/>
            <a:ext cx="71294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Where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the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final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and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initial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state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constraints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matrices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are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described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as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it-IT" sz="1600" dirty="0" err="1">
                <a:solidFill>
                  <a:schemeClr val="accent1">
                    <a:lumMod val="10000"/>
                  </a:schemeClr>
                </a:solidFill>
              </a:rPr>
              <a:t>follows</a:t>
            </a:r>
            <a:r>
              <a:rPr lang="it-IT" sz="1600" dirty="0">
                <a:solidFill>
                  <a:schemeClr val="accent1">
                    <a:lumMod val="10000"/>
                  </a:schemeClr>
                </a:solidFill>
              </a:rPr>
              <a:t>:</a:t>
            </a:r>
          </a:p>
        </p:txBody>
      </p:sp>
      <p:pic>
        <p:nvPicPr>
          <p:cNvPr id="1331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2B40DAD6-8F9D-4CD2-9E75-A2115824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4476750"/>
            <a:ext cx="3492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91299B5-8987-4D71-A284-AAA87F9F3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3624263"/>
            <a:ext cx="2967037" cy="2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8E35B2-8225-4EE0-A6C6-C0A4F1915CD0}"/>
              </a:ext>
            </a:extLst>
          </p:cNvPr>
          <p:cNvSpPr txBox="1"/>
          <p:nvPr/>
        </p:nvSpPr>
        <p:spPr>
          <a:xfrm>
            <a:off x="8613119" y="6355458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100" dirty="0">
                <a:cs typeface="Arial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938</Words>
  <Application>Microsoft Macintosh PowerPoint</Application>
  <PresentationFormat>Presentazione su schermo (4:3)</PresentationFormat>
  <Paragraphs>146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Default Theme</vt:lpstr>
      <vt:lpstr>Optimal Lunar Landing Trajectory Design for Hybrid Engine  </vt:lpstr>
      <vt:lpstr>Introduction</vt:lpstr>
      <vt:lpstr>Assumptions</vt:lpstr>
      <vt:lpstr>Governing Equations</vt:lpstr>
      <vt:lpstr>Boundary Conditions</vt:lpstr>
      <vt:lpstr>Boundary Conditions</vt:lpstr>
      <vt:lpstr>Optimal Trajectory Design</vt:lpstr>
      <vt:lpstr>Optimal Trajectory Design</vt:lpstr>
      <vt:lpstr>Optimal Trajectory Design</vt:lpstr>
      <vt:lpstr>Optimal Trajectory Design</vt:lpstr>
      <vt:lpstr>Two-point boundary  value problem</vt:lpstr>
      <vt:lpstr>Shooting Method</vt:lpstr>
      <vt:lpstr>Shooting Method</vt:lpstr>
      <vt:lpstr>Shooting Method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Simulations and results</vt:lpstr>
      <vt:lpstr>Presentazione standard di PowerPoint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scotti97@libero.it</cp:lastModifiedBy>
  <cp:revision>155</cp:revision>
  <dcterms:created xsi:type="dcterms:W3CDTF">2006-11-20T16:13:10Z</dcterms:created>
  <dcterms:modified xsi:type="dcterms:W3CDTF">2021-04-12T09:56:51Z</dcterms:modified>
  <cp:category/>
</cp:coreProperties>
</file>