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7" r:id="rId7"/>
    <p:sldId id="274" r:id="rId8"/>
    <p:sldId id="260" r:id="rId9"/>
    <p:sldId id="269" r:id="rId10"/>
    <p:sldId id="262" r:id="rId11"/>
    <p:sldId id="270" r:id="rId12"/>
    <p:sldId id="271" r:id="rId13"/>
    <p:sldId id="275" r:id="rId14"/>
    <p:sldId id="277" r:id="rId15"/>
    <p:sldId id="276" r:id="rId16"/>
    <p:sldId id="263" r:id="rId17"/>
    <p:sldId id="272" r:id="rId18"/>
    <p:sldId id="27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flavio Falcone - francescofla.falcone@studio.unibo.it" initials="FFf" lastIdx="2" clrIdx="0">
    <p:extLst>
      <p:ext uri="{19B8F6BF-5375-455C-9EA6-DF929625EA0E}">
        <p15:presenceInfo xmlns:p15="http://schemas.microsoft.com/office/powerpoint/2012/main" userId="S::francescofla.falcone@studio.unibo.it::49a45593-b83e-412e-b9d3-f633e97e4d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  <a:srgbClr val="635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B2A58-3E3E-4EAC-B148-40E243DF6958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9CC7D-DA88-4F0F-B551-AAFE5C6B05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97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5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9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2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4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39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2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7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196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77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8624CBD-7AA4-489E-A777-5F0ABFD495D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2BC5EA4-29A0-460B-A5CB-CDBF8A12A3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35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4B79D-72FE-4151-BBBD-EE378DFE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334" y="1137226"/>
            <a:ext cx="11079332" cy="3035808"/>
          </a:xfrm>
        </p:spPr>
        <p:txBody>
          <a:bodyPr>
            <a:normAutofit/>
          </a:bodyPr>
          <a:lstStyle/>
          <a:p>
            <a:r>
              <a:rPr lang="it-IT" sz="4400" b="1" dirty="0"/>
              <a:t>SYSTOLIC FOOT DETECTION WITH CONVOLUTIONAL NEURAL NETWORK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D478CD-975E-4609-81B6-344360A8F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60" y="4384628"/>
            <a:ext cx="7315080" cy="1791582"/>
          </a:xfrm>
        </p:spPr>
        <p:txBody>
          <a:bodyPr>
            <a:normAutofit/>
          </a:bodyPr>
          <a:lstStyle/>
          <a:p>
            <a:r>
              <a:rPr lang="it-IT" sz="3200" dirty="0"/>
              <a:t>Project of Michele </a:t>
            </a:r>
            <a:r>
              <a:rPr lang="it-IT" sz="3200" dirty="0" err="1"/>
              <a:t>Terren</a:t>
            </a:r>
            <a:r>
              <a:rPr lang="it-IT" sz="3200" dirty="0"/>
              <a:t>, Francescoflavio Falcone and Riccardo Brancher </a:t>
            </a:r>
          </a:p>
        </p:txBody>
      </p:sp>
    </p:spTree>
    <p:extLst>
      <p:ext uri="{BB962C8B-B14F-4D97-AF65-F5344CB8AC3E}">
        <p14:creationId xmlns:p14="http://schemas.microsoft.com/office/powerpoint/2010/main" val="140637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0806B-4776-49ED-9551-0DC685BB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dirty="0"/>
              <a:t>CNN: </a:t>
            </a:r>
            <a:r>
              <a:rPr lang="it-IT" dirty="0" err="1"/>
              <a:t>description</a:t>
            </a:r>
            <a:r>
              <a:rPr lang="it-IT" dirty="0"/>
              <a:t> and </a:t>
            </a:r>
            <a:r>
              <a:rPr lang="it-IT" dirty="0" err="1"/>
              <a:t>analysis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8BB13-9E56-4FB7-BC24-6F61FFBE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Next came the phase of developing the neural network to detect systolic feet from the previously processed signals. </a:t>
            </a:r>
          </a:p>
          <a:p>
            <a:r>
              <a:rPr lang="en-US" sz="2000" dirty="0"/>
              <a:t>In this project, a convolutional network was used for classification of one-dimensional PPG signals. </a:t>
            </a:r>
          </a:p>
          <a:p>
            <a:r>
              <a:rPr lang="en-US" sz="2000" dirty="0"/>
              <a:t>Data were divided into training, validation and test sets. </a:t>
            </a:r>
          </a:p>
          <a:p>
            <a:r>
              <a:rPr lang="en-US" sz="2000" dirty="0"/>
              <a:t>The basic structure of a CNN consists of an input layer, followed by convolution layers with </a:t>
            </a:r>
            <a:r>
              <a:rPr lang="en-US" sz="2000" dirty="0" err="1"/>
              <a:t>ReLU</a:t>
            </a:r>
            <a:r>
              <a:rPr lang="en-US" sz="2000" dirty="0"/>
              <a:t> activation function, a fully connected layer and an output layer with </a:t>
            </a:r>
            <a:r>
              <a:rPr lang="en-US" sz="2000" dirty="0" err="1"/>
              <a:t>softmax</a:t>
            </a:r>
            <a:r>
              <a:rPr lang="en-US" sz="2000" dirty="0"/>
              <a:t> activation for multiclass classification.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0526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6B577-24E8-4446-AA9B-0EEC6BD0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6" y="554803"/>
            <a:ext cx="5998464" cy="5551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particular, we started from an example of a multiclass classifier in the MATLAB documentation.                                                                  Then, starting from the network skeleton, we developed a structure based on our requirements</a:t>
            </a:r>
            <a:r>
              <a:rPr lang="it-IT" dirty="0">
                <a:solidFill>
                  <a:schemeClr val="tx1"/>
                </a:solidFill>
              </a:rPr>
              <a:t>.  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On the advice of the tutor, starting from the architecture of the U-NET network for image classification, we recreated a network for the classification of one-dimensional data that mirrors its structure.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0DF76-4408-4419-B49D-641543EA657F}"/>
              </a:ext>
            </a:extLst>
          </p:cNvPr>
          <p:cNvSpPr txBox="1"/>
          <p:nvPr/>
        </p:nvSpPr>
        <p:spPr>
          <a:xfrm>
            <a:off x="8929315" y="946205"/>
            <a:ext cx="16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B3C1FCE-F87E-4153-A469-469FE021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53" y="119271"/>
            <a:ext cx="1817443" cy="268753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EAAF9E1-A5D8-4D35-8B59-ABF0A368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09" y="3203481"/>
            <a:ext cx="3360130" cy="2236682"/>
          </a:xfrm>
          <a:prstGeom prst="rect">
            <a:avLst/>
          </a:prstGeom>
        </p:spPr>
      </p:pic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C42940A3-5882-4E7C-837C-57D6D79B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1550"/>
              </p:ext>
            </p:extLst>
          </p:nvPr>
        </p:nvGraphicFramePr>
        <p:xfrm>
          <a:off x="405517" y="2303890"/>
          <a:ext cx="6090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40">
                  <a:extLst>
                    <a:ext uri="{9D8B030D-6E8A-4147-A177-3AD203B41FA5}">
                      <a16:colId xmlns:a16="http://schemas.microsoft.com/office/drawing/2014/main" val="3846933315"/>
                    </a:ext>
                  </a:extLst>
                </a:gridCol>
                <a:gridCol w="1218140">
                  <a:extLst>
                    <a:ext uri="{9D8B030D-6E8A-4147-A177-3AD203B41FA5}">
                      <a16:colId xmlns:a16="http://schemas.microsoft.com/office/drawing/2014/main" val="1125664021"/>
                    </a:ext>
                  </a:extLst>
                </a:gridCol>
                <a:gridCol w="1218140">
                  <a:extLst>
                    <a:ext uri="{9D8B030D-6E8A-4147-A177-3AD203B41FA5}">
                      <a16:colId xmlns:a16="http://schemas.microsoft.com/office/drawing/2014/main" val="4230462171"/>
                    </a:ext>
                  </a:extLst>
                </a:gridCol>
                <a:gridCol w="1218140">
                  <a:extLst>
                    <a:ext uri="{9D8B030D-6E8A-4147-A177-3AD203B41FA5}">
                      <a16:colId xmlns:a16="http://schemas.microsoft.com/office/drawing/2014/main" val="1973091048"/>
                    </a:ext>
                  </a:extLst>
                </a:gridCol>
                <a:gridCol w="1218140">
                  <a:extLst>
                    <a:ext uri="{9D8B030D-6E8A-4147-A177-3AD203B41FA5}">
                      <a16:colId xmlns:a16="http://schemas.microsoft.com/office/drawing/2014/main" val="1348392325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153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it-IT" dirty="0"/>
                        <a:t>0.85262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0.84141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0.56218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0645"/>
                  </a:ext>
                </a:extLst>
              </a:tr>
            </a:tbl>
          </a:graphicData>
        </a:graphic>
      </p:graphicFrame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62BB6857-808A-477A-9C51-310C29906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69078"/>
              </p:ext>
            </p:extLst>
          </p:nvPr>
        </p:nvGraphicFramePr>
        <p:xfrm>
          <a:off x="405517" y="5292277"/>
          <a:ext cx="5971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86">
                  <a:extLst>
                    <a:ext uri="{9D8B030D-6E8A-4147-A177-3AD203B41FA5}">
                      <a16:colId xmlns:a16="http://schemas.microsoft.com/office/drawing/2014/main" val="888655746"/>
                    </a:ext>
                  </a:extLst>
                </a:gridCol>
                <a:gridCol w="1194286">
                  <a:extLst>
                    <a:ext uri="{9D8B030D-6E8A-4147-A177-3AD203B41FA5}">
                      <a16:colId xmlns:a16="http://schemas.microsoft.com/office/drawing/2014/main" val="2452615302"/>
                    </a:ext>
                  </a:extLst>
                </a:gridCol>
                <a:gridCol w="1194286">
                  <a:extLst>
                    <a:ext uri="{9D8B030D-6E8A-4147-A177-3AD203B41FA5}">
                      <a16:colId xmlns:a16="http://schemas.microsoft.com/office/drawing/2014/main" val="324349744"/>
                    </a:ext>
                  </a:extLst>
                </a:gridCol>
                <a:gridCol w="1194286">
                  <a:extLst>
                    <a:ext uri="{9D8B030D-6E8A-4147-A177-3AD203B41FA5}">
                      <a16:colId xmlns:a16="http://schemas.microsoft.com/office/drawing/2014/main" val="1246594996"/>
                    </a:ext>
                  </a:extLst>
                </a:gridCol>
                <a:gridCol w="1194286">
                  <a:extLst>
                    <a:ext uri="{9D8B030D-6E8A-4147-A177-3AD203B41FA5}">
                      <a16:colId xmlns:a16="http://schemas.microsoft.com/office/drawing/2014/main" val="377688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SENTIVITY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0.96488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0.87304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67016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AE8954-8FFA-433F-8AD6-C63630D339A1}"/>
              </a:ext>
            </a:extLst>
          </p:cNvPr>
          <p:cNvSpPr txBox="1"/>
          <p:nvPr/>
        </p:nvSpPr>
        <p:spPr>
          <a:xfrm>
            <a:off x="5815054" y="6087284"/>
            <a:ext cx="119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CNN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FAE250-FF1C-4737-A4E4-244490AB9BB3}"/>
              </a:ext>
            </a:extLst>
          </p:cNvPr>
          <p:cNvSpPr txBox="1"/>
          <p:nvPr/>
        </p:nvSpPr>
        <p:spPr>
          <a:xfrm>
            <a:off x="5771258" y="3012394"/>
            <a:ext cx="233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TCN</a:t>
            </a:r>
          </a:p>
        </p:txBody>
      </p: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384B7849-7CB4-4845-A17F-D91DB99ECF4A}"/>
              </a:ext>
            </a:extLst>
          </p:cNvPr>
          <p:cNvCxnSpPr/>
          <p:nvPr/>
        </p:nvCxnSpPr>
        <p:spPr>
          <a:xfrm>
            <a:off x="6376947" y="5812403"/>
            <a:ext cx="1001863" cy="349858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A2F9E87-AB9D-41D9-989C-E7A3D4399F6D}"/>
              </a:ext>
            </a:extLst>
          </p:cNvPr>
          <p:cNvSpPr txBox="1"/>
          <p:nvPr/>
        </p:nvSpPr>
        <p:spPr>
          <a:xfrm>
            <a:off x="7537837" y="5955527"/>
            <a:ext cx="119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BETTER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21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7F778-FC77-4BCD-A3F0-0C0998C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options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A9B2A-3034-4257-A46A-6E52B3FB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962437" cy="36037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network initially gave us too many false negatives by having unbalanced classes. So to solve the problem, we played with the variable CLASSWEIGHT.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Instead, to improve network performance, we worked on other variables such as</a:t>
            </a:r>
            <a:r>
              <a:rPr lang="it-IT" dirty="0">
                <a:solidFill>
                  <a:schemeClr val="tx1"/>
                </a:solidFill>
              </a:rPr>
              <a:t>:  - INITIALEARNRATE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    - NUMFILTERS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    - DROPFACTOR                     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    - NUMEPOCHS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    - MINIBATCH </a:t>
            </a:r>
          </a:p>
        </p:txBody>
      </p:sp>
    </p:spTree>
    <p:extLst>
      <p:ext uri="{BB962C8B-B14F-4D97-AF65-F5344CB8AC3E}">
        <p14:creationId xmlns:p14="http://schemas.microsoft.com/office/powerpoint/2010/main" val="31048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7F5FC-A553-4086-BD71-1FFFEA5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</a:t>
            </a:r>
            <a:r>
              <a:rPr lang="it-IT" dirty="0" err="1"/>
              <a:t>discussion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41E369-6F44-4BEB-B53B-7AE39E65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770571"/>
            <a:ext cx="8644636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Next, we </a:t>
            </a:r>
            <a:r>
              <a:rPr lang="en-US" dirty="0" err="1"/>
              <a:t>analysed</a:t>
            </a:r>
            <a:r>
              <a:rPr lang="en-US" dirty="0"/>
              <a:t> the results of the best performing network. It was tested in different situations to see how it performed.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SIZES OF  TRAINING AND TEST SETS:</a:t>
            </a:r>
          </a:p>
          <a:p>
            <a:pPr marL="0" indent="0">
              <a:buNone/>
            </a:pPr>
            <a:r>
              <a:rPr lang="en-US" dirty="0"/>
              <a:t>We try to change this aspect, to see what happened for both nets.</a:t>
            </a:r>
          </a:p>
          <a:p>
            <a:pPr>
              <a:buFontTx/>
              <a:buChar char="-"/>
            </a:pPr>
            <a:r>
              <a:rPr lang="en-US" dirty="0"/>
              <a:t>Firstly, we try with this data partitions</a:t>
            </a:r>
            <a:r>
              <a:rPr lang="en-US" b="1" dirty="0"/>
              <a:t>:  70% = train</a:t>
            </a:r>
            <a:r>
              <a:rPr lang="en-US" dirty="0"/>
              <a:t>, </a:t>
            </a:r>
            <a:r>
              <a:rPr lang="en-US" b="1" dirty="0"/>
              <a:t>15% =  validation</a:t>
            </a:r>
            <a:r>
              <a:rPr lang="en-US" dirty="0"/>
              <a:t>, </a:t>
            </a:r>
            <a:r>
              <a:rPr lang="en-US" b="1" dirty="0"/>
              <a:t>15% = test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49ECE7AB-F1FB-4622-93C8-E9425380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97334"/>
              </p:ext>
            </p:extLst>
          </p:nvPr>
        </p:nvGraphicFramePr>
        <p:xfrm>
          <a:off x="1832864" y="515162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95495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9928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6746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4597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7763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6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0.88573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0.88337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0.64553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5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0.96219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0.75767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97364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C97695-0ACB-441E-8DB4-5BDEF8CC531C}"/>
              </a:ext>
            </a:extLst>
          </p:cNvPr>
          <p:cNvSpPr txBox="1"/>
          <p:nvPr/>
        </p:nvSpPr>
        <p:spPr>
          <a:xfrm>
            <a:off x="1832864" y="4843851"/>
            <a:ext cx="943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Net trained and validated on the BIDMC dataset partitions (Train, Validation). Tested on the Train partition of BIDMC</a:t>
            </a:r>
            <a:endParaRPr lang="it-IT" sz="1400" i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212BED-5034-43C8-AF11-65301AB299EA}"/>
              </a:ext>
            </a:extLst>
          </p:cNvPr>
          <p:cNvSpPr txBox="1"/>
          <p:nvPr/>
        </p:nvSpPr>
        <p:spPr>
          <a:xfrm>
            <a:off x="10013608" y="5565722"/>
            <a:ext cx="108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TCN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83DE64-B8DA-42E4-A0BD-758085D268E0}"/>
              </a:ext>
            </a:extLst>
          </p:cNvPr>
          <p:cNvSpPr txBox="1"/>
          <p:nvPr/>
        </p:nvSpPr>
        <p:spPr>
          <a:xfrm>
            <a:off x="10044353" y="5929851"/>
            <a:ext cx="1970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59490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F9369-F41B-4EDE-9AE5-83510A7FC20B}"/>
              </a:ext>
            </a:extLst>
          </p:cNvPr>
          <p:cNvSpPr txBox="1"/>
          <p:nvPr/>
        </p:nvSpPr>
        <p:spPr>
          <a:xfrm>
            <a:off x="9533800" y="1185192"/>
            <a:ext cx="1463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TCN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F402D71-F17A-4C9A-B6A3-CA40B2C4AA4D}"/>
              </a:ext>
            </a:extLst>
          </p:cNvPr>
          <p:cNvSpPr txBox="1"/>
          <p:nvPr/>
        </p:nvSpPr>
        <p:spPr>
          <a:xfrm>
            <a:off x="9533800" y="5700953"/>
            <a:ext cx="1892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CNN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1EE2B7-D513-4FEE-97C6-BA669097B1D7}"/>
              </a:ext>
            </a:extLst>
          </p:cNvPr>
          <p:cNvSpPr txBox="1"/>
          <p:nvPr/>
        </p:nvSpPr>
        <p:spPr>
          <a:xfrm>
            <a:off x="1834950" y="469801"/>
            <a:ext cx="812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Net trained and validated on the BIDMC dataset partitions (Train, Validation).  Tested on the recorded data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3E87291-C360-4E3C-96A1-BDEA37464AA6}"/>
              </a:ext>
            </a:extLst>
          </p:cNvPr>
          <p:cNvSpPr txBox="1"/>
          <p:nvPr/>
        </p:nvSpPr>
        <p:spPr>
          <a:xfrm>
            <a:off x="9486058" y="1577095"/>
            <a:ext cx="394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CNN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1849BB8-AF30-4A72-B664-B6B4806845E5}"/>
              </a:ext>
            </a:extLst>
          </p:cNvPr>
          <p:cNvSpPr txBox="1"/>
          <p:nvPr/>
        </p:nvSpPr>
        <p:spPr>
          <a:xfrm>
            <a:off x="9533800" y="5280905"/>
            <a:ext cx="394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TCN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3F07C19-0D67-42AD-8752-AE89E1FF16C4}"/>
              </a:ext>
            </a:extLst>
          </p:cNvPr>
          <p:cNvSpPr txBox="1"/>
          <p:nvPr/>
        </p:nvSpPr>
        <p:spPr>
          <a:xfrm>
            <a:off x="1488958" y="4090590"/>
            <a:ext cx="8819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Then, we try with this data partitions</a:t>
            </a:r>
            <a:r>
              <a:rPr lang="en-US" b="1" dirty="0"/>
              <a:t>:  40% = train</a:t>
            </a:r>
            <a:r>
              <a:rPr lang="en-US" dirty="0"/>
              <a:t>,  </a:t>
            </a:r>
            <a:r>
              <a:rPr lang="en-US" b="1" dirty="0"/>
              <a:t>30% =  validation</a:t>
            </a:r>
            <a:r>
              <a:rPr lang="en-US" dirty="0"/>
              <a:t>,  </a:t>
            </a:r>
            <a:r>
              <a:rPr lang="en-US" b="1" dirty="0"/>
              <a:t>30% = test</a:t>
            </a:r>
          </a:p>
        </p:txBody>
      </p:sp>
      <p:graphicFrame>
        <p:nvGraphicFramePr>
          <p:cNvPr id="10" name="Tabella 11">
            <a:extLst>
              <a:ext uri="{FF2B5EF4-FFF2-40B4-BE49-F238E27FC236}">
                <a16:creationId xmlns:a16="http://schemas.microsoft.com/office/drawing/2014/main" id="{350E5AE5-38B0-45FA-84FE-96A7C3F11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3309"/>
              </p:ext>
            </p:extLst>
          </p:nvPr>
        </p:nvGraphicFramePr>
        <p:xfrm>
          <a:off x="1834945" y="775052"/>
          <a:ext cx="7563495" cy="111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99">
                  <a:extLst>
                    <a:ext uri="{9D8B030D-6E8A-4147-A177-3AD203B41FA5}">
                      <a16:colId xmlns:a16="http://schemas.microsoft.com/office/drawing/2014/main" val="3083196975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2036474134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1617519664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599079318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1183492139"/>
                    </a:ext>
                  </a:extLst>
                </a:gridCol>
              </a:tblGrid>
              <a:tr h="385838">
                <a:tc>
                  <a:txBody>
                    <a:bodyPr/>
                    <a:lstStyle/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09911"/>
                  </a:ext>
                </a:extLst>
              </a:tr>
              <a:tr h="287745">
                <a:tc>
                  <a:txBody>
                    <a:bodyPr/>
                    <a:lstStyle/>
                    <a:p>
                      <a:r>
                        <a:rPr lang="it-IT" dirty="0"/>
                        <a:t>0.65207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0.20583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0.84021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0.63063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0.33066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7912"/>
                  </a:ext>
                </a:extLst>
              </a:tr>
              <a:tr h="287745">
                <a:tc>
                  <a:txBody>
                    <a:bodyPr/>
                    <a:lstStyle/>
                    <a:p>
                      <a:r>
                        <a:rPr lang="it-IT" dirty="0"/>
                        <a:t>0.91454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0.67446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19207"/>
                  </a:ext>
                </a:extLst>
              </a:tr>
            </a:tbl>
          </a:graphicData>
        </a:graphic>
      </p:graphicFrame>
      <p:graphicFrame>
        <p:nvGraphicFramePr>
          <p:cNvPr id="12" name="Tabella 13">
            <a:extLst>
              <a:ext uri="{FF2B5EF4-FFF2-40B4-BE49-F238E27FC236}">
                <a16:creationId xmlns:a16="http://schemas.microsoft.com/office/drawing/2014/main" id="{52D7E8CF-9BA0-48A3-B5D8-F8C9B0ED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56280"/>
              </p:ext>
            </p:extLst>
          </p:nvPr>
        </p:nvGraphicFramePr>
        <p:xfrm>
          <a:off x="1834945" y="2449178"/>
          <a:ext cx="7563495" cy="104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99">
                  <a:extLst>
                    <a:ext uri="{9D8B030D-6E8A-4147-A177-3AD203B41FA5}">
                      <a16:colId xmlns:a16="http://schemas.microsoft.com/office/drawing/2014/main" val="1910138355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2752436889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2040734621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1208230004"/>
                    </a:ext>
                  </a:extLst>
                </a:gridCol>
                <a:gridCol w="1512699">
                  <a:extLst>
                    <a:ext uri="{9D8B030D-6E8A-4147-A177-3AD203B41FA5}">
                      <a16:colId xmlns:a16="http://schemas.microsoft.com/office/drawing/2014/main" val="2821609698"/>
                    </a:ext>
                  </a:extLst>
                </a:gridCol>
              </a:tblGrid>
              <a:tr h="315008">
                <a:tc>
                  <a:txBody>
                    <a:bodyPr/>
                    <a:lstStyle/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29188"/>
                  </a:ext>
                </a:extLst>
              </a:tr>
              <a:tr h="315008">
                <a:tc>
                  <a:txBody>
                    <a:bodyPr/>
                    <a:lstStyle/>
                    <a:p>
                      <a:r>
                        <a:rPr lang="it-IT" dirty="0"/>
                        <a:t>0.85262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0.84141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0.56218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45623"/>
                  </a:ext>
                </a:extLst>
              </a:tr>
              <a:tr h="262217">
                <a:tc>
                  <a:txBody>
                    <a:bodyPr/>
                    <a:lstStyle/>
                    <a:p>
                      <a:r>
                        <a:rPr lang="it-IT" dirty="0"/>
                        <a:t>0.96488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0.87304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17439"/>
                  </a:ext>
                </a:extLst>
              </a:tr>
            </a:tbl>
          </a:graphicData>
        </a:graphic>
      </p:graphicFrame>
      <p:graphicFrame>
        <p:nvGraphicFramePr>
          <p:cNvPr id="14" name="Tabella 17">
            <a:extLst>
              <a:ext uri="{FF2B5EF4-FFF2-40B4-BE49-F238E27FC236}">
                <a16:creationId xmlns:a16="http://schemas.microsoft.com/office/drawing/2014/main" id="{773CD49B-E55D-4036-8191-362895A8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97461"/>
              </p:ext>
            </p:extLst>
          </p:nvPr>
        </p:nvGraphicFramePr>
        <p:xfrm>
          <a:off x="1745167" y="4941632"/>
          <a:ext cx="765327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55">
                  <a:extLst>
                    <a:ext uri="{9D8B030D-6E8A-4147-A177-3AD203B41FA5}">
                      <a16:colId xmlns:a16="http://schemas.microsoft.com/office/drawing/2014/main" val="1179045138"/>
                    </a:ext>
                  </a:extLst>
                </a:gridCol>
                <a:gridCol w="1530655">
                  <a:extLst>
                    <a:ext uri="{9D8B030D-6E8A-4147-A177-3AD203B41FA5}">
                      <a16:colId xmlns:a16="http://schemas.microsoft.com/office/drawing/2014/main" val="3532489286"/>
                    </a:ext>
                  </a:extLst>
                </a:gridCol>
                <a:gridCol w="1530655">
                  <a:extLst>
                    <a:ext uri="{9D8B030D-6E8A-4147-A177-3AD203B41FA5}">
                      <a16:colId xmlns:a16="http://schemas.microsoft.com/office/drawing/2014/main" val="4255179064"/>
                    </a:ext>
                  </a:extLst>
                </a:gridCol>
                <a:gridCol w="1530655">
                  <a:extLst>
                    <a:ext uri="{9D8B030D-6E8A-4147-A177-3AD203B41FA5}">
                      <a16:colId xmlns:a16="http://schemas.microsoft.com/office/drawing/2014/main" val="2671506833"/>
                    </a:ext>
                  </a:extLst>
                </a:gridCol>
                <a:gridCol w="1530655">
                  <a:extLst>
                    <a:ext uri="{9D8B030D-6E8A-4147-A177-3AD203B41FA5}">
                      <a16:colId xmlns:a16="http://schemas.microsoft.com/office/drawing/2014/main" val="941085526"/>
                    </a:ext>
                  </a:extLst>
                </a:gridCol>
              </a:tblGrid>
              <a:tr h="279655">
                <a:tc>
                  <a:txBody>
                    <a:bodyPr/>
                    <a:lstStyle/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45329"/>
                  </a:ext>
                </a:extLst>
              </a:tr>
              <a:tr h="279655">
                <a:tc>
                  <a:txBody>
                    <a:bodyPr/>
                    <a:lstStyle/>
                    <a:p>
                      <a:r>
                        <a:rPr lang="it-IT" dirty="0"/>
                        <a:t>0.86662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0.45551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39014"/>
                  </a:ext>
                </a:extLst>
              </a:tr>
              <a:tr h="279655">
                <a:tc>
                  <a:txBody>
                    <a:bodyPr/>
                    <a:lstStyle/>
                    <a:p>
                      <a:r>
                        <a:rPr lang="it-IT" dirty="0"/>
                        <a:t>0.9588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0.75106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0.84142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227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B374270-52A3-41E7-ACE3-BF9DD8479C8C}"/>
              </a:ext>
            </a:extLst>
          </p:cNvPr>
          <p:cNvSpPr txBox="1"/>
          <p:nvPr/>
        </p:nvSpPr>
        <p:spPr>
          <a:xfrm>
            <a:off x="1834945" y="2157255"/>
            <a:ext cx="6738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Net trained, validated and tested on the BIDMC dataset partitions (Train, Validation, Test)</a:t>
            </a:r>
            <a:endParaRPr lang="it-IT" sz="1400" i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3E6F876-7870-467E-9425-64EC0F5E12C6}"/>
              </a:ext>
            </a:extLst>
          </p:cNvPr>
          <p:cNvSpPr txBox="1"/>
          <p:nvPr/>
        </p:nvSpPr>
        <p:spPr>
          <a:xfrm>
            <a:off x="1745167" y="4597956"/>
            <a:ext cx="6738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Net trained, validated and tested on the BIDMC dataset partitions (Train, Validation, Test)</a:t>
            </a:r>
            <a:endParaRPr lang="it-IT" sz="1400" i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CB5F4EF-87F8-4E3D-A7CF-EE5DD43B557C}"/>
              </a:ext>
            </a:extLst>
          </p:cNvPr>
          <p:cNvSpPr txBox="1"/>
          <p:nvPr/>
        </p:nvSpPr>
        <p:spPr>
          <a:xfrm>
            <a:off x="9533800" y="2810750"/>
            <a:ext cx="394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TCN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4830DFE9-AFCF-4C6E-92CC-C37C7BD7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205" y="3163997"/>
            <a:ext cx="3944454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4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78F93DF-90D5-44AC-BB9C-A98FFD13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72233"/>
              </p:ext>
            </p:extLst>
          </p:nvPr>
        </p:nvGraphicFramePr>
        <p:xfrm>
          <a:off x="1912730" y="1323972"/>
          <a:ext cx="7732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97">
                  <a:extLst>
                    <a:ext uri="{9D8B030D-6E8A-4147-A177-3AD203B41FA5}">
                      <a16:colId xmlns:a16="http://schemas.microsoft.com/office/drawing/2014/main" val="3421386909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2825715470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123882946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2135892751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3892361053"/>
                    </a:ext>
                  </a:extLst>
                </a:gridCol>
              </a:tblGrid>
              <a:tr h="296632">
                <a:tc>
                  <a:txBody>
                    <a:bodyPr/>
                    <a:lstStyle/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045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r>
                        <a:rPr lang="it-IT" dirty="0"/>
                        <a:t>0.92076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0.61321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0.88077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0.92608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0.72303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09653"/>
                  </a:ext>
                </a:extLst>
              </a:tr>
              <a:tr h="296632">
                <a:tc>
                  <a:txBody>
                    <a:bodyPr/>
                    <a:lstStyle/>
                    <a:p>
                      <a:r>
                        <a:rPr lang="it-IT" dirty="0"/>
                        <a:t>0.96192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0.75888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0.98686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55674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0E60EAA5-8624-4EAE-9FC3-CBB8CD579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39077"/>
              </p:ext>
            </p:extLst>
          </p:nvPr>
        </p:nvGraphicFramePr>
        <p:xfrm>
          <a:off x="1852620" y="3449118"/>
          <a:ext cx="7732485" cy="109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97">
                  <a:extLst>
                    <a:ext uri="{9D8B030D-6E8A-4147-A177-3AD203B41FA5}">
                      <a16:colId xmlns:a16="http://schemas.microsoft.com/office/drawing/2014/main" val="3354260213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3127184186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3429521528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37511216"/>
                    </a:ext>
                  </a:extLst>
                </a:gridCol>
                <a:gridCol w="1546497">
                  <a:extLst>
                    <a:ext uri="{9D8B030D-6E8A-4147-A177-3AD203B41FA5}">
                      <a16:colId xmlns:a16="http://schemas.microsoft.com/office/drawing/2014/main" val="115692748"/>
                    </a:ext>
                  </a:extLst>
                </a:gridCol>
              </a:tblGrid>
              <a:tr h="358925">
                <a:tc>
                  <a:txBody>
                    <a:bodyPr/>
                    <a:lstStyle/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10004"/>
                  </a:ext>
                </a:extLst>
              </a:tr>
              <a:tr h="358925">
                <a:tc>
                  <a:txBody>
                    <a:bodyPr/>
                    <a:lstStyle/>
                    <a:p>
                      <a:r>
                        <a:rPr lang="it-IT" dirty="0"/>
                        <a:t>0.75153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0.20275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0.48741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0.78162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0.28637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75885"/>
                  </a:ext>
                </a:extLst>
              </a:tr>
              <a:tr h="358925">
                <a:tc>
                  <a:txBody>
                    <a:bodyPr/>
                    <a:lstStyle/>
                    <a:p>
                      <a:r>
                        <a:rPr lang="it-IT" dirty="0"/>
                        <a:t>0.9241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0.58906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0.69686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7099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F9369-F41B-4EDE-9AE5-83510A7FC20B}"/>
              </a:ext>
            </a:extLst>
          </p:cNvPr>
          <p:cNvSpPr txBox="1"/>
          <p:nvPr/>
        </p:nvSpPr>
        <p:spPr>
          <a:xfrm>
            <a:off x="9837497" y="1672755"/>
            <a:ext cx="1463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TCN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F402D71-F17A-4C9A-B6A3-CA40B2C4AA4D}"/>
              </a:ext>
            </a:extLst>
          </p:cNvPr>
          <p:cNvSpPr txBox="1"/>
          <p:nvPr/>
        </p:nvSpPr>
        <p:spPr>
          <a:xfrm>
            <a:off x="9837497" y="4187789"/>
            <a:ext cx="1892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CNN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1EE2B7-D513-4FEE-97C6-BA669097B1D7}"/>
              </a:ext>
            </a:extLst>
          </p:cNvPr>
          <p:cNvSpPr txBox="1"/>
          <p:nvPr/>
        </p:nvSpPr>
        <p:spPr>
          <a:xfrm>
            <a:off x="1852620" y="3100623"/>
            <a:ext cx="812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Net trained and validated on the BIDMC dataset partitions (Train, Validation).  Tested on the recorded data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E88CD5-1DE1-4F15-A4FD-599F0209194D}"/>
              </a:ext>
            </a:extLst>
          </p:cNvPr>
          <p:cNvSpPr txBox="1"/>
          <p:nvPr/>
        </p:nvSpPr>
        <p:spPr>
          <a:xfrm>
            <a:off x="1912730" y="981333"/>
            <a:ext cx="812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Net trained and validated on the BIDMC dataset partitions (Train, Validation). Tested on the Train partition of BIDMC</a:t>
            </a:r>
            <a:endParaRPr lang="it-IT" sz="1400" i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3E87291-C360-4E3C-96A1-BDEA37464AA6}"/>
              </a:ext>
            </a:extLst>
          </p:cNvPr>
          <p:cNvSpPr txBox="1"/>
          <p:nvPr/>
        </p:nvSpPr>
        <p:spPr>
          <a:xfrm>
            <a:off x="9781837" y="2044235"/>
            <a:ext cx="394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CNN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1849BB8-AF30-4A72-B664-B6B4806845E5}"/>
              </a:ext>
            </a:extLst>
          </p:cNvPr>
          <p:cNvSpPr txBox="1"/>
          <p:nvPr/>
        </p:nvSpPr>
        <p:spPr>
          <a:xfrm>
            <a:off x="9837497" y="3869402"/>
            <a:ext cx="394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TCN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6891B7-5D1C-4BDC-824F-21F2B4B04005}"/>
              </a:ext>
            </a:extLst>
          </p:cNvPr>
          <p:cNvSpPr txBox="1"/>
          <p:nvPr/>
        </p:nvSpPr>
        <p:spPr>
          <a:xfrm>
            <a:off x="1695616" y="4965658"/>
            <a:ext cx="6889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After </a:t>
            </a:r>
            <a:r>
              <a:rPr lang="en-US" i="1" dirty="0" err="1"/>
              <a:t>analysing</a:t>
            </a:r>
            <a:r>
              <a:rPr lang="en-US" i="1" dirty="0"/>
              <a:t> these different approaches, we came to the conclusion that the second network implemented is the most efficient. We continued the analysis by focusing on the results obtained by the latter.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47927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04E28-8BD1-4A21-93D2-E3F7129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72" y="461639"/>
            <a:ext cx="11524855" cy="9046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ANALYSIS WITH GOOD OR NOT RECORDINGS: </a:t>
            </a:r>
          </a:p>
          <a:p>
            <a:pPr marL="0" indent="0">
              <a:buNone/>
            </a:pPr>
            <a:r>
              <a:rPr lang="en-US" sz="1900" dirty="0"/>
              <a:t>So, the task was to independently detect the systolic peak in a PPG signal given as input. It can be seen that the last plot has red dots representing the systolic peak found by the network. 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8BF1DC-3AED-4217-BC09-C14F0545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9" y="1366302"/>
            <a:ext cx="9420799" cy="26781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185E383-C7C9-43AB-AF70-3CD516AA044B}"/>
              </a:ext>
            </a:extLst>
          </p:cNvPr>
          <p:cNvSpPr/>
          <p:nvPr/>
        </p:nvSpPr>
        <p:spPr>
          <a:xfrm>
            <a:off x="4845538" y="1541586"/>
            <a:ext cx="1367693" cy="2297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BD4EAD-C8EF-41A3-8514-3095DA762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81" y="4357849"/>
            <a:ext cx="5916246" cy="1917129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D30812D-535D-401C-B13A-B527D923C6DB}"/>
              </a:ext>
            </a:extLst>
          </p:cNvPr>
          <p:cNvCxnSpPr/>
          <p:nvPr/>
        </p:nvCxnSpPr>
        <p:spPr>
          <a:xfrm>
            <a:off x="6213231" y="3489526"/>
            <a:ext cx="1062892" cy="80112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91E0EF-697F-4F36-A889-F448DA338404}"/>
              </a:ext>
            </a:extLst>
          </p:cNvPr>
          <p:cNvSpPr txBox="1"/>
          <p:nvPr/>
        </p:nvSpPr>
        <p:spPr>
          <a:xfrm>
            <a:off x="187569" y="4509477"/>
            <a:ext cx="549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Why do multiple dots highlight only one peak? </a:t>
            </a:r>
          </a:p>
          <a:p>
            <a:endParaRPr lang="en-US" b="1" dirty="0"/>
          </a:p>
          <a:p>
            <a:r>
              <a:rPr lang="en-US" dirty="0"/>
              <a:t>Through numerous attempts we realized that by imposing a circle of dots as the peak and not the single one, we had a better learning of the network.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26B6D69-180F-4C26-A056-F62BABE05D7A}"/>
              </a:ext>
            </a:extLst>
          </p:cNvPr>
          <p:cNvSpPr/>
          <p:nvPr/>
        </p:nvSpPr>
        <p:spPr>
          <a:xfrm>
            <a:off x="10241280" y="4603805"/>
            <a:ext cx="1041621" cy="1542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9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04E28-8BD1-4A21-93D2-E3F7129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72" y="461639"/>
            <a:ext cx="11524855" cy="9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In addition, the network was also 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trained using recordings that presented noise.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In the image below, it can be observed how it behaved.</a:t>
            </a:r>
            <a:endParaRPr lang="en-US" sz="19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B1F339-8789-4D88-A4AA-CDCAA2C7D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5" y="1233440"/>
            <a:ext cx="9012339" cy="24231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5E940F8-590C-4D88-B53D-BE6E866A045F}"/>
              </a:ext>
            </a:extLst>
          </p:cNvPr>
          <p:cNvSpPr/>
          <p:nvPr/>
        </p:nvSpPr>
        <p:spPr>
          <a:xfrm>
            <a:off x="1242646" y="1366301"/>
            <a:ext cx="820616" cy="2211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EBEDAD-7E9C-433A-B644-0C5CA56A3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" y="4016217"/>
            <a:ext cx="7638648" cy="1978183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7A7F22C-2E24-4CBA-B204-119962F3E8A7}"/>
              </a:ext>
            </a:extLst>
          </p:cNvPr>
          <p:cNvCxnSpPr/>
          <p:nvPr/>
        </p:nvCxnSpPr>
        <p:spPr>
          <a:xfrm>
            <a:off x="2125785" y="3304985"/>
            <a:ext cx="859692" cy="71123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62E7B41-9840-4CA3-A2FC-3AF7ED3C2383}"/>
              </a:ext>
            </a:extLst>
          </p:cNvPr>
          <p:cNvSpPr txBox="1"/>
          <p:nvPr/>
        </p:nvSpPr>
        <p:spPr>
          <a:xfrm>
            <a:off x="8419657" y="4128145"/>
            <a:ext cx="343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+mj-lt"/>
              </a:rPr>
              <a:t>We can observe that even in th</a:t>
            </a:r>
            <a:r>
              <a:rPr lang="en-US" dirty="0">
                <a:latin typeface="+mj-lt"/>
              </a:rPr>
              <a:t>e absence of noise, the net tends to find more points in the </a:t>
            </a:r>
            <a:r>
              <a:rPr lang="en-US" dirty="0" err="1">
                <a:latin typeface="+mj-lt"/>
              </a:rPr>
              <a:t>neighbourhood</a:t>
            </a:r>
            <a:r>
              <a:rPr lang="en-US" dirty="0">
                <a:latin typeface="+mj-lt"/>
              </a:rPr>
              <a:t> of the systolic foot compared to those found with </a:t>
            </a:r>
            <a:r>
              <a:rPr lang="en-US" dirty="0" err="1">
                <a:latin typeface="+mj-lt"/>
              </a:rPr>
              <a:t>findpeaks</a:t>
            </a:r>
            <a:r>
              <a:rPr lang="en-US" dirty="0">
                <a:latin typeface="+mj-lt"/>
              </a:rPr>
              <a:t>. 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0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E62AFD-2DAD-4FA9-8755-FC2C8B590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86" y="850789"/>
            <a:ext cx="9769687" cy="25148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DE3E3D-5E1F-4E99-A03E-C96B602DB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86" y="3792493"/>
            <a:ext cx="9769687" cy="26367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004C28-5BF7-4E74-92F6-E394A071ADD4}"/>
              </a:ext>
            </a:extLst>
          </p:cNvPr>
          <p:cNvSpPr txBox="1"/>
          <p:nvPr/>
        </p:nvSpPr>
        <p:spPr>
          <a:xfrm>
            <a:off x="1125186" y="268014"/>
            <a:ext cx="868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 of non-</a:t>
            </a:r>
            <a:r>
              <a:rPr lang="it-IT" dirty="0" err="1"/>
              <a:t>ideal</a:t>
            </a:r>
            <a:r>
              <a:rPr lang="it-IT" dirty="0"/>
              <a:t> recordings: </a:t>
            </a:r>
          </a:p>
        </p:txBody>
      </p:sp>
    </p:spTree>
    <p:extLst>
      <p:ext uri="{BB962C8B-B14F-4D97-AF65-F5344CB8AC3E}">
        <p14:creationId xmlns:p14="http://schemas.microsoft.com/office/powerpoint/2010/main" val="25441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A84159-5EEA-4BF8-83C6-FEA50945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31" y="1660401"/>
            <a:ext cx="9296126" cy="191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dirty="0"/>
              <a:t>DOES IT MAKES SENSE TO USE SUCH A NETWORK FOR SYSTOLIC FEET DETECTION IF THERE IS A FINDPEAKS FUNCTION THAT DOES THE SAME THING?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C7183D9-D359-41C0-ACBC-5DD2C1B4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2672443" cy="26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D411D-F5FB-4CA1-810A-7CD6ED1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 </a:t>
            </a:r>
            <a:r>
              <a:rPr lang="it-IT" dirty="0" err="1"/>
              <a:t>Why</a:t>
            </a:r>
            <a:r>
              <a:rPr lang="it-IT" dirty="0"/>
              <a:t> a PPG </a:t>
            </a:r>
            <a:r>
              <a:rPr lang="it-IT" dirty="0" err="1"/>
              <a:t>signal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7FA89A-0527-4A85-8148-0E8F8897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31" y="2670128"/>
            <a:ext cx="5260527" cy="310198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Photoplethysmography is a technique we can use to have continuous monitoring of cardiac activity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generates</a:t>
            </a:r>
            <a:r>
              <a:rPr lang="it-IT" sz="2000" dirty="0"/>
              <a:t> PPG </a:t>
            </a:r>
            <a:r>
              <a:rPr lang="it-IT" sz="2000" dirty="0" err="1"/>
              <a:t>signal</a:t>
            </a:r>
            <a:r>
              <a:rPr lang="it-IT" sz="2000" dirty="0"/>
              <a:t>. </a:t>
            </a:r>
          </a:p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technic</a:t>
            </a:r>
            <a:r>
              <a:rPr lang="it-IT" sz="2000" dirty="0"/>
              <a:t>  </a:t>
            </a:r>
            <a:r>
              <a:rPr lang="it-IT" sz="2000" dirty="0" err="1"/>
              <a:t>determines</a:t>
            </a:r>
            <a:r>
              <a:rPr lang="it-IT" sz="2000" dirty="0"/>
              <a:t> and </a:t>
            </a:r>
            <a:r>
              <a:rPr lang="it-IT" sz="2000" dirty="0" err="1"/>
              <a:t>registers</a:t>
            </a:r>
            <a:r>
              <a:rPr lang="it-IT" sz="2000" dirty="0"/>
              <a:t> </a:t>
            </a:r>
            <a:r>
              <a:rPr lang="it-IT" sz="2000" dirty="0" err="1"/>
              <a:t>variations</a:t>
            </a:r>
            <a:r>
              <a:rPr lang="it-IT" sz="2000" dirty="0"/>
              <a:t> in </a:t>
            </a:r>
            <a:r>
              <a:rPr lang="it-IT" sz="2000" dirty="0" err="1"/>
              <a:t>blood</a:t>
            </a:r>
            <a:r>
              <a:rPr lang="it-IT" sz="2000" dirty="0"/>
              <a:t> volume </a:t>
            </a:r>
            <a:r>
              <a:rPr lang="it-IT" sz="2000" dirty="0" err="1"/>
              <a:t>occurring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heart</a:t>
            </a:r>
            <a:r>
              <a:rPr lang="it-IT" sz="2000" dirty="0"/>
              <a:t> beat. </a:t>
            </a:r>
          </a:p>
          <a:p>
            <a:r>
              <a:rPr lang="it-IT" sz="2000" dirty="0" err="1"/>
              <a:t>Amplitude</a:t>
            </a:r>
            <a:r>
              <a:rPr lang="it-IT" sz="2000" dirty="0"/>
              <a:t> of the </a:t>
            </a:r>
            <a:r>
              <a:rPr lang="it-IT" sz="2000" dirty="0" err="1"/>
              <a:t>variation</a:t>
            </a:r>
            <a:r>
              <a:rPr lang="it-IT" sz="2000" dirty="0"/>
              <a:t> of </a:t>
            </a:r>
            <a:r>
              <a:rPr lang="it-IT" sz="2000" dirty="0" err="1"/>
              <a:t>blood</a:t>
            </a:r>
            <a:r>
              <a:rPr lang="it-IT" sz="2000" dirty="0"/>
              <a:t> volume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detected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trasducers</a:t>
            </a:r>
            <a:r>
              <a:rPr lang="it-IT" sz="2000" dirty="0"/>
              <a:t> like air, </a:t>
            </a:r>
            <a:r>
              <a:rPr lang="it-IT" sz="2000" dirty="0" err="1"/>
              <a:t>waters</a:t>
            </a:r>
            <a:r>
              <a:rPr lang="it-IT" sz="2000" dirty="0"/>
              <a:t> or </a:t>
            </a:r>
            <a:r>
              <a:rPr lang="it-IT" sz="2000" dirty="0" err="1"/>
              <a:t>photodetectors</a:t>
            </a:r>
            <a:r>
              <a:rPr lang="it-IT" sz="2000" dirty="0"/>
              <a:t>. 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7C39148-9E1A-45B6-B354-4F298454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28" y="2382114"/>
            <a:ext cx="2641600" cy="23389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22D417-538B-4F2D-81F6-9FA577F6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030" y="4949732"/>
            <a:ext cx="1695450" cy="16954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576334-DE41-4D48-8050-D816ED88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298" y="3551572"/>
            <a:ext cx="3390204" cy="24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81F94-7F19-44B4-AE1F-FCF7BEDE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 </a:t>
            </a:r>
            <a:r>
              <a:rPr lang="it-IT" dirty="0" err="1"/>
              <a:t>What</a:t>
            </a:r>
            <a:r>
              <a:rPr lang="it-IT" dirty="0"/>
              <a:t> we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2F41A-71D7-4BF7-B66E-51862B60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6" y="2509707"/>
            <a:ext cx="7859349" cy="3101983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We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developed</a:t>
            </a:r>
            <a:r>
              <a:rPr lang="it-IT" sz="2400" dirty="0"/>
              <a:t> a </a:t>
            </a:r>
            <a:r>
              <a:rPr lang="it-IT" sz="2400" dirty="0" err="1"/>
              <a:t>Convolutional</a:t>
            </a:r>
            <a:r>
              <a:rPr lang="it-IT" sz="2400" dirty="0"/>
              <a:t> </a:t>
            </a:r>
            <a:r>
              <a:rPr lang="it-IT" sz="2400" dirty="0" err="1"/>
              <a:t>Neural</a:t>
            </a:r>
            <a:r>
              <a:rPr lang="it-IT" sz="2400" dirty="0"/>
              <a:t> Network to </a:t>
            </a:r>
            <a:r>
              <a:rPr lang="it-IT" sz="2400" dirty="0" err="1"/>
              <a:t>detect</a:t>
            </a:r>
            <a:r>
              <a:rPr lang="it-IT" sz="2400" dirty="0"/>
              <a:t> the </a:t>
            </a:r>
            <a:r>
              <a:rPr lang="it-IT" sz="2400" dirty="0" err="1"/>
              <a:t>systolik</a:t>
            </a:r>
            <a:r>
              <a:rPr lang="it-IT" sz="2400" dirty="0"/>
              <a:t> </a:t>
            </a:r>
            <a:r>
              <a:rPr lang="it-IT" sz="2400" dirty="0" err="1"/>
              <a:t>peak</a:t>
            </a:r>
            <a:r>
              <a:rPr lang="it-IT" sz="2400" dirty="0"/>
              <a:t> from </a:t>
            </a:r>
            <a:r>
              <a:rPr lang="it-IT" sz="2400" dirty="0" err="1"/>
              <a:t>photopletismographic</a:t>
            </a:r>
            <a:r>
              <a:rPr lang="it-IT" sz="2400" dirty="0"/>
              <a:t> (PPG) </a:t>
            </a:r>
            <a:r>
              <a:rPr lang="it-IT" sz="2400" dirty="0" err="1"/>
              <a:t>signal</a:t>
            </a:r>
            <a:r>
              <a:rPr lang="it-IT" sz="2400" dirty="0"/>
              <a:t>.  The </a:t>
            </a:r>
            <a:r>
              <a:rPr lang="it-IT" sz="2400" dirty="0" err="1"/>
              <a:t>instruments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we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are:</a:t>
            </a:r>
          </a:p>
          <a:p>
            <a:r>
              <a:rPr lang="it-IT" sz="2400" dirty="0" err="1"/>
              <a:t>Shimmer</a:t>
            </a:r>
            <a:r>
              <a:rPr lang="it-IT" sz="2400" dirty="0"/>
              <a:t> GSR + </a:t>
            </a:r>
            <a:r>
              <a:rPr lang="it-IT" sz="2400" dirty="0" err="1"/>
              <a:t>unit</a:t>
            </a:r>
            <a:r>
              <a:rPr lang="it-IT" sz="2400" dirty="0"/>
              <a:t> ( to record PPG </a:t>
            </a:r>
            <a:r>
              <a:rPr lang="it-IT" sz="2400" dirty="0" err="1"/>
              <a:t>signal</a:t>
            </a:r>
            <a:r>
              <a:rPr lang="it-IT" sz="2400" dirty="0"/>
              <a:t> on </a:t>
            </a:r>
            <a:r>
              <a:rPr lang="it-IT" sz="2400" dirty="0" err="1"/>
              <a:t>fingertip</a:t>
            </a:r>
            <a:r>
              <a:rPr lang="it-IT" sz="2400" dirty="0"/>
              <a:t>) </a:t>
            </a:r>
          </a:p>
          <a:p>
            <a:r>
              <a:rPr lang="it-IT" sz="2400" dirty="0" err="1"/>
              <a:t>Conseys</a:t>
            </a:r>
            <a:r>
              <a:rPr lang="it-IT" sz="2400" dirty="0"/>
              <a:t> software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B6E1D2A-ACBA-4D8D-AF95-A0747842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85" y="4505906"/>
            <a:ext cx="3276884" cy="18670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FB4FD4-7CA1-45DC-AA14-E779BB7FB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41" y="3651038"/>
            <a:ext cx="1847045" cy="13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9EEDC-4C20-46A5-8B31-224E5461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Step 1: </a:t>
            </a:r>
            <a:r>
              <a:rPr lang="it-IT" dirty="0"/>
              <a:t>RECORDING PROCEDURE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FD39BA-1917-4433-B913-3F546C81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638044"/>
            <a:ext cx="9529010" cy="353816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Place a PPG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correctly</a:t>
            </a:r>
            <a:r>
              <a:rPr lang="it-IT" sz="2400" dirty="0"/>
              <a:t> on the finger of the </a:t>
            </a:r>
            <a:r>
              <a:rPr lang="it-IT" sz="2400" dirty="0" err="1"/>
              <a:t>subject</a:t>
            </a: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 err="1"/>
              <a:t>Then</a:t>
            </a:r>
            <a:r>
              <a:rPr lang="it-IT" sz="2400" dirty="0"/>
              <a:t>, we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configurated</a:t>
            </a:r>
            <a:r>
              <a:rPr lang="it-IT" sz="2400" dirty="0"/>
              <a:t> the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/>
              <a:t>Consensys</a:t>
            </a:r>
            <a:r>
              <a:rPr lang="it-IT" sz="2400" dirty="0"/>
              <a:t> app.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A </a:t>
            </a:r>
            <a:r>
              <a:rPr lang="it-IT" sz="2400" dirty="0" err="1"/>
              <a:t>rest</a:t>
            </a:r>
            <a:r>
              <a:rPr lang="it-IT" sz="2400" dirty="0"/>
              <a:t> recording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done</a:t>
            </a:r>
            <a:r>
              <a:rPr lang="it-IT" sz="2400" dirty="0"/>
              <a:t>, 5 minutes in </a:t>
            </a:r>
            <a:r>
              <a:rPr lang="it-IT" sz="2400" dirty="0" err="1"/>
              <a:t>which</a:t>
            </a:r>
            <a:r>
              <a:rPr lang="it-IT" sz="2400" dirty="0"/>
              <a:t> the </a:t>
            </a:r>
            <a:r>
              <a:rPr lang="it-IT" sz="2400" dirty="0" err="1"/>
              <a:t>subject</a:t>
            </a:r>
            <a:r>
              <a:rPr lang="it-IT" sz="2400" dirty="0"/>
              <a:t> </a:t>
            </a:r>
            <a:r>
              <a:rPr lang="it-IT" sz="2400" dirty="0" err="1"/>
              <a:t>had</a:t>
            </a:r>
            <a:r>
              <a:rPr lang="it-IT" sz="2400" dirty="0"/>
              <a:t> to be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quiet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and </a:t>
            </a:r>
            <a:r>
              <a:rPr lang="it-IT" sz="2400" dirty="0" err="1"/>
              <a:t>repeated</a:t>
            </a:r>
            <a:r>
              <a:rPr lang="it-IT" sz="2400" dirty="0"/>
              <a:t> the procedure for 10 </a:t>
            </a:r>
            <a:r>
              <a:rPr lang="it-IT" sz="2400" dirty="0" err="1"/>
              <a:t>subjects</a:t>
            </a:r>
            <a:r>
              <a:rPr lang="it-IT" sz="2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 the end we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dowloaded</a:t>
            </a:r>
            <a:r>
              <a:rPr lang="it-IT" sz="2400" dirty="0"/>
              <a:t> data on </a:t>
            </a:r>
            <a:r>
              <a:rPr lang="it-IT" sz="2400" dirty="0" err="1"/>
              <a:t>our</a:t>
            </a:r>
            <a:r>
              <a:rPr lang="it-IT" sz="2400" dirty="0"/>
              <a:t> laptop.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Furthermore, to have more data to work with, we downloaded a database of 53 seriously ill patients during hospital care at the Beth Israel Deaconess Medical Center (Boston, MA, USA).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1499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5370358-4F1F-4086-9449-AD6EEED7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9" y="2329709"/>
            <a:ext cx="2981277" cy="20005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C5491E-7787-4109-A68D-6A34EBD36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37" y="3978989"/>
            <a:ext cx="3266608" cy="2189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54B505-30FE-49F4-B516-A6262CF7FE08}"/>
              </a:ext>
            </a:extLst>
          </p:cNvPr>
          <p:cNvSpPr txBox="1"/>
          <p:nvPr/>
        </p:nvSpPr>
        <p:spPr>
          <a:xfrm>
            <a:off x="421142" y="689811"/>
            <a:ext cx="488550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OUR RECORDING:</a:t>
            </a:r>
          </a:p>
          <a:p>
            <a:r>
              <a:rPr lang="it-IT" sz="2000" dirty="0"/>
              <a:t> </a:t>
            </a:r>
            <a:r>
              <a:rPr lang="it-IT" dirty="0"/>
              <a:t>-&gt; Shimmer3 GSR + </a:t>
            </a:r>
            <a:r>
              <a:rPr lang="it-IT" dirty="0" err="1"/>
              <a:t>unit</a:t>
            </a:r>
            <a:r>
              <a:rPr lang="it-IT" dirty="0"/>
              <a:t> </a:t>
            </a:r>
          </a:p>
          <a:p>
            <a:r>
              <a:rPr lang="it-IT" dirty="0"/>
              <a:t>-&gt; 1 </a:t>
            </a:r>
            <a:r>
              <a:rPr lang="it-IT" dirty="0" err="1"/>
              <a:t>channel</a:t>
            </a:r>
            <a:r>
              <a:rPr lang="it-IT" dirty="0"/>
              <a:t> GSR (</a:t>
            </a:r>
            <a:r>
              <a:rPr lang="it-IT" dirty="0" err="1"/>
              <a:t>analogic</a:t>
            </a:r>
            <a:r>
              <a:rPr lang="it-IT" dirty="0"/>
              <a:t>) </a:t>
            </a:r>
          </a:p>
          <a:p>
            <a:r>
              <a:rPr lang="it-IT" dirty="0"/>
              <a:t>-&gt; Sampling Rate = 128 Hz</a:t>
            </a:r>
          </a:p>
          <a:p>
            <a:r>
              <a:rPr lang="it-IT" dirty="0"/>
              <a:t>-&gt; </a:t>
            </a:r>
            <a:r>
              <a:rPr lang="en-US" b="0" i="0" dirty="0">
                <a:effectLst/>
              </a:rPr>
              <a:t>1 Channel GSR (Analog)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B04764-C328-4E5F-936A-265C907354C5}"/>
              </a:ext>
            </a:extLst>
          </p:cNvPr>
          <p:cNvSpPr txBox="1"/>
          <p:nvPr/>
        </p:nvSpPr>
        <p:spPr>
          <a:xfrm>
            <a:off x="7158892" y="689811"/>
            <a:ext cx="3970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DATABASE RECORDING: </a:t>
            </a:r>
          </a:p>
          <a:p>
            <a:r>
              <a:rPr lang="it-IT" sz="2000" dirty="0"/>
              <a:t>BIDMC </a:t>
            </a:r>
            <a:r>
              <a:rPr lang="it-IT" sz="2000" dirty="0" err="1"/>
              <a:t>is</a:t>
            </a:r>
            <a:r>
              <a:rPr lang="it-IT" sz="2000" dirty="0"/>
              <a:t> a subset of MIMIC-II, a </a:t>
            </a:r>
            <a:r>
              <a:rPr lang="it-IT" sz="2000" dirty="0" err="1"/>
              <a:t>larger</a:t>
            </a:r>
            <a:r>
              <a:rPr lang="it-IT" sz="2000" dirty="0"/>
              <a:t> database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data from 2001 to 2008. 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signals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recorded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bedside</a:t>
            </a:r>
            <a:r>
              <a:rPr lang="it-IT" sz="2000" dirty="0"/>
              <a:t> </a:t>
            </a:r>
            <a:r>
              <a:rPr lang="it-IT" sz="2000" dirty="0" err="1"/>
              <a:t>patient</a:t>
            </a:r>
            <a:r>
              <a:rPr lang="it-IT" sz="2000" dirty="0"/>
              <a:t> </a:t>
            </a:r>
            <a:r>
              <a:rPr lang="it-IT" sz="2000" dirty="0" err="1"/>
              <a:t>monitors</a:t>
            </a:r>
            <a:r>
              <a:rPr lang="it-IT" sz="2000" dirty="0"/>
              <a:t>.  </a:t>
            </a:r>
          </a:p>
          <a:p>
            <a:r>
              <a:rPr lang="it-IT" sz="2000" dirty="0"/>
              <a:t>Sampling Rate = 125 Hz.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6BA3EA3-CCDC-4386-A0A0-958BECAD60CF}"/>
              </a:ext>
            </a:extLst>
          </p:cNvPr>
          <p:cNvSpPr txBox="1"/>
          <p:nvPr/>
        </p:nvSpPr>
        <p:spPr>
          <a:xfrm>
            <a:off x="6874568" y="3244334"/>
            <a:ext cx="3811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https://archive.physionet.org/mimic2/</a:t>
            </a:r>
          </a:p>
        </p:txBody>
      </p:sp>
    </p:spTree>
    <p:extLst>
      <p:ext uri="{BB962C8B-B14F-4D97-AF65-F5344CB8AC3E}">
        <p14:creationId xmlns:p14="http://schemas.microsoft.com/office/powerpoint/2010/main" val="20818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649F7-1172-4B7F-9B95-AB2D7849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Step 2: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processing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B30DF-4F63-4DCE-A118-AE4DFD49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4" y="2509707"/>
            <a:ext cx="10263246" cy="3746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We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 </a:t>
            </a:r>
            <a:r>
              <a:rPr lang="it-IT" sz="2000" dirty="0" err="1"/>
              <a:t>pre</a:t>
            </a:r>
            <a:r>
              <a:rPr lang="it-IT" sz="2000" dirty="0"/>
              <a:t>-processing procedure </a:t>
            </a:r>
            <a:r>
              <a:rPr lang="it-IT" sz="2000" dirty="0" err="1"/>
              <a:t>as</a:t>
            </a:r>
            <a:r>
              <a:rPr lang="it-IT" sz="2000" dirty="0"/>
              <a:t> we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done</a:t>
            </a:r>
            <a:r>
              <a:rPr lang="it-IT" sz="2000" dirty="0"/>
              <a:t> in the </a:t>
            </a:r>
            <a:r>
              <a:rPr lang="it-IT" sz="2000" dirty="0" err="1"/>
              <a:t>laboratory</a:t>
            </a:r>
            <a:r>
              <a:rPr lang="it-IT" sz="2000" dirty="0"/>
              <a:t> session. </a:t>
            </a:r>
          </a:p>
          <a:p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b="1" dirty="0"/>
              <a:t>INPUT</a:t>
            </a:r>
            <a:r>
              <a:rPr lang="it-IT" sz="2000" dirty="0"/>
              <a:t> we </a:t>
            </a:r>
            <a:r>
              <a:rPr lang="it-IT" sz="2000" dirty="0" err="1"/>
              <a:t>have</a:t>
            </a:r>
            <a:r>
              <a:rPr lang="it-IT" sz="2000" dirty="0"/>
              <a:t> put the </a:t>
            </a:r>
            <a:r>
              <a:rPr lang="it-IT" sz="2000" dirty="0" err="1"/>
              <a:t>signal</a:t>
            </a:r>
            <a:r>
              <a:rPr lang="it-IT" sz="2000" dirty="0"/>
              <a:t> we </a:t>
            </a:r>
            <a:r>
              <a:rPr lang="it-IT" sz="2000" dirty="0" err="1"/>
              <a:t>recorded</a:t>
            </a:r>
            <a:r>
              <a:rPr lang="it-IT" sz="2000" dirty="0"/>
              <a:t> </a:t>
            </a:r>
            <a:r>
              <a:rPr lang="it-IT" sz="2000" dirty="0" err="1"/>
              <a:t>before,voltage</a:t>
            </a:r>
            <a:r>
              <a:rPr lang="it-IT" sz="2000" dirty="0"/>
              <a:t> [</a:t>
            </a:r>
            <a:r>
              <a:rPr lang="it-IT" sz="2000" dirty="0" err="1"/>
              <a:t>mV</a:t>
            </a:r>
            <a:r>
              <a:rPr lang="it-IT" sz="2000" dirty="0"/>
              <a:t>].</a:t>
            </a:r>
          </a:p>
          <a:p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b="1" dirty="0"/>
              <a:t>OUTPUT</a:t>
            </a:r>
            <a:r>
              <a:rPr lang="it-IT" sz="2000" dirty="0"/>
              <a:t> we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the </a:t>
            </a:r>
            <a:r>
              <a:rPr lang="it-IT" sz="2000" dirty="0" err="1"/>
              <a:t>signal</a:t>
            </a:r>
            <a:r>
              <a:rPr lang="it-IT" sz="2000" dirty="0"/>
              <a:t> </a:t>
            </a:r>
            <a:r>
              <a:rPr lang="it-IT" sz="2000" dirty="0" err="1"/>
              <a:t>filtered</a:t>
            </a:r>
            <a:r>
              <a:rPr lang="it-IT" sz="2000" dirty="0"/>
              <a:t>, the </a:t>
            </a:r>
            <a:r>
              <a:rPr lang="it-IT" sz="2000" dirty="0" err="1"/>
              <a:t>sistolic</a:t>
            </a:r>
            <a:r>
              <a:rPr lang="it-IT" sz="2000" dirty="0"/>
              <a:t> </a:t>
            </a:r>
            <a:r>
              <a:rPr lang="it-IT" sz="2000" dirty="0" err="1"/>
              <a:t>peaks</a:t>
            </a:r>
            <a:r>
              <a:rPr lang="it-IT" sz="2000" dirty="0"/>
              <a:t> and the locations of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peaks</a:t>
            </a:r>
            <a:r>
              <a:rPr lang="it-IT" sz="2000" dirty="0"/>
              <a:t>. 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9C3140-64A2-4683-98BA-60BCFA1AB4E0}"/>
              </a:ext>
            </a:extLst>
          </p:cNvPr>
          <p:cNvSpPr txBox="1"/>
          <p:nvPr/>
        </p:nvSpPr>
        <p:spPr>
          <a:xfrm>
            <a:off x="3737603" y="5314183"/>
            <a:ext cx="711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of categorical is essential for neural network configuration and classification management. This choice is related to the fact that the neural network must receive data in a specific form for multiclass classification.</a:t>
            </a:r>
          </a:p>
          <a:p>
            <a:endParaRPr lang="en-US" dirty="0"/>
          </a:p>
        </p:txBody>
      </p: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6FF48DEB-8141-459C-A922-2D64CA7A50F0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3196021" y="5372762"/>
            <a:ext cx="1083169" cy="3"/>
          </a:xfrm>
          <a:prstGeom prst="curvedConnector4">
            <a:avLst>
              <a:gd name="adj1" fmla="val 22296"/>
              <a:gd name="adj2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DDC71FBF-B5A2-423A-8FED-887EC753D8BC}"/>
              </a:ext>
            </a:extLst>
          </p:cNvPr>
          <p:cNvSpPr/>
          <p:nvPr/>
        </p:nvSpPr>
        <p:spPr>
          <a:xfrm>
            <a:off x="303154" y="4352400"/>
            <a:ext cx="10002741" cy="422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PPG_final</a:t>
            </a:r>
            <a:r>
              <a:rPr lang="en-US" dirty="0">
                <a:solidFill>
                  <a:schemeClr val="bg1"/>
                </a:solidFill>
              </a:rPr>
              <a:t>, peaks, </a:t>
            </a:r>
            <a:r>
              <a:rPr lang="en-US" dirty="0" err="1">
                <a:solidFill>
                  <a:schemeClr val="bg1"/>
                </a:solidFill>
              </a:rPr>
              <a:t>locs</a:t>
            </a:r>
            <a:r>
              <a:rPr lang="en-US" dirty="0">
                <a:solidFill>
                  <a:schemeClr val="bg1"/>
                </a:solidFill>
              </a:rPr>
              <a:t>, labels, category] = </a:t>
            </a:r>
            <a:r>
              <a:rPr lang="en-US" dirty="0" err="1">
                <a:solidFill>
                  <a:schemeClr val="bg1"/>
                </a:solidFill>
              </a:rPr>
              <a:t>processing_function</a:t>
            </a:r>
            <a:r>
              <a:rPr lang="en-US" dirty="0">
                <a:solidFill>
                  <a:schemeClr val="bg1"/>
                </a:solidFill>
              </a:rPr>
              <a:t>(PPG, Fs, </a:t>
            </a:r>
            <a:r>
              <a:rPr lang="en-US" dirty="0" err="1">
                <a:solidFill>
                  <a:schemeClr val="bg1"/>
                </a:solidFill>
              </a:rPr>
              <a:t>sample_start</a:t>
            </a:r>
            <a:r>
              <a:rPr lang="en-US" dirty="0">
                <a:solidFill>
                  <a:schemeClr val="bg1"/>
                </a:solidFill>
              </a:rPr>
              <a:t>, min, plots)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FB0F827-88D6-4DA6-8AA7-575C0E8D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70" y="4295696"/>
            <a:ext cx="1737511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860DFC-8432-4D15-960C-F758359C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2" y="488813"/>
            <a:ext cx="10562649" cy="588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Certainly. In the provided MATLAB code, the use of `categorical` is essential for configuring the neural network and managing the multiclass classification. This choice is tied to the fact that the neural network needs to receive data in a specific format for multiclass classification.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`categorical` </a:t>
            </a:r>
            <a:r>
              <a:rPr lang="en-US" dirty="0"/>
              <a:t>for class labels:</a:t>
            </a:r>
          </a:p>
          <a:p>
            <a:pPr marL="0" indent="0">
              <a:buNone/>
            </a:pPr>
            <a:r>
              <a:rPr lang="en-US" dirty="0"/>
              <a:t>   - Class labels (</a:t>
            </a:r>
            <a:r>
              <a:rPr lang="en-US" dirty="0">
                <a:solidFill>
                  <a:srgbClr val="FF0000"/>
                </a:solidFill>
              </a:rPr>
              <a:t>'PEAK'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no_peak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/>
              <a:t>are converted to a special format called `categorical`.</a:t>
            </a:r>
          </a:p>
          <a:p>
            <a:pPr marL="0" indent="0">
              <a:buNone/>
            </a:pPr>
            <a:r>
              <a:rPr lang="en-US" dirty="0"/>
              <a:t>   -The neural network uses these categorical labels during both training and evaluation.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`category` </a:t>
            </a:r>
            <a:r>
              <a:rPr lang="en-US" dirty="0"/>
              <a:t>to define the classes:</a:t>
            </a:r>
          </a:p>
          <a:p>
            <a:pPr marL="0" indent="0">
              <a:buNone/>
            </a:pPr>
            <a:r>
              <a:rPr lang="en-US" dirty="0"/>
              <a:t>   - The variable </a:t>
            </a:r>
            <a:r>
              <a:rPr lang="en-US"/>
              <a:t>`category` </a:t>
            </a:r>
            <a:r>
              <a:rPr lang="en-US" dirty="0"/>
              <a:t>is created as a categorical array containing the available classes, namely </a:t>
            </a:r>
            <a:r>
              <a:rPr lang="en-US" dirty="0">
                <a:solidFill>
                  <a:srgbClr val="FF0000"/>
                </a:solidFill>
              </a:rPr>
              <a:t>'PEAK'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no_peak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- This array is used during the definition of the neural network's classification layer to specify the possible  classes. Defining `category` is crucial as it informs the network about the classes it should consider during the classification phase.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50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D56DE-C6C8-40D6-BF18-3FBA0FD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62" y="547935"/>
            <a:ext cx="11419769" cy="405079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We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graphically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output 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recordings and on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database recordings: </a:t>
            </a:r>
          </a:p>
          <a:p>
            <a:r>
              <a:rPr lang="it-IT" dirty="0"/>
              <a:t>DATASET RECORDING: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92C316-ABB0-4403-BFE9-176F8B4E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9" y="1549455"/>
            <a:ext cx="7279161" cy="375908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B5A127A-3921-4D68-A2F5-F977F7AEE345}"/>
              </a:ext>
            </a:extLst>
          </p:cNvPr>
          <p:cNvSpPr/>
          <p:nvPr/>
        </p:nvSpPr>
        <p:spPr>
          <a:xfrm>
            <a:off x="3385567" y="1720155"/>
            <a:ext cx="1146675" cy="3130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F2B294B-377B-46E3-B639-B35470191F82}"/>
              </a:ext>
            </a:extLst>
          </p:cNvPr>
          <p:cNvCxnSpPr>
            <a:cxnSpLocks/>
          </p:cNvCxnSpPr>
          <p:nvPr/>
        </p:nvCxnSpPr>
        <p:spPr>
          <a:xfrm>
            <a:off x="4521116" y="2159066"/>
            <a:ext cx="2960524" cy="87341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E20B8577-7E8E-4E5B-87F2-7DA6AA8BF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58" y="3096532"/>
            <a:ext cx="6928898" cy="3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DCBE4-0481-42C2-84E2-C407DAA0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82" y="590414"/>
            <a:ext cx="7729728" cy="3101983"/>
          </a:xfrm>
        </p:spPr>
        <p:txBody>
          <a:bodyPr/>
          <a:lstStyle/>
          <a:p>
            <a:r>
              <a:rPr lang="it-IT" dirty="0"/>
              <a:t>OUR RECORDING DURING LABORATORY LESSONS: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E3E690-9CDF-46D2-B9C6-7B04106F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1" y="1140328"/>
            <a:ext cx="6894007" cy="353343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83F37F2-0CCF-4219-B4D2-31A29AACC97E}"/>
              </a:ext>
            </a:extLst>
          </p:cNvPr>
          <p:cNvSpPr/>
          <p:nvPr/>
        </p:nvSpPr>
        <p:spPr>
          <a:xfrm>
            <a:off x="3829538" y="1352062"/>
            <a:ext cx="1109785" cy="320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F217EEB-9861-4E67-87F1-3742A2B3C39D}"/>
              </a:ext>
            </a:extLst>
          </p:cNvPr>
          <p:cNvCxnSpPr>
            <a:cxnSpLocks/>
          </p:cNvCxnSpPr>
          <p:nvPr/>
        </p:nvCxnSpPr>
        <p:spPr>
          <a:xfrm>
            <a:off x="4939323" y="1922585"/>
            <a:ext cx="2392344" cy="118786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3F16CA04-FCDF-4133-9467-EC8B72D7B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75" y="3188608"/>
            <a:ext cx="6676153" cy="33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7396</TotalTime>
  <Words>1389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Gill Sans MT</vt:lpstr>
      <vt:lpstr>Wingdings</vt:lpstr>
      <vt:lpstr>Pacco</vt:lpstr>
      <vt:lpstr>SYSTOLIC FOOT DETECTION WITH CONVOLUTIONAL NEURAL NETWORK</vt:lpstr>
      <vt:lpstr> Why a PPG signal?</vt:lpstr>
      <vt:lpstr> What we have done? </vt:lpstr>
      <vt:lpstr>Step 1: RECORDING PROCEDURE</vt:lpstr>
      <vt:lpstr>Presentazione standard di PowerPoint</vt:lpstr>
      <vt:lpstr>Step 2: signal processing </vt:lpstr>
      <vt:lpstr>Presentazione standard di PowerPoint</vt:lpstr>
      <vt:lpstr>Presentazione standard di PowerPoint</vt:lpstr>
      <vt:lpstr>Presentazione standard di PowerPoint</vt:lpstr>
      <vt:lpstr>4. CNN: description and analysis </vt:lpstr>
      <vt:lpstr>Presentazione standard di PowerPoint</vt:lpstr>
      <vt:lpstr>Training options</vt:lpstr>
      <vt:lpstr>5. discussion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FOOT DETECTION WITH CONVOLUTIONAL NEURAL NETWORK</dc:title>
  <dc:creator>Francescoflavio Falcone - francescofla.falcone@studio.unibo.it</dc:creator>
  <cp:lastModifiedBy>Francescoflavio Falcone - francescofla.falcone@studio.unibo.it</cp:lastModifiedBy>
  <cp:revision>10</cp:revision>
  <dcterms:created xsi:type="dcterms:W3CDTF">2023-12-14T00:50:39Z</dcterms:created>
  <dcterms:modified xsi:type="dcterms:W3CDTF">2023-12-19T19:22:19Z</dcterms:modified>
</cp:coreProperties>
</file>