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3A4A6A-233B-432B-B40E-A938443B866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5C5CD6-389C-4911-A0FC-23D5C60A43C7}">
      <dgm:prSet custT="1"/>
      <dgm:spPr/>
      <dgm:t>
        <a:bodyPr/>
        <a:lstStyle/>
        <a:p>
          <a:pPr algn="ctr">
            <a:defRPr cap="all"/>
          </a:pPr>
          <a:r>
            <a:rPr lang="it-IT" sz="1600" cap="none" dirty="0"/>
            <a:t>Avere un sistema di sviluppo basato su machine learning per la valutazione sul prezzo delle auto è fondamentale, in quanto aiuta acquirenti e venditori a comprendere il valore reale di un’auto. </a:t>
          </a:r>
          <a:endParaRPr lang="en-US" sz="1600" cap="none" dirty="0"/>
        </a:p>
      </dgm:t>
    </dgm:pt>
    <dgm:pt modelId="{43BB1451-DACE-4823-B02C-FB5A9060D9C6}" type="parTrans" cxnId="{AA30042E-1212-44A6-98CC-DB7F95425239}">
      <dgm:prSet/>
      <dgm:spPr/>
      <dgm:t>
        <a:bodyPr/>
        <a:lstStyle/>
        <a:p>
          <a:endParaRPr lang="en-US"/>
        </a:p>
      </dgm:t>
    </dgm:pt>
    <dgm:pt modelId="{31451F61-215C-46AB-945F-3F3535168094}" type="sibTrans" cxnId="{AA30042E-1212-44A6-98CC-DB7F95425239}">
      <dgm:prSet/>
      <dgm:spPr/>
      <dgm:t>
        <a:bodyPr/>
        <a:lstStyle/>
        <a:p>
          <a:endParaRPr lang="en-US"/>
        </a:p>
      </dgm:t>
    </dgm:pt>
    <dgm:pt modelId="{87C79861-64E7-432E-8670-7E52ECE712CA}">
      <dgm:prSet custT="1"/>
      <dgm:spPr/>
      <dgm:t>
        <a:bodyPr/>
        <a:lstStyle/>
        <a:p>
          <a:pPr algn="ctr">
            <a:defRPr cap="all"/>
          </a:pPr>
          <a:r>
            <a:rPr lang="it-IT" sz="1600" cap="none" dirty="0"/>
            <a:t>Successivamente da supporto alle aziende che possono ottimizzare i loro prezzi e aiuta gli acquirenti a trattare il prezzo nel modo più equo possibile. </a:t>
          </a:r>
          <a:endParaRPr lang="en-US" sz="1600" cap="none" dirty="0"/>
        </a:p>
      </dgm:t>
    </dgm:pt>
    <dgm:pt modelId="{9F376061-D2EE-4078-8BCF-8766A23EE29A}" type="parTrans" cxnId="{B39C6374-798F-4AA0-8D00-12FE55E95B07}">
      <dgm:prSet/>
      <dgm:spPr/>
      <dgm:t>
        <a:bodyPr/>
        <a:lstStyle/>
        <a:p>
          <a:endParaRPr lang="en-US"/>
        </a:p>
      </dgm:t>
    </dgm:pt>
    <dgm:pt modelId="{9DA5F2FA-E92B-4854-8FA3-64945790C9CF}" type="sibTrans" cxnId="{B39C6374-798F-4AA0-8D00-12FE55E95B07}">
      <dgm:prSet/>
      <dgm:spPr/>
      <dgm:t>
        <a:bodyPr/>
        <a:lstStyle/>
        <a:p>
          <a:endParaRPr lang="en-US"/>
        </a:p>
      </dgm:t>
    </dgm:pt>
    <dgm:pt modelId="{EDE84ABB-3D10-4302-A673-0D87AA1C8A9A}" type="pres">
      <dgm:prSet presAssocID="{7F3A4A6A-233B-432B-B40E-A938443B866A}" presName="root" presStyleCnt="0">
        <dgm:presLayoutVars>
          <dgm:dir/>
          <dgm:resizeHandles val="exact"/>
        </dgm:presLayoutVars>
      </dgm:prSet>
      <dgm:spPr/>
    </dgm:pt>
    <dgm:pt modelId="{90FFACC6-0982-48A4-A0A5-02386C1B34D9}" type="pres">
      <dgm:prSet presAssocID="{5E5C5CD6-389C-4911-A0FC-23D5C60A43C7}" presName="compNode" presStyleCnt="0"/>
      <dgm:spPr/>
    </dgm:pt>
    <dgm:pt modelId="{B3437FA6-7663-46E5-9908-742D83542FE0}" type="pres">
      <dgm:prSet presAssocID="{5E5C5CD6-389C-4911-A0FC-23D5C60A43C7}" presName="iconBgRect" presStyleLbl="bgShp" presStyleIdx="0" presStyleCnt="2" custScaleX="88763" custScaleY="85471" custLinFactNeighborX="-29256" custLinFactNeighborY="-1962"/>
      <dgm:spPr/>
    </dgm:pt>
    <dgm:pt modelId="{7069332F-498A-4ADB-9B35-368C1135CEAC}" type="pres">
      <dgm:prSet presAssocID="{5E5C5CD6-389C-4911-A0FC-23D5C60A43C7}" presName="iconRect" presStyleLbl="node1" presStyleIdx="0" presStyleCnt="2" custLinFactNeighborX="-48296" custLinFactNeighborY="13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tomobile"/>
        </a:ext>
      </dgm:extLst>
    </dgm:pt>
    <dgm:pt modelId="{0FEF590D-7762-47C6-98B8-F04A28D4291D}" type="pres">
      <dgm:prSet presAssocID="{5E5C5CD6-389C-4911-A0FC-23D5C60A43C7}" presName="spaceRect" presStyleCnt="0"/>
      <dgm:spPr/>
    </dgm:pt>
    <dgm:pt modelId="{042C35E3-A50D-4E75-B1F7-505FF124EAA4}" type="pres">
      <dgm:prSet presAssocID="{5E5C5CD6-389C-4911-A0FC-23D5C60A43C7}" presName="textRect" presStyleLbl="revTx" presStyleIdx="0" presStyleCnt="2" custLinFactNeighborX="-14449" custLinFactNeighborY="-71087">
        <dgm:presLayoutVars>
          <dgm:chMax val="1"/>
          <dgm:chPref val="1"/>
        </dgm:presLayoutVars>
      </dgm:prSet>
      <dgm:spPr/>
    </dgm:pt>
    <dgm:pt modelId="{A09EAA97-806D-4212-89A8-D287B838A96A}" type="pres">
      <dgm:prSet presAssocID="{31451F61-215C-46AB-945F-3F3535168094}" presName="sibTrans" presStyleCnt="0"/>
      <dgm:spPr/>
    </dgm:pt>
    <dgm:pt modelId="{1FB6CE97-DA69-441D-9E5E-EED2D78A838E}" type="pres">
      <dgm:prSet presAssocID="{87C79861-64E7-432E-8670-7E52ECE712CA}" presName="compNode" presStyleCnt="0"/>
      <dgm:spPr/>
    </dgm:pt>
    <dgm:pt modelId="{C8A634FE-3CBD-4ACD-AB45-2A3483CAB2A6}" type="pres">
      <dgm:prSet presAssocID="{87C79861-64E7-432E-8670-7E52ECE712CA}" presName="iconBgRect" presStyleLbl="bgShp" presStyleIdx="1" presStyleCnt="2" custScaleX="76928" custScaleY="73202"/>
      <dgm:spPr/>
    </dgm:pt>
    <dgm:pt modelId="{0216023F-E5EA-4567-8A27-3D80A35F2399}" type="pres">
      <dgm:prSet presAssocID="{87C79861-64E7-432E-8670-7E52ECE712CA}" presName="iconRect" presStyleLbl="node1" presStyleIdx="1" presStyleCnt="2" custLinFactNeighborX="1561" custLinFactNeighborY="352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E3A7427-4FE9-486C-8E4B-95B6095B08AA}" type="pres">
      <dgm:prSet presAssocID="{87C79861-64E7-432E-8670-7E52ECE712CA}" presName="spaceRect" presStyleCnt="0"/>
      <dgm:spPr/>
    </dgm:pt>
    <dgm:pt modelId="{C207E8C1-55D0-4C24-9238-952C8DEC6AAE}" type="pres">
      <dgm:prSet presAssocID="{87C79861-64E7-432E-8670-7E52ECE712CA}" presName="textRect" presStyleLbl="revTx" presStyleIdx="1" presStyleCnt="2" custLinFactNeighborX="2449" custLinFactNeighborY="-77388">
        <dgm:presLayoutVars>
          <dgm:chMax val="1"/>
          <dgm:chPref val="1"/>
        </dgm:presLayoutVars>
      </dgm:prSet>
      <dgm:spPr/>
    </dgm:pt>
  </dgm:ptLst>
  <dgm:cxnLst>
    <dgm:cxn modelId="{AA30042E-1212-44A6-98CC-DB7F95425239}" srcId="{7F3A4A6A-233B-432B-B40E-A938443B866A}" destId="{5E5C5CD6-389C-4911-A0FC-23D5C60A43C7}" srcOrd="0" destOrd="0" parTransId="{43BB1451-DACE-4823-B02C-FB5A9060D9C6}" sibTransId="{31451F61-215C-46AB-945F-3F3535168094}"/>
    <dgm:cxn modelId="{1191DD6A-9DA5-473F-A878-34840593D322}" type="presOf" srcId="{5E5C5CD6-389C-4911-A0FC-23D5C60A43C7}" destId="{042C35E3-A50D-4E75-B1F7-505FF124EAA4}" srcOrd="0" destOrd="0" presId="urn:microsoft.com/office/officeart/2018/5/layout/IconCircleLabelList"/>
    <dgm:cxn modelId="{B39C6374-798F-4AA0-8D00-12FE55E95B07}" srcId="{7F3A4A6A-233B-432B-B40E-A938443B866A}" destId="{87C79861-64E7-432E-8670-7E52ECE712CA}" srcOrd="1" destOrd="0" parTransId="{9F376061-D2EE-4078-8BCF-8766A23EE29A}" sibTransId="{9DA5F2FA-E92B-4854-8FA3-64945790C9CF}"/>
    <dgm:cxn modelId="{0446F176-95AA-4612-A75A-4ED970AD6F9B}" type="presOf" srcId="{87C79861-64E7-432E-8670-7E52ECE712CA}" destId="{C207E8C1-55D0-4C24-9238-952C8DEC6AAE}" srcOrd="0" destOrd="0" presId="urn:microsoft.com/office/officeart/2018/5/layout/IconCircleLabelList"/>
    <dgm:cxn modelId="{F46C64A9-04D1-4643-9766-810B42B0AAE7}" type="presOf" srcId="{7F3A4A6A-233B-432B-B40E-A938443B866A}" destId="{EDE84ABB-3D10-4302-A673-0D87AA1C8A9A}" srcOrd="0" destOrd="0" presId="urn:microsoft.com/office/officeart/2018/5/layout/IconCircleLabelList"/>
    <dgm:cxn modelId="{A75BE2D4-41D2-475D-B9DA-9D909AC1C74B}" type="presParOf" srcId="{EDE84ABB-3D10-4302-A673-0D87AA1C8A9A}" destId="{90FFACC6-0982-48A4-A0A5-02386C1B34D9}" srcOrd="0" destOrd="0" presId="urn:microsoft.com/office/officeart/2018/5/layout/IconCircleLabelList"/>
    <dgm:cxn modelId="{21B8610D-3DD8-4013-BBEF-E3EF0A539FB0}" type="presParOf" srcId="{90FFACC6-0982-48A4-A0A5-02386C1B34D9}" destId="{B3437FA6-7663-46E5-9908-742D83542FE0}" srcOrd="0" destOrd="0" presId="urn:microsoft.com/office/officeart/2018/5/layout/IconCircleLabelList"/>
    <dgm:cxn modelId="{520619A7-6BDA-4E37-B99E-04BBB8A07135}" type="presParOf" srcId="{90FFACC6-0982-48A4-A0A5-02386C1B34D9}" destId="{7069332F-498A-4ADB-9B35-368C1135CEAC}" srcOrd="1" destOrd="0" presId="urn:microsoft.com/office/officeart/2018/5/layout/IconCircleLabelList"/>
    <dgm:cxn modelId="{D73C35CC-A7A8-4C2F-81B4-622F922BDF9B}" type="presParOf" srcId="{90FFACC6-0982-48A4-A0A5-02386C1B34D9}" destId="{0FEF590D-7762-47C6-98B8-F04A28D4291D}" srcOrd="2" destOrd="0" presId="urn:microsoft.com/office/officeart/2018/5/layout/IconCircleLabelList"/>
    <dgm:cxn modelId="{3F95A66F-E6EB-4564-B96F-B21BCDF2D5CD}" type="presParOf" srcId="{90FFACC6-0982-48A4-A0A5-02386C1B34D9}" destId="{042C35E3-A50D-4E75-B1F7-505FF124EAA4}" srcOrd="3" destOrd="0" presId="urn:microsoft.com/office/officeart/2018/5/layout/IconCircleLabelList"/>
    <dgm:cxn modelId="{D17DDE73-5A48-43F2-BD69-E4AE542285D3}" type="presParOf" srcId="{EDE84ABB-3D10-4302-A673-0D87AA1C8A9A}" destId="{A09EAA97-806D-4212-89A8-D287B838A96A}" srcOrd="1" destOrd="0" presId="urn:microsoft.com/office/officeart/2018/5/layout/IconCircleLabelList"/>
    <dgm:cxn modelId="{07314D53-3AA9-469B-8CC9-C2750CE758EA}" type="presParOf" srcId="{EDE84ABB-3D10-4302-A673-0D87AA1C8A9A}" destId="{1FB6CE97-DA69-441D-9E5E-EED2D78A838E}" srcOrd="2" destOrd="0" presId="urn:microsoft.com/office/officeart/2018/5/layout/IconCircleLabelList"/>
    <dgm:cxn modelId="{6D6316EF-EA9B-4E5C-B4AD-D3161389A3AC}" type="presParOf" srcId="{1FB6CE97-DA69-441D-9E5E-EED2D78A838E}" destId="{C8A634FE-3CBD-4ACD-AB45-2A3483CAB2A6}" srcOrd="0" destOrd="0" presId="urn:microsoft.com/office/officeart/2018/5/layout/IconCircleLabelList"/>
    <dgm:cxn modelId="{8D5AF3B1-6693-4CF9-A348-3F102F2FA210}" type="presParOf" srcId="{1FB6CE97-DA69-441D-9E5E-EED2D78A838E}" destId="{0216023F-E5EA-4567-8A27-3D80A35F2399}" srcOrd="1" destOrd="0" presId="urn:microsoft.com/office/officeart/2018/5/layout/IconCircleLabelList"/>
    <dgm:cxn modelId="{CB575884-4E1B-4120-84B8-87B730B90A5A}" type="presParOf" srcId="{1FB6CE97-DA69-441D-9E5E-EED2D78A838E}" destId="{5E3A7427-4FE9-486C-8E4B-95B6095B08AA}" srcOrd="2" destOrd="0" presId="urn:microsoft.com/office/officeart/2018/5/layout/IconCircleLabelList"/>
    <dgm:cxn modelId="{3F62EE77-5B18-4B10-B8AA-4CC08F261C6B}" type="presParOf" srcId="{1FB6CE97-DA69-441D-9E5E-EED2D78A838E}" destId="{C207E8C1-55D0-4C24-9238-952C8DEC6A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37FA6-7663-46E5-9908-742D83542FE0}">
      <dsp:nvSpPr>
        <dsp:cNvPr id="0" name=""/>
        <dsp:cNvSpPr/>
      </dsp:nvSpPr>
      <dsp:spPr>
        <a:xfrm>
          <a:off x="1362768" y="111526"/>
          <a:ext cx="1676131" cy="15541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9332F-498A-4ADB-9B35-368C1135CEAC}">
      <dsp:nvSpPr>
        <dsp:cNvPr id="0" name=""/>
        <dsp:cNvSpPr/>
      </dsp:nvSpPr>
      <dsp:spPr>
        <a:xfrm>
          <a:off x="1553455" y="330715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C35E3-A50D-4E75-B1F7-505FF124EAA4}">
      <dsp:nvSpPr>
        <dsp:cNvPr id="0" name=""/>
        <dsp:cNvSpPr/>
      </dsp:nvSpPr>
      <dsp:spPr>
        <a:xfrm>
          <a:off x="505622" y="1728285"/>
          <a:ext cx="3487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cap="none" dirty="0"/>
            <a:t>Avere un sistema di sviluppo basato su machine learning per la valutazione sul prezzo delle auto è fondamentale, in quanto aiuta acquirenti e venditori a comprendere il valore reale di un’auto. </a:t>
          </a:r>
          <a:endParaRPr lang="en-US" sz="1600" kern="1200" cap="none" dirty="0"/>
        </a:p>
      </dsp:txBody>
      <dsp:txXfrm>
        <a:off x="505622" y="1728285"/>
        <a:ext cx="3487500" cy="1080000"/>
      </dsp:txXfrm>
    </dsp:sp>
    <dsp:sp modelId="{C8A634FE-3CBD-4ACD-AB45-2A3483CAB2A6}">
      <dsp:nvSpPr>
        <dsp:cNvPr id="0" name=""/>
        <dsp:cNvSpPr/>
      </dsp:nvSpPr>
      <dsp:spPr>
        <a:xfrm>
          <a:off x="6032820" y="69136"/>
          <a:ext cx="1636547" cy="155728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6023F-E5EA-4567-8A27-3D80A35F2399}">
      <dsp:nvSpPr>
        <dsp:cNvPr id="0" name=""/>
        <dsp:cNvSpPr/>
      </dsp:nvSpPr>
      <dsp:spPr>
        <a:xfrm>
          <a:off x="6259835" y="28051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7E8C1-55D0-4C24-9238-952C8DEC6AAE}">
      <dsp:nvSpPr>
        <dsp:cNvPr id="0" name=""/>
        <dsp:cNvSpPr/>
      </dsp:nvSpPr>
      <dsp:spPr>
        <a:xfrm>
          <a:off x="5192752" y="1738299"/>
          <a:ext cx="3487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600" kern="1200" cap="none" dirty="0"/>
            <a:t>Successivamente da supporto alle aziende che possono ottimizzare i loro prezzi e aiuta gli acquirenti a trattare il prezzo nel modo più equo possibile. </a:t>
          </a:r>
          <a:endParaRPr lang="en-US" sz="1600" kern="1200" cap="none" dirty="0"/>
        </a:p>
      </dsp:txBody>
      <dsp:txXfrm>
        <a:off x="5192752" y="1738299"/>
        <a:ext cx="3487500" cy="10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059DB-D42F-4476-9993-707276FC2576}" type="datetimeFigureOut">
              <a:rPr lang="it-IT" smtClean="0"/>
              <a:t>13/02/2025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1EB71-9B39-46FE-AFDB-A110F2E27B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61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99595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453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274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4957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384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1250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024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73034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353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9637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311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0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inow/car-pric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4A490-3310-4798-850D-30C8DB8D1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3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2B721-D2EC-4A85-A67A-96767C3ED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53134" y="2523579"/>
            <a:ext cx="8438867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ABFFF29-0249-AACA-A7C6-2890746CE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08" y="2263252"/>
            <a:ext cx="6832500" cy="1954924"/>
          </a:xfrm>
        </p:spPr>
        <p:txBody>
          <a:bodyPr>
            <a:noAutofit/>
          </a:bodyPr>
          <a:lstStyle/>
          <a:p>
            <a:r>
              <a:rPr lang="it-IT" sz="4000" dirty="0"/>
              <a:t>Modelli di Machine Learning per la Stima del Prezzo delle Auto</a:t>
            </a:r>
            <a:endParaRPr lang="it-IT" sz="4000" dirty="0">
              <a:solidFill>
                <a:srgbClr val="FFFFFE"/>
              </a:solidFill>
            </a:endParaRPr>
          </a:p>
        </p:txBody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210031"/>
            <a:ext cx="683249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ottotitolo 2">
            <a:extLst>
              <a:ext uri="{FF2B5EF4-FFF2-40B4-BE49-F238E27FC236}">
                <a16:creationId xmlns:a16="http://schemas.microsoft.com/office/drawing/2014/main" id="{F0EC586A-C879-C8DF-85B2-6486D5052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212695"/>
            <a:ext cx="6832499" cy="79944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E"/>
                </a:solidFill>
              </a:rPr>
              <a:t>Francesco Pio Bottaro – </a:t>
            </a:r>
            <a:r>
              <a:rPr lang="it-IT" sz="1600" dirty="0" err="1">
                <a:solidFill>
                  <a:srgbClr val="FFFFFE"/>
                </a:solidFill>
              </a:rPr>
              <a:t>Matr</a:t>
            </a:r>
            <a:r>
              <a:rPr lang="it-IT" sz="1600" dirty="0">
                <a:solidFill>
                  <a:srgbClr val="FFFFFE"/>
                </a:solidFill>
              </a:rPr>
              <a:t>. 0512118180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FFFFFE"/>
                </a:solidFill>
              </a:rPr>
              <a:t>Errico Aquino - </a:t>
            </a:r>
            <a:r>
              <a:rPr lang="it-IT" sz="1600" dirty="0" err="1">
                <a:solidFill>
                  <a:srgbClr val="FFFFFE"/>
                </a:solidFill>
              </a:rPr>
              <a:t>Matr</a:t>
            </a:r>
            <a:r>
              <a:rPr lang="it-IT" sz="1600" dirty="0">
                <a:solidFill>
                  <a:srgbClr val="FFFFFE"/>
                </a:solidFill>
              </a:rPr>
              <a:t>. 0512117730</a:t>
            </a:r>
          </a:p>
          <a:p>
            <a:pPr>
              <a:lnSpc>
                <a:spcPct val="110000"/>
              </a:lnSpc>
            </a:pPr>
            <a:endParaRPr lang="it-IT" sz="600" dirty="0">
              <a:solidFill>
                <a:srgbClr val="FFFFFE"/>
              </a:solidFill>
            </a:endParaRPr>
          </a:p>
        </p:txBody>
      </p:sp>
      <p:pic>
        <p:nvPicPr>
          <p:cNvPr id="29" name="Picture 15">
            <a:extLst>
              <a:ext uri="{FF2B5EF4-FFF2-40B4-BE49-F238E27FC236}">
                <a16:creationId xmlns:a16="http://schemas.microsoft.com/office/drawing/2014/main" id="{095A6DC3-387B-4D0B-A44D-E83246EFD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54167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31096B-451C-831A-07F2-7C150794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it-IT" sz="3000"/>
              <a:t>5. CONSIDERAZIONI FINALI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4C98A8-B690-26F6-FCF9-46D932047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dirty="0"/>
              <a:t>I risultati di questo progetto dimostrano come il Machine Learning possa essere utilizzato efficacemente sulla stima dei prezzi delle auto. Il modello Random </a:t>
            </a:r>
            <a:r>
              <a:rPr lang="it-IT" dirty="0" err="1"/>
              <a:t>Forest</a:t>
            </a:r>
            <a:r>
              <a:rPr lang="it-IT" dirty="0"/>
              <a:t> ha mostrato le migliori prestazioni in termini di accuratezza confermando la sua robustezza e capacità di generalizzazione. Inoltre l’analisi delle feature ha evidenziato come alcune variabili, come l’anno di produzione e il chilometraggio, abbiano un impatto significativo sul prezzo.</a:t>
            </a:r>
          </a:p>
        </p:txBody>
      </p:sp>
    </p:spTree>
    <p:extLst>
      <p:ext uri="{BB962C8B-B14F-4D97-AF65-F5344CB8AC3E}">
        <p14:creationId xmlns:p14="http://schemas.microsoft.com/office/powerpoint/2010/main" val="19719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AA036-F1A9-3B47-C939-1B3959AA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75022"/>
            <a:ext cx="9603275" cy="1049235"/>
          </a:xfrm>
        </p:spPr>
        <p:txBody>
          <a:bodyPr>
            <a:normAutofit/>
          </a:bodyPr>
          <a:lstStyle/>
          <a:p>
            <a:r>
              <a:rPr lang="it-IT" sz="4000" dirty="0"/>
              <a:t>1.  IDENTIFICAZIONE DEL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91FBC6-5D93-B7CE-EEC1-F65A6C69237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/>
              <a:t>La previsione del prezzo di un’auto è un problema di grande interesse nel settore automobilistico. L’obiettivo infatti è sviluppare un modello di Machine Learning per ovviare a questo problema. I modelli utilizzati in questo progetto sono:</a:t>
            </a:r>
          </a:p>
          <a:p>
            <a:r>
              <a:rPr lang="it-IT" sz="2800" dirty="0" err="1"/>
              <a:t>Decision</a:t>
            </a:r>
            <a:r>
              <a:rPr lang="it-IT" sz="2800" dirty="0"/>
              <a:t> Tree;</a:t>
            </a:r>
          </a:p>
          <a:p>
            <a:r>
              <a:rPr lang="it-IT" sz="2800" dirty="0"/>
              <a:t>Random </a:t>
            </a:r>
            <a:r>
              <a:rPr lang="it-IT" sz="2800" dirty="0" err="1"/>
              <a:t>Forest</a:t>
            </a:r>
            <a:r>
              <a:rPr lang="it-IT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340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B0B5942-A33D-DE18-879A-DE3F20D6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1.1 CONTESTUALIZZAZIONE DELL’IMPORTANZA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00BA24B-DF50-6542-1949-6FBC00988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763153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32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029B0D-B9B4-D3C5-7F1F-E3E597303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DESCRIZIONE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987AEE-0970-DAF9-BD18-1530911A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Abbiamo utilizzato il dataset "Car Price Dataset"( </a:t>
            </a:r>
            <a:r>
              <a:rPr lang="it-IT" sz="1800" u="sng" kern="10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https://www.kaggle.com/datasets/asinow/car-price-dataset</a:t>
            </a:r>
            <a:r>
              <a:rPr lang="it-I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), questo dataset contiene diverse caratteristiche delle auto, tra cui: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Marca e modello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Anno di produzione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Chilometraggio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Tipo di carburante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Cambio manuale o automatico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Potenza del motore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it-IT" sz="1800" b="1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Prezzo</a:t>
            </a:r>
            <a:r>
              <a:rPr lang="it-IT" sz="180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 (variabile target) </a:t>
            </a:r>
          </a:p>
          <a:p>
            <a:pPr marL="0" indent="0">
              <a:buNone/>
            </a:pPr>
            <a:r>
              <a:rPr lang="it-IT" sz="180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Il dataset è stato processato per eliminare dati mancanti e convertire variabili categoriche in numeriche.</a:t>
            </a: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endParaRPr lang="it-I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it-I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97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9C2E265A-7C48-C5A2-FCE4-35908CD7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it-IT"/>
              <a:t>3.  PREPOCCESSING DEI DATI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9973B7-63A2-9420-68F1-7BE3E068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600" dirty="0"/>
              <a:t>Dopo aver esaminato il dataset Car Price sono state eseguite le seguenti operazioni:</a:t>
            </a:r>
          </a:p>
          <a:p>
            <a:pPr>
              <a:lnSpc>
                <a:spcPct val="110000"/>
              </a:lnSpc>
            </a:pPr>
            <a:r>
              <a:rPr lang="it-IT" sz="1600" dirty="0"/>
              <a:t>Gestione dei valori mancanti: eliminazione delle righe con valori mancanti;</a:t>
            </a:r>
          </a:p>
          <a:p>
            <a:pPr>
              <a:lnSpc>
                <a:spcPct val="110000"/>
              </a:lnSpc>
            </a:pPr>
            <a:r>
              <a:rPr lang="it-IT" sz="1600" dirty="0" err="1"/>
              <a:t>Encoding</a:t>
            </a:r>
            <a:r>
              <a:rPr lang="it-IT" sz="1600" dirty="0"/>
              <a:t> delle variabili categoriche: trasformazioni delle variabili in formato numerico in modo tale da far lavorare in modo corretto i modelli. Un esempio e la tabella «</a:t>
            </a:r>
            <a:r>
              <a:rPr lang="it-IT" sz="1600" dirty="0" err="1"/>
              <a:t>Fuel_Type</a:t>
            </a:r>
            <a:r>
              <a:rPr lang="it-IT" sz="1600" dirty="0"/>
              <a:t>» che può assumere vari nomi;</a:t>
            </a:r>
          </a:p>
          <a:p>
            <a:pPr>
              <a:lnSpc>
                <a:spcPct val="110000"/>
              </a:lnSpc>
            </a:pPr>
            <a:r>
              <a:rPr lang="it-IT" sz="1600" dirty="0"/>
              <a:t>Split del dataset: divisione del dataset, 80% addestramento – 20% test;</a:t>
            </a:r>
          </a:p>
          <a:p>
            <a:pPr>
              <a:lnSpc>
                <a:spcPct val="110000"/>
              </a:lnSpc>
            </a:pPr>
            <a:endParaRPr lang="it-IT" sz="14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D5F7147-6A23-3780-35EA-6359D6BE0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181079"/>
            <a:ext cx="4960442" cy="190977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76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4BC6C-2941-9ED8-E65B-43BBB927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4. MODELLI UTILIZZATI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5FD748-31BA-79CA-A10A-2383B10DC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it-IT"/>
              <a:t>Decision Tree: 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Ha una struttura ad albero, che consiste in un nodo radice, rami , nodi interni e nodi foglia. Ogni nodo interno rappresenta l’esito del test, e ogni nodo foglia rappresenta un’etichetta di classe(decisione presa dopo il calcolo di tutti gli attributi). </a:t>
            </a:r>
            <a:endParaRPr lang="it-IT" dirty="0">
              <a:latin typeface="Gill Sans MT (Corpo)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Immagine 5">
            <a:extLst>
              <a:ext uri="{FF2B5EF4-FFF2-40B4-BE49-F238E27FC236}">
                <a16:creationId xmlns:a16="http://schemas.microsoft.com/office/drawing/2014/main" id="{5CE78355-B715-694E-C547-B5311134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57" y="2634856"/>
            <a:ext cx="4613872" cy="2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81E45-F8E9-C91B-A6EB-80F3B6953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4.1 MODELLI UTILIZZATI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5597B-3572-B9B0-9845-E37090BCB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58849" cy="3450613"/>
          </a:xfrm>
        </p:spPr>
        <p:txBody>
          <a:bodyPr>
            <a:normAutofit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/>
              <a:t>: 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combina l’output di più alberi di decisione per raggiungere un singolo risultato. </a:t>
            </a:r>
            <a:r>
              <a:rPr lang="it-IT" kern="100"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it-IT" kern="100">
                <a:effectLst/>
                <a:latin typeface="Gill Sans MT (Corpo)"/>
                <a:ea typeface="Aptos" panose="020B0004020202020204" pitchFamily="34" charset="0"/>
                <a:cs typeface="Times New Roman" panose="02020603050405020304" pitchFamily="18" charset="0"/>
              </a:rPr>
              <a:t>uò essere utilizzato sia per problemi di classificazione che di regressione. Questo algoritmo mantiene la sua accuratezza formando un insieme di alberi di decisione. </a:t>
            </a:r>
            <a:endParaRPr lang="it-IT" dirty="0">
              <a:latin typeface="Gill Sans MT (Corpo)"/>
            </a:endParaRPr>
          </a:p>
          <a:p>
            <a:endParaRPr lang="it-IT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magine 3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2DD3D908-31EC-9E72-A2DF-7315E140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8"/>
          <a:stretch/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A94B46-4C75-AFEA-ACF3-59D624B1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4.2 METRICHE DI 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0AA0F3-F56F-1041-AFC5-A1B7C68CA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effectLst/>
                <a:ea typeface="Times New Roman" panose="02020603050405020304" pitchFamily="18" charset="0"/>
              </a:rPr>
              <a:t>Abbiamo valutato le prestazioni del modello utilizzando: MAE, MSE, RMSE e R² Score.</a:t>
            </a:r>
          </a:p>
          <a:p>
            <a:r>
              <a:rPr lang="it-IT" b="1" dirty="0">
                <a:ea typeface="Times New Roman" panose="02020603050405020304" pitchFamily="18" charset="0"/>
              </a:rPr>
              <a:t>MAE</a:t>
            </a:r>
            <a:r>
              <a:rPr lang="it-IT" dirty="0">
                <a:ea typeface="Times New Roman" panose="02020603050405020304" pitchFamily="18" charset="0"/>
              </a:rPr>
              <a:t>: errore assoluto tra i prezzi predetti e quelli reali</a:t>
            </a:r>
            <a:endParaRPr lang="it-IT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MSE</a:t>
            </a:r>
            <a:r>
              <a:rPr lang="it-IT" dirty="0"/>
              <a:t>: errore quadratico medio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7BCC621-C8A7-025D-A6B0-1FAA8C83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72" y="2268119"/>
            <a:ext cx="3177581" cy="113823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AF4F08-98FE-38AD-828B-3DF09E1F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272" y="4120999"/>
            <a:ext cx="3177581" cy="10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85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B609F-2BD7-DC51-6044-D41506D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 dirty="0"/>
              <a:t>4.3 METRICHE DI VALUTAZIONE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D23AC0-21E9-FF26-6E26-9D8E54E3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989855" cy="3450613"/>
          </a:xfrm>
        </p:spPr>
        <p:txBody>
          <a:bodyPr>
            <a:normAutofit/>
          </a:bodyPr>
          <a:lstStyle/>
          <a:p>
            <a:r>
              <a:rPr lang="it-IT" b="1">
                <a:effectLst/>
                <a:ea typeface="Times New Roman" panose="02020603050405020304" pitchFamily="18" charset="0"/>
              </a:rPr>
              <a:t>RMSE: </a:t>
            </a:r>
            <a:r>
              <a:rPr lang="it-IT">
                <a:effectLst/>
                <a:ea typeface="Times New Roman" panose="02020603050405020304" pitchFamily="18" charset="0"/>
              </a:rPr>
              <a:t>radice quadrata dell'MSE, utile per interpretare l'errore in unità reali.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lang="it-IT" b="1">
                <a:effectLst/>
                <a:ea typeface="Times New Roman" panose="02020603050405020304" pitchFamily="18" charset="0"/>
              </a:rPr>
              <a:t>R² Score: </a:t>
            </a:r>
            <a:r>
              <a:rPr lang="it-IT">
                <a:effectLst/>
                <a:ea typeface="Times New Roman" panose="02020603050405020304" pitchFamily="18" charset="0"/>
              </a:rPr>
              <a:t>indica quanto bene il modello spiega la variabilità del prezzo delle auto.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3FAA9B1-20F3-6CC4-DE0D-992751526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272" y="3857318"/>
            <a:ext cx="3177581" cy="84510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2C25960-03C5-0641-B0E7-31735146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273" y="2146550"/>
            <a:ext cx="3177581" cy="6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5377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</TotalTime>
  <Words>541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Aptos</vt:lpstr>
      <vt:lpstr>Arial</vt:lpstr>
      <vt:lpstr>Gill Sans MT</vt:lpstr>
      <vt:lpstr>Gill Sans MT (Corpo)</vt:lpstr>
      <vt:lpstr>Symbol</vt:lpstr>
      <vt:lpstr>Times New Roman</vt:lpstr>
      <vt:lpstr>Raccolta</vt:lpstr>
      <vt:lpstr>Modelli di Machine Learning per la Stima del Prezzo delle Auto</vt:lpstr>
      <vt:lpstr>1.  IDENTIFICAZIONE DEL PROBLEMA</vt:lpstr>
      <vt:lpstr>1.1 CONTESTUALIZZAZIONE DELL’IMPORTANZA</vt:lpstr>
      <vt:lpstr>2. DESCRIZIONE DEL DATASET</vt:lpstr>
      <vt:lpstr>3.  PREPOCCESSING DEI DATI</vt:lpstr>
      <vt:lpstr>4. MODELLI UTILIZZATI </vt:lpstr>
      <vt:lpstr>4.1 MODELLI UTILIZZATI </vt:lpstr>
      <vt:lpstr>4.2 METRICHE DI VALUTAZIONE</vt:lpstr>
      <vt:lpstr>4.3 METRICHE DI VALUTAZIONE</vt:lpstr>
      <vt:lpstr>5. CONSIDERAZIONI FINALI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v28116</dc:creator>
  <cp:lastModifiedBy>v28116</cp:lastModifiedBy>
  <cp:revision>17</cp:revision>
  <dcterms:created xsi:type="dcterms:W3CDTF">2025-02-03T15:52:45Z</dcterms:created>
  <dcterms:modified xsi:type="dcterms:W3CDTF">2025-02-13T22:51:44Z</dcterms:modified>
</cp:coreProperties>
</file>