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7D50-05BB-4B0B-94D5-C4C8BC5E9B49}" type="datetimeFigureOut">
              <a:rPr lang="it-IT" smtClean="0"/>
              <a:t>07/07/2023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1FB16-E7F8-458F-ABE9-4BDF206430B8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28736"/>
          </a:xfrm>
        </p:spPr>
        <p:txBody>
          <a:bodyPr>
            <a:no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PROGETTO SETTIMANALE MODULO 8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800" dirty="0" smtClean="0"/>
              <a:t>Il progetto di questa settimana ci chiedeva di analizzare il file </a:t>
            </a:r>
            <a:r>
              <a:rPr lang="it-IT" sz="2800" b="1" dirty="0" smtClean="0"/>
              <a:t>Malware_U3_W2_L5</a:t>
            </a:r>
            <a:r>
              <a:rPr lang="it-IT" sz="2800" dirty="0" smtClean="0"/>
              <a:t> presente nella cartella </a:t>
            </a:r>
            <a:r>
              <a:rPr lang="it-IT" sz="2800" b="1" dirty="0" smtClean="0"/>
              <a:t>Esercizio_Pratico_U3_W2_L5</a:t>
            </a:r>
            <a:r>
              <a:rPr lang="it-IT" sz="2800" dirty="0" smtClean="0"/>
              <a:t> e anche di analizzare un </a:t>
            </a:r>
            <a:r>
              <a:rPr lang="it-IT" sz="2800" b="1" dirty="0" smtClean="0"/>
              <a:t>codice </a:t>
            </a:r>
            <a:r>
              <a:rPr lang="it-IT" sz="2800" b="1" dirty="0" err="1" smtClean="0"/>
              <a:t>assembly</a:t>
            </a:r>
            <a:r>
              <a:rPr lang="it-IT" sz="2800" b="1" dirty="0" smtClean="0"/>
              <a:t> x86</a:t>
            </a:r>
            <a:r>
              <a:rPr lang="it-IT" sz="2800" dirty="0" smtClean="0"/>
              <a:t>.</a:t>
            </a:r>
          </a:p>
          <a:p>
            <a:pPr>
              <a:buNone/>
            </a:pPr>
            <a:r>
              <a:rPr lang="it-IT" sz="2800" b="1" dirty="0" smtClean="0"/>
              <a:t>Malware_U3_W2_L5</a:t>
            </a:r>
            <a:r>
              <a:rPr lang="it-IT" sz="2800" dirty="0" smtClean="0"/>
              <a:t>: l’analisi di questo file richiedeva di dare una spiegazione delle librerie che sono state importate dal file eseguibile e delle sezioni di cui si compone il file eseguibile del </a:t>
            </a:r>
            <a:r>
              <a:rPr lang="it-IT" sz="2800" dirty="0" err="1" smtClean="0"/>
              <a:t>malware</a:t>
            </a:r>
            <a:r>
              <a:rPr lang="it-IT" sz="2800" dirty="0" smtClean="0"/>
              <a:t>.</a:t>
            </a:r>
          </a:p>
          <a:p>
            <a:pPr>
              <a:buNone/>
            </a:pPr>
            <a:r>
              <a:rPr lang="it-IT" sz="2800" b="1" dirty="0" smtClean="0"/>
              <a:t>Codice </a:t>
            </a:r>
            <a:r>
              <a:rPr lang="it-IT" sz="2800" b="1" dirty="0" err="1" smtClean="0"/>
              <a:t>assembly</a:t>
            </a:r>
            <a:r>
              <a:rPr lang="it-IT" sz="2800" b="1" dirty="0" smtClean="0"/>
              <a:t> x86</a:t>
            </a:r>
            <a:r>
              <a:rPr lang="it-IT" sz="2800" dirty="0" smtClean="0"/>
              <a:t>: l’analisi di questo codice richiedeva di identificare i costrutti e di ipotizzare il comportamento della </a:t>
            </a:r>
            <a:r>
              <a:rPr lang="it-IT" sz="2800" dirty="0" err="1" smtClean="0"/>
              <a:t>funzionalita</a:t>
            </a:r>
            <a:r>
              <a:rPr lang="it-IT" sz="2800" dirty="0" smtClean="0"/>
              <a:t> implementata.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"/>
            <a:ext cx="9144000" cy="107154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dirty="0" smtClean="0"/>
              <a:t>2) Ho avviato “</a:t>
            </a:r>
            <a:r>
              <a:rPr lang="it-IT" dirty="0" err="1" smtClean="0"/>
              <a:t>ApateDNS</a:t>
            </a:r>
            <a:r>
              <a:rPr lang="it-IT" dirty="0" smtClean="0"/>
              <a:t>” ci permette di simulare un server DNS, per intercettare tutte le richieste effettuate dai </a:t>
            </a:r>
            <a:r>
              <a:rPr lang="it-IT" dirty="0" err="1" smtClean="0"/>
              <a:t>malware</a:t>
            </a:r>
            <a:r>
              <a:rPr lang="it-IT" dirty="0" smtClean="0"/>
              <a:t> verso i domini di internet.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9144000" cy="35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contenuto 2"/>
          <p:cNvSpPr txBox="1">
            <a:spLocks/>
          </p:cNvSpPr>
          <p:nvPr/>
        </p:nvSpPr>
        <p:spPr>
          <a:xfrm>
            <a:off x="0" y="4929198"/>
            <a:ext cx="6357950" cy="17145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it-IT" sz="3200" dirty="0" smtClean="0"/>
              <a:t>3)</a:t>
            </a:r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Ho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usato il </a:t>
            </a:r>
            <a:r>
              <a:rPr kumimoji="0" lang="it-IT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it-IT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RegShot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 che ci permette di paragonare due istantanee di chiavi di </a:t>
            </a:r>
            <a:r>
              <a:rPr kumimoji="0" lang="it-IT" sz="3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registr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due momenti diversi.</a:t>
            </a:r>
            <a:endParaRPr kumimoji="0" lang="it-IT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Immagin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4000504"/>
            <a:ext cx="3000364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"/>
            <a:ext cx="9144000" cy="135729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it-IT" dirty="0" smtClean="0"/>
              <a:t>4)Ho avviato </a:t>
            </a:r>
            <a:r>
              <a:rPr lang="it-IT" dirty="0" err="1" smtClean="0"/>
              <a:t>procmon</a:t>
            </a:r>
            <a:r>
              <a:rPr lang="it-IT" dirty="0" smtClean="0"/>
              <a:t>, un </a:t>
            </a:r>
            <a:r>
              <a:rPr lang="it-IT" dirty="0" err="1" smtClean="0"/>
              <a:t>tool</a:t>
            </a:r>
            <a:r>
              <a:rPr lang="it-IT" dirty="0" smtClean="0"/>
              <a:t> che ci permette di monitorare i processi ed i </a:t>
            </a:r>
            <a:r>
              <a:rPr lang="it-IT" dirty="0" err="1" smtClean="0"/>
              <a:t>thread</a:t>
            </a:r>
            <a:r>
              <a:rPr lang="it-IT" dirty="0" smtClean="0"/>
              <a:t> attivi, l’attività di rete l’accesso ai file e le chiamate di sistema effettuata su un sistema operativo e contemporaneamente ho avviato il </a:t>
            </a:r>
            <a:r>
              <a:rPr lang="it-IT" dirty="0" err="1" smtClean="0"/>
              <a:t>malware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5500702"/>
            <a:ext cx="9144000" cy="12858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smtClean="0"/>
              <a:t>Dallo </a:t>
            </a:r>
            <a:r>
              <a:rPr lang="it-IT" dirty="0" err="1" smtClean="0"/>
              <a:t>screen</a:t>
            </a:r>
            <a:r>
              <a:rPr lang="it-IT" dirty="0" smtClean="0"/>
              <a:t> di </a:t>
            </a:r>
            <a:r>
              <a:rPr lang="it-IT" dirty="0" err="1" smtClean="0"/>
              <a:t>procmon</a:t>
            </a:r>
            <a:r>
              <a:rPr lang="it-IT" dirty="0" smtClean="0"/>
              <a:t> si può notare che il file in questione, non è malevolo, perché quando si avvia il file, fa il controllo dei cookie di sessione.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929718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"/>
            <a:ext cx="9144000" cy="1857364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5) Ho stoppato </a:t>
            </a:r>
            <a:r>
              <a:rPr lang="it-IT" dirty="0" err="1" smtClean="0"/>
              <a:t>procmon</a:t>
            </a:r>
            <a:r>
              <a:rPr lang="it-IT" dirty="0"/>
              <a:t> </a:t>
            </a:r>
            <a:r>
              <a:rPr lang="it-IT" dirty="0" smtClean="0"/>
              <a:t>e con </a:t>
            </a:r>
            <a:r>
              <a:rPr lang="it-IT" dirty="0" err="1" smtClean="0"/>
              <a:t>RegShot</a:t>
            </a:r>
            <a:r>
              <a:rPr lang="it-IT" dirty="0" smtClean="0"/>
              <a:t> ho fatto una seconda istantanea per fare la comparazione con la prima istantanea.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52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"/>
            <a:ext cx="9144000" cy="3071810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6) Infine ho stoppato </a:t>
            </a:r>
            <a:r>
              <a:rPr lang="it-IT" dirty="0" err="1" smtClean="0"/>
              <a:t>ApateDNS</a:t>
            </a:r>
            <a:r>
              <a:rPr lang="it-IT" dirty="0" smtClean="0"/>
              <a:t> e </a:t>
            </a:r>
            <a:r>
              <a:rPr lang="it-IT" dirty="0" err="1" smtClean="0"/>
              <a:t>Process</a:t>
            </a:r>
            <a:r>
              <a:rPr lang="it-IT" dirty="0" smtClean="0"/>
              <a:t> Explorer e ho concluso la scansione.</a:t>
            </a:r>
          </a:p>
          <a:p>
            <a:pPr>
              <a:buNone/>
            </a:pPr>
            <a:r>
              <a:rPr lang="it-IT" dirty="0" smtClean="0"/>
              <a:t>Dai dati raccolti possiamo rassicurare il dipendente che il file non è un file malevolo.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"/>
            <a:ext cx="9144000" cy="121442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sz="2800" dirty="0" smtClean="0">
                <a:solidFill>
                  <a:srgbClr val="FF0000"/>
                </a:solidFill>
              </a:rPr>
              <a:t>Malware_U3_W2_L5</a:t>
            </a:r>
            <a:r>
              <a:rPr lang="it-IT" sz="2800" dirty="0" smtClean="0"/>
              <a:t>: per analizzare il file in questione ho utilizzato il software CFF Explorer.</a:t>
            </a:r>
          </a:p>
          <a:p>
            <a:pPr>
              <a:buNone/>
            </a:pPr>
            <a:r>
              <a:rPr lang="it-IT" sz="2800" b="1" dirty="0"/>
              <a:t> </a:t>
            </a:r>
            <a:r>
              <a:rPr lang="it-IT" sz="2800" b="1" dirty="0" smtClean="0"/>
              <a:t>1) Librerie importate: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0" y="5715016"/>
            <a:ext cx="9296400" cy="1143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vedere le librerie importate sono andato nella sezione </a:t>
            </a:r>
            <a:r>
              <a:rPr kumimoji="0" lang="it-IT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“import Directory”</a:t>
            </a:r>
            <a:r>
              <a:rPr kumimoji="0" lang="it-IT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it-IT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come si può vedere le librerie sono: KERNEL32.dll e </a:t>
            </a:r>
            <a:r>
              <a:rPr kumimoji="0" lang="it-IT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WINNET.dll</a:t>
            </a:r>
            <a:endParaRPr kumimoji="0" lang="it-IT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Immagin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14422"/>
            <a:ext cx="914400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9144000" cy="27860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sz="2400" dirty="0" smtClean="0"/>
              <a:t>KERNELL32.dll: questa libreria contiene le funzioni principali per interagire con il sistema operativo: manipolazione di file o gestione della memoria.</a:t>
            </a:r>
          </a:p>
          <a:p>
            <a:pPr>
              <a:buNone/>
            </a:pPr>
            <a:r>
              <a:rPr lang="it-IT" sz="2400" dirty="0" err="1" smtClean="0"/>
              <a:t>WINNET.dll</a:t>
            </a:r>
            <a:r>
              <a:rPr lang="it-IT" sz="2400" dirty="0" smtClean="0"/>
              <a:t>: libreria che contiene le funzioni per l’implementazione di alcuni protocolli di rete come: HTTP,FTP,NTP.</a:t>
            </a:r>
          </a:p>
          <a:p>
            <a:pPr>
              <a:buNone/>
            </a:pPr>
            <a:endParaRPr lang="it-IT" sz="2400" dirty="0"/>
          </a:p>
          <a:p>
            <a:pPr>
              <a:buNone/>
            </a:pPr>
            <a:r>
              <a:rPr lang="it-IT" sz="2400" b="1" dirty="0" smtClean="0"/>
              <a:t>2) Sezioni di cui si compone il file eseguibile del </a:t>
            </a:r>
            <a:r>
              <a:rPr lang="it-IT" sz="2400" b="1" dirty="0" err="1" smtClean="0"/>
              <a:t>malware</a:t>
            </a:r>
            <a:r>
              <a:rPr lang="it-IT" sz="2400" dirty="0" smtClean="0"/>
              <a:t>:</a:t>
            </a:r>
          </a:p>
          <a:p>
            <a:pPr>
              <a:buNone/>
            </a:pP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43183"/>
            <a:ext cx="9144000" cy="421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Nella sezione “</a:t>
            </a:r>
            <a:r>
              <a:rPr lang="it-IT" b="1" dirty="0" err="1" smtClean="0"/>
              <a:t>section</a:t>
            </a:r>
            <a:r>
              <a:rPr lang="it-IT" b="1" dirty="0" smtClean="0"/>
              <a:t> </a:t>
            </a:r>
            <a:r>
              <a:rPr lang="it-IT" b="1" dirty="0" err="1" smtClean="0"/>
              <a:t>headers</a:t>
            </a:r>
            <a:r>
              <a:rPr lang="it-IT" b="1" dirty="0" smtClean="0"/>
              <a:t>” </a:t>
            </a:r>
            <a:r>
              <a:rPr lang="it-IT" dirty="0" smtClean="0"/>
              <a:t>si trovano le sezioni di cui e composto il file. Le sezioni sono:</a:t>
            </a:r>
          </a:p>
          <a:p>
            <a:pPr>
              <a:buNone/>
            </a:pPr>
            <a:r>
              <a:rPr lang="it-IT" b="1" dirty="0" smtClean="0"/>
              <a:t>.text</a:t>
            </a:r>
            <a:r>
              <a:rPr lang="it-IT" dirty="0" smtClean="0"/>
              <a:t>: contiene le righe di codice che la CPU eseguirà una volta che il software sarà avviato.</a:t>
            </a:r>
          </a:p>
          <a:p>
            <a:pPr>
              <a:buNone/>
            </a:pPr>
            <a:r>
              <a:rPr lang="it-IT" b="1" dirty="0" smtClean="0"/>
              <a:t>.</a:t>
            </a:r>
            <a:r>
              <a:rPr lang="it-IT" b="1" dirty="0" err="1" smtClean="0"/>
              <a:t>rdata</a:t>
            </a:r>
            <a:r>
              <a:rPr lang="it-IT" dirty="0" smtClean="0"/>
              <a:t>: include le informazioni circa le librerie e le informazioni importate ed esportate dal </a:t>
            </a:r>
            <a:r>
              <a:rPr lang="it-IT" dirty="0" err="1" smtClean="0"/>
              <a:t>malware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b="1" dirty="0" smtClean="0"/>
              <a:t>.data</a:t>
            </a:r>
            <a:r>
              <a:rPr lang="it-IT" dirty="0" smtClean="0"/>
              <a:t>: contiene i dati e le variabili globali del </a:t>
            </a:r>
            <a:r>
              <a:rPr lang="it-IT" dirty="0" err="1" smtClean="0"/>
              <a:t>malware</a:t>
            </a:r>
            <a:r>
              <a:rPr lang="it-IT" dirty="0" smtClean="0"/>
              <a:t>, che devono essere disponibili a tutte le funzioni del </a:t>
            </a:r>
            <a:r>
              <a:rPr lang="it-IT" dirty="0" err="1" smtClean="0"/>
              <a:t>malware</a:t>
            </a:r>
            <a:r>
              <a:rPr lang="it-IT" dirty="0" smtClean="0"/>
              <a:t>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406" y="-42874"/>
            <a:ext cx="5900750" cy="757230"/>
          </a:xfrm>
        </p:spPr>
        <p:txBody>
          <a:bodyPr/>
          <a:lstStyle/>
          <a:p>
            <a:pPr>
              <a:buNone/>
            </a:pPr>
            <a:r>
              <a:rPr lang="it-IT" dirty="0" smtClean="0">
                <a:solidFill>
                  <a:srgbClr val="FF0000"/>
                </a:solidFill>
              </a:rPr>
              <a:t>Codice </a:t>
            </a:r>
            <a:r>
              <a:rPr lang="it-IT" dirty="0" err="1" smtClean="0">
                <a:solidFill>
                  <a:srgbClr val="FF0000"/>
                </a:solidFill>
              </a:rPr>
              <a:t>Assembly</a:t>
            </a:r>
            <a:r>
              <a:rPr lang="it-IT" dirty="0" smtClean="0">
                <a:solidFill>
                  <a:srgbClr val="FF0000"/>
                </a:solidFill>
              </a:rPr>
              <a:t> x86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1438" y="571505"/>
            <a:ext cx="9286908" cy="635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71472" y="785794"/>
            <a:ext cx="1571636" cy="42862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500034" y="1357298"/>
            <a:ext cx="2928958" cy="571504"/>
          </a:xfrm>
          <a:prstGeom prst="rect">
            <a:avLst/>
          </a:prstGeom>
          <a:noFill/>
          <a:ln w="28575">
            <a:solidFill>
              <a:srgbClr val="4472C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71472" y="2143116"/>
            <a:ext cx="2500330" cy="406407"/>
          </a:xfrm>
          <a:prstGeom prst="rect">
            <a:avLst/>
          </a:prstGeom>
          <a:noFill/>
          <a:ln w="28575">
            <a:solidFill>
              <a:srgbClr val="92D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3143248"/>
            <a:ext cx="4714876" cy="428628"/>
          </a:xfrm>
          <a:prstGeom prst="rect">
            <a:avLst/>
          </a:prstGeom>
          <a:noFill/>
          <a:ln w="28575">
            <a:solidFill>
              <a:srgbClr val="7030A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786314" y="3571876"/>
            <a:ext cx="4101298" cy="35719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428992" y="5357826"/>
            <a:ext cx="2227292" cy="408004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smtClean="0"/>
              <a:t>COSTRUTTI:</a:t>
            </a:r>
          </a:p>
          <a:p>
            <a:pPr>
              <a:buNone/>
            </a:pPr>
            <a:r>
              <a:rPr lang="it-IT" sz="2400" b="1" dirty="0" smtClean="0"/>
              <a:t>1) </a:t>
            </a:r>
            <a:r>
              <a:rPr lang="it-IT" sz="2400" b="1" dirty="0" err="1" smtClean="0">
                <a:solidFill>
                  <a:srgbClr val="FF0000"/>
                </a:solidFill>
              </a:rPr>
              <a:t>push</a:t>
            </a:r>
            <a:r>
              <a:rPr lang="it-IT" sz="2400" b="1" dirty="0" smtClean="0">
                <a:solidFill>
                  <a:srgbClr val="FF0000"/>
                </a:solidFill>
              </a:rPr>
              <a:t> </a:t>
            </a:r>
            <a:r>
              <a:rPr lang="it-IT" sz="2400" b="1" dirty="0" err="1" smtClean="0">
                <a:solidFill>
                  <a:srgbClr val="FF0000"/>
                </a:solidFill>
              </a:rPr>
              <a:t>ebp</a:t>
            </a:r>
            <a:endParaRPr lang="it-IT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t-IT" sz="2400" b="1" dirty="0" err="1" smtClean="0">
                <a:solidFill>
                  <a:srgbClr val="FF0000"/>
                </a:solidFill>
              </a:rPr>
              <a:t>mov</a:t>
            </a:r>
            <a:r>
              <a:rPr lang="it-IT" sz="2400" b="1" dirty="0" smtClean="0">
                <a:solidFill>
                  <a:srgbClr val="FF0000"/>
                </a:solidFill>
              </a:rPr>
              <a:t>  </a:t>
            </a:r>
            <a:r>
              <a:rPr lang="it-IT" sz="2400" b="1" dirty="0" err="1" smtClean="0">
                <a:solidFill>
                  <a:srgbClr val="FF0000"/>
                </a:solidFill>
              </a:rPr>
              <a:t>ebp</a:t>
            </a:r>
            <a:r>
              <a:rPr lang="it-IT" sz="2400" b="1" dirty="0" smtClean="0">
                <a:solidFill>
                  <a:srgbClr val="FF0000"/>
                </a:solidFill>
              </a:rPr>
              <a:t>,</a:t>
            </a:r>
            <a:r>
              <a:rPr lang="it-IT" sz="2400" b="1" dirty="0" err="1" smtClean="0">
                <a:solidFill>
                  <a:srgbClr val="FF0000"/>
                </a:solidFill>
              </a:rPr>
              <a:t>esp</a:t>
            </a:r>
            <a:endParaRPr lang="it-IT" sz="24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it-IT" sz="2400" dirty="0" smtClean="0"/>
              <a:t>Queste due istruzioni creano uno </a:t>
            </a:r>
            <a:r>
              <a:rPr lang="it-IT" sz="2400" dirty="0" err="1" smtClean="0"/>
              <a:t>stack</a:t>
            </a:r>
            <a:endParaRPr lang="it-IT" sz="2400" dirty="0" smtClean="0"/>
          </a:p>
          <a:p>
            <a:pPr>
              <a:buNone/>
            </a:pPr>
            <a:endParaRPr lang="it-IT" sz="2400" dirty="0"/>
          </a:p>
          <a:p>
            <a:pPr>
              <a:buNone/>
            </a:pPr>
            <a:r>
              <a:rPr lang="it-IT" sz="2400" b="1" dirty="0" smtClean="0"/>
              <a:t>2) </a:t>
            </a:r>
            <a:r>
              <a:rPr lang="it-IT" sz="2400" b="1" dirty="0" err="1" smtClean="0">
                <a:solidFill>
                  <a:schemeClr val="tx2"/>
                </a:solidFill>
              </a:rPr>
              <a:t>push</a:t>
            </a:r>
            <a:r>
              <a:rPr lang="it-IT" sz="2400" b="1" dirty="0" smtClean="0">
                <a:solidFill>
                  <a:schemeClr val="tx2"/>
                </a:solidFill>
              </a:rPr>
              <a:t> 0</a:t>
            </a:r>
          </a:p>
          <a:p>
            <a:pPr>
              <a:buNone/>
            </a:pPr>
            <a:r>
              <a:rPr lang="it-IT" sz="2400" b="1" dirty="0" err="1" smtClean="0">
                <a:solidFill>
                  <a:schemeClr val="tx2"/>
                </a:solidFill>
              </a:rPr>
              <a:t>push</a:t>
            </a:r>
            <a:r>
              <a:rPr lang="it-IT" sz="2400" b="1" dirty="0" smtClean="0">
                <a:solidFill>
                  <a:schemeClr val="tx2"/>
                </a:solidFill>
              </a:rPr>
              <a:t> 0</a:t>
            </a:r>
          </a:p>
          <a:p>
            <a:pPr>
              <a:buNone/>
            </a:pPr>
            <a:r>
              <a:rPr lang="it-IT" sz="2400" b="1" dirty="0" err="1" smtClean="0">
                <a:solidFill>
                  <a:schemeClr val="tx2"/>
                </a:solidFill>
              </a:rPr>
              <a:t>call</a:t>
            </a:r>
            <a:r>
              <a:rPr lang="it-IT" sz="2400" b="1" dirty="0" smtClean="0">
                <a:solidFill>
                  <a:schemeClr val="tx2"/>
                </a:solidFill>
              </a:rPr>
              <a:t> ds:</a:t>
            </a:r>
            <a:r>
              <a:rPr lang="it-IT" sz="2400" b="1" dirty="0" err="1" smtClean="0">
                <a:solidFill>
                  <a:schemeClr val="tx2"/>
                </a:solidFill>
              </a:rPr>
              <a:t>InternetGetConnectedState</a:t>
            </a:r>
            <a:endParaRPr lang="it-IT" sz="2400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it-IT" sz="2400" dirty="0" smtClean="0"/>
              <a:t>Inserisce due parametri nello </a:t>
            </a:r>
            <a:r>
              <a:rPr lang="it-IT" sz="2400" dirty="0" err="1" smtClean="0"/>
              <a:t>stack</a:t>
            </a:r>
            <a:r>
              <a:rPr lang="it-IT" sz="2400" dirty="0" smtClean="0"/>
              <a:t> che serviranno alla funzione </a:t>
            </a:r>
            <a:r>
              <a:rPr lang="it-IT" sz="2400" dirty="0" err="1" smtClean="0"/>
              <a:t>InternetGetConnectedState</a:t>
            </a:r>
            <a:r>
              <a:rPr lang="it-IT" sz="2400" dirty="0" smtClean="0"/>
              <a:t>.</a:t>
            </a:r>
          </a:p>
          <a:p>
            <a:pPr>
              <a:buNone/>
            </a:pPr>
            <a:endParaRPr lang="it-IT" sz="2400" dirty="0"/>
          </a:p>
          <a:p>
            <a:pPr>
              <a:buNone/>
            </a:pPr>
            <a:r>
              <a:rPr lang="it-IT" sz="2400" b="1" dirty="0" smtClean="0"/>
              <a:t>3) </a:t>
            </a:r>
            <a:r>
              <a:rPr lang="it-IT" sz="2400" b="1" dirty="0" err="1" smtClean="0">
                <a:solidFill>
                  <a:srgbClr val="00B050"/>
                </a:solidFill>
              </a:rPr>
              <a:t>cmp</a:t>
            </a:r>
            <a:r>
              <a:rPr lang="it-IT" sz="2400" b="1" dirty="0" smtClean="0">
                <a:solidFill>
                  <a:srgbClr val="00B050"/>
                </a:solidFill>
              </a:rPr>
              <a:t>  [ebp+var_4],0</a:t>
            </a:r>
          </a:p>
          <a:p>
            <a:pPr>
              <a:buNone/>
            </a:pPr>
            <a:r>
              <a:rPr lang="it-IT" sz="2400" b="1" dirty="0" smtClean="0">
                <a:solidFill>
                  <a:srgbClr val="00B050"/>
                </a:solidFill>
              </a:rPr>
              <a:t>    </a:t>
            </a:r>
            <a:r>
              <a:rPr lang="it-IT" sz="2400" b="1" dirty="0" err="1" smtClean="0">
                <a:solidFill>
                  <a:srgbClr val="00B050"/>
                </a:solidFill>
              </a:rPr>
              <a:t>jz</a:t>
            </a:r>
            <a:r>
              <a:rPr lang="it-IT" sz="2400" b="1" dirty="0" smtClean="0">
                <a:solidFill>
                  <a:srgbClr val="00B050"/>
                </a:solidFill>
              </a:rPr>
              <a:t>   short loc_40102B</a:t>
            </a:r>
          </a:p>
          <a:p>
            <a:pPr>
              <a:buNone/>
            </a:pPr>
            <a:r>
              <a:rPr lang="it-IT" sz="2400" dirty="0" smtClean="0"/>
              <a:t>Queste due righe di codice hanno la sintassi di un ciclo </a:t>
            </a:r>
            <a:r>
              <a:rPr lang="it-IT" sz="2400" dirty="0" err="1" smtClean="0"/>
              <a:t>if</a:t>
            </a:r>
            <a:r>
              <a:rPr lang="it-IT" sz="2400" dirty="0" smtClean="0"/>
              <a:t>: se il risultato del “</a:t>
            </a:r>
            <a:r>
              <a:rPr lang="it-IT" sz="2400" dirty="0" err="1" smtClean="0"/>
              <a:t>cmp</a:t>
            </a:r>
            <a:r>
              <a:rPr lang="it-IT" sz="2400" dirty="0" smtClean="0"/>
              <a:t>” darà 0 come risultato “</a:t>
            </a:r>
            <a:r>
              <a:rPr lang="it-IT" sz="2400" dirty="0" err="1" smtClean="0"/>
              <a:t>jz</a:t>
            </a:r>
            <a:r>
              <a:rPr lang="it-IT" sz="2400" dirty="0" smtClean="0"/>
              <a:t>” salterà all’indirizzo di memoria “short loc_40102B” altrimenti continuerà in modo graduale.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it-IT" sz="2400" b="1" dirty="0" smtClean="0"/>
              <a:t>4) </a:t>
            </a:r>
            <a:r>
              <a:rPr lang="it-IT" sz="2400" b="1" dirty="0" err="1" smtClean="0">
                <a:solidFill>
                  <a:srgbClr val="7030A0"/>
                </a:solidFill>
              </a:rPr>
              <a:t>push</a:t>
            </a:r>
            <a:r>
              <a:rPr lang="it-IT" sz="2400" b="1" dirty="0" smtClean="0">
                <a:solidFill>
                  <a:srgbClr val="7030A0"/>
                </a:solidFill>
              </a:rPr>
              <a:t>  offset </a:t>
            </a:r>
            <a:r>
              <a:rPr lang="it-IT" sz="2400" b="1" dirty="0" err="1" smtClean="0">
                <a:solidFill>
                  <a:srgbClr val="7030A0"/>
                </a:solidFill>
              </a:rPr>
              <a:t>aSuccessInterne</a:t>
            </a:r>
            <a:endParaRPr lang="it-IT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it-IT" sz="2400" b="1" dirty="0" err="1" smtClean="0">
                <a:solidFill>
                  <a:srgbClr val="7030A0"/>
                </a:solidFill>
              </a:rPr>
              <a:t>call</a:t>
            </a:r>
            <a:r>
              <a:rPr lang="it-IT" sz="2400" b="1" dirty="0" smtClean="0">
                <a:solidFill>
                  <a:srgbClr val="7030A0"/>
                </a:solidFill>
              </a:rPr>
              <a:t> sub 40117F</a:t>
            </a:r>
          </a:p>
          <a:p>
            <a:pPr>
              <a:buNone/>
            </a:pPr>
            <a:r>
              <a:rPr lang="it-IT" sz="2400" dirty="0" smtClean="0"/>
              <a:t> Richiama la funzione “sub_40117F” e mostrerà che la connessione è avvenuta con successo</a:t>
            </a:r>
          </a:p>
          <a:p>
            <a:pPr>
              <a:buNone/>
            </a:pPr>
            <a:endParaRPr lang="it-IT" sz="2400" dirty="0"/>
          </a:p>
          <a:p>
            <a:pPr>
              <a:buNone/>
            </a:pPr>
            <a:r>
              <a:rPr lang="it-IT" sz="2400" b="1" dirty="0" smtClean="0"/>
              <a:t>5) </a:t>
            </a:r>
            <a:r>
              <a:rPr lang="it-IT" sz="2400" b="1" dirty="0" err="1" smtClean="0">
                <a:solidFill>
                  <a:srgbClr val="FFFF00"/>
                </a:solidFill>
              </a:rPr>
              <a:t>push</a:t>
            </a:r>
            <a:r>
              <a:rPr lang="it-IT" sz="2400" b="1" dirty="0" smtClean="0">
                <a:solidFill>
                  <a:srgbClr val="FFFF00"/>
                </a:solidFill>
              </a:rPr>
              <a:t> offset aError1_1NotInte</a:t>
            </a:r>
          </a:p>
          <a:p>
            <a:pPr>
              <a:buNone/>
            </a:pPr>
            <a:r>
              <a:rPr lang="it-IT" sz="2400" b="1" dirty="0" err="1" smtClean="0">
                <a:solidFill>
                  <a:srgbClr val="FFFF00"/>
                </a:solidFill>
              </a:rPr>
              <a:t>call</a:t>
            </a:r>
            <a:r>
              <a:rPr lang="it-IT" sz="2400" b="1" dirty="0" smtClean="0">
                <a:solidFill>
                  <a:srgbClr val="FFFF00"/>
                </a:solidFill>
              </a:rPr>
              <a:t> sub_40117F</a:t>
            </a:r>
          </a:p>
          <a:p>
            <a:pPr>
              <a:buNone/>
            </a:pPr>
            <a:r>
              <a:rPr lang="it-IT" sz="2400" dirty="0" smtClean="0"/>
              <a:t>Richiama la funzione “sub_40117F” e mostrerà che la connessione NON è avvenuta.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r>
              <a:rPr lang="it-IT" sz="2400" b="1" dirty="0" smtClean="0"/>
              <a:t>6) </a:t>
            </a:r>
            <a:r>
              <a:rPr lang="it-IT" sz="2400" b="1" dirty="0" err="1" smtClean="0"/>
              <a:t>mov</a:t>
            </a:r>
            <a:r>
              <a:rPr lang="it-IT" sz="2400" b="1" dirty="0" smtClean="0"/>
              <a:t>  </a:t>
            </a:r>
            <a:r>
              <a:rPr lang="it-IT" sz="2400" b="1" dirty="0" err="1" smtClean="0"/>
              <a:t>esp</a:t>
            </a:r>
            <a:r>
              <a:rPr lang="it-IT" sz="2400" b="1" dirty="0" smtClean="0"/>
              <a:t>,</a:t>
            </a:r>
            <a:r>
              <a:rPr lang="it-IT" sz="2400" b="1" dirty="0" err="1" smtClean="0"/>
              <a:t>ebp</a:t>
            </a:r>
            <a:endParaRPr lang="it-IT" sz="2400" b="1" dirty="0" smtClean="0"/>
          </a:p>
          <a:p>
            <a:pPr>
              <a:buNone/>
            </a:pPr>
            <a:r>
              <a:rPr lang="it-IT" sz="2400" b="1" dirty="0" smtClean="0"/>
              <a:t>pop   </a:t>
            </a:r>
            <a:r>
              <a:rPr lang="it-IT" sz="2400" b="1" dirty="0" err="1" smtClean="0"/>
              <a:t>ebp</a:t>
            </a:r>
            <a:endParaRPr lang="it-IT" sz="2400" b="1" dirty="0" smtClean="0"/>
          </a:p>
          <a:p>
            <a:pPr>
              <a:buNone/>
            </a:pPr>
            <a:r>
              <a:rPr lang="it-IT" sz="2400" dirty="0" smtClean="0"/>
              <a:t>Queste due istruzioni andranno a fare la pulizia dello </a:t>
            </a:r>
            <a:r>
              <a:rPr lang="it-IT" sz="2400" dirty="0" err="1" smtClean="0"/>
              <a:t>stack</a:t>
            </a:r>
            <a:r>
              <a:rPr lang="it-IT" sz="2400" dirty="0" smtClean="0"/>
              <a:t>.</a:t>
            </a:r>
          </a:p>
          <a:p>
            <a:pPr>
              <a:buNone/>
            </a:pPr>
            <a:endParaRPr lang="it-IT" sz="2400" dirty="0" smtClean="0"/>
          </a:p>
          <a:p>
            <a:pPr>
              <a:buNone/>
            </a:pPr>
            <a:endParaRPr lang="it-IT" sz="2400" dirty="0"/>
          </a:p>
          <a:p>
            <a:pPr>
              <a:buNone/>
            </a:pPr>
            <a:r>
              <a:rPr lang="it-IT" sz="2400" b="1" dirty="0" smtClean="0"/>
              <a:t>Comportamento della funzionalità implementata:</a:t>
            </a:r>
          </a:p>
          <a:p>
            <a:pPr>
              <a:buNone/>
            </a:pPr>
            <a:r>
              <a:rPr lang="it-IT" sz="2400" dirty="0" smtClean="0"/>
              <a:t>Da questa porzione di codice su può intuire che il programma verifichi se una macchina e connessa o non connessa a internet.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it-IT" b="1" dirty="0" smtClean="0"/>
              <a:t>BONUS</a:t>
            </a:r>
            <a:r>
              <a:rPr lang="it-IT" dirty="0" smtClean="0"/>
              <a:t>: ci </a:t>
            </a:r>
            <a:r>
              <a:rPr lang="it-IT" dirty="0" err="1" smtClean="0"/>
              <a:t>richiedeve</a:t>
            </a:r>
            <a:r>
              <a:rPr lang="it-IT" dirty="0" smtClean="0"/>
              <a:t> di fare un analisi di un file, che un giovane dipendente neo assunto riteneva fosse sospetto, il file in questione è </a:t>
            </a:r>
            <a:r>
              <a:rPr lang="it-IT" b="1" dirty="0" err="1" smtClean="0"/>
              <a:t>IEXPLORE.EXE</a:t>
            </a:r>
            <a:r>
              <a:rPr lang="it-IT" b="1" dirty="0" smtClean="0"/>
              <a:t> </a:t>
            </a:r>
            <a:r>
              <a:rPr lang="it-IT" dirty="0" smtClean="0"/>
              <a:t>contenuto nella cartella </a:t>
            </a:r>
            <a:r>
              <a:rPr lang="it-IT" b="1" dirty="0" smtClean="0"/>
              <a:t>C:\Program </a:t>
            </a:r>
            <a:r>
              <a:rPr lang="it-IT" b="1" dirty="0" err="1" smtClean="0"/>
              <a:t>Files\Internet</a:t>
            </a:r>
            <a:r>
              <a:rPr lang="it-IT" b="1" dirty="0" smtClean="0"/>
              <a:t> Explorer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Per l’analisi di questo file “sospetto” o optato per un’analisi dinamica basica:</a:t>
            </a:r>
          </a:p>
          <a:p>
            <a:pPr>
              <a:buNone/>
            </a:pPr>
            <a:r>
              <a:rPr lang="it-IT" b="1" dirty="0" smtClean="0"/>
              <a:t>1) </a:t>
            </a:r>
            <a:r>
              <a:rPr lang="it-IT" dirty="0" smtClean="0"/>
              <a:t>Come primo passaggio ho avviato “</a:t>
            </a:r>
            <a:r>
              <a:rPr lang="it-IT" b="1" dirty="0" err="1" smtClean="0"/>
              <a:t>Process</a:t>
            </a:r>
            <a:r>
              <a:rPr lang="it-IT" b="1" dirty="0" smtClean="0"/>
              <a:t> Explorer</a:t>
            </a:r>
            <a:r>
              <a:rPr lang="it-IT" dirty="0" smtClean="0"/>
              <a:t>” perché ci permette di avere l’analisi dettagliata di tutti i processi in esecuzione su un sistema.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706</Words>
  <Application>Microsoft Office PowerPoint</Application>
  <PresentationFormat>Presentazione su schermo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Tema di Office</vt:lpstr>
      <vt:lpstr>PROGETTO SETTIMANALE MODULO 8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SETTIMANALE MODULO 8</dc:title>
  <dc:creator>francesco spedicato</dc:creator>
  <cp:lastModifiedBy>francesco spedicato</cp:lastModifiedBy>
  <cp:revision>14</cp:revision>
  <dcterms:created xsi:type="dcterms:W3CDTF">2023-07-07T10:44:02Z</dcterms:created>
  <dcterms:modified xsi:type="dcterms:W3CDTF">2023-07-07T15:37:46Z</dcterms:modified>
</cp:coreProperties>
</file>