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4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671"/>
  </p:normalViewPr>
  <p:slideViewPr>
    <p:cSldViewPr snapToGrid="0" snapToObjects="1">
      <p:cViewPr>
        <p:scale>
          <a:sx n="75" d="100"/>
          <a:sy n="75" d="100"/>
        </p:scale>
        <p:origin x="141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F12C5-B0A2-2543-BA8A-F3506620D6C2}" type="datetimeFigureOut">
              <a:rPr lang="en-US" smtClean="0"/>
              <a:t>2/14/17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543BD-1017-C547-996F-E7AA1EF8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25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543BD-1017-C547-996F-E7AA1EF8C1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18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083082A-3B9B-D243-8FB5-969FA724D1DB}" type="datetime1">
              <a:rPr lang="en-US" smtClean="0"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43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3F9F-463E-0B43-8E39-88162028AD52}" type="datetime1">
              <a:rPr lang="en-US" smtClean="0"/>
              <a:t>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360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0E96D50-1FF2-7941-A63F-37CA03B6E525}" type="datetime1">
              <a:rPr lang="en-US" smtClean="0"/>
              <a:t>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475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BEDCC2-DD43-7B42-BA7E-E8A9D6D4C65B}" type="datetime1">
              <a:rPr lang="en-US" smtClean="0"/>
              <a:t>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3685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4992840-3AFE-7C48-AE3D-A3164BB38509}" type="datetime1">
              <a:rPr lang="en-US" smtClean="0"/>
              <a:t>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797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45737-22CF-7949-AC6C-A40B65D386BB}" type="datetime1">
              <a:rPr lang="en-US" smtClean="0"/>
              <a:t>2/14/17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017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9DCE-63FF-D048-B8E3-DD85CE7B85C7}" type="datetime1">
              <a:rPr lang="en-US" smtClean="0"/>
              <a:t>2/14/17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205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83CD-C613-AC4B-99B8-05EC6A04AEBF}" type="datetime1">
              <a:rPr lang="en-US" smtClean="0"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857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BB4575D-6779-DD49-9DF2-8F2C0A84BA7A}" type="datetime1">
              <a:rPr lang="en-US" smtClean="0"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04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584C-32EF-7B48-8F9C-B151E303B58C}" type="datetime1">
              <a:rPr lang="en-US" smtClean="0"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126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C721A04-B858-E94E-BF11-B87E74544A69}" type="datetime1">
              <a:rPr lang="en-US" smtClean="0"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1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E3F3-2CE5-7141-8799-51DB557CF39A}" type="datetime1">
              <a:rPr lang="en-US" smtClean="0"/>
              <a:t>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F3A7-DCE8-5341-ABD1-DD58EF7FC6F2}" type="datetime1">
              <a:rPr lang="en-US" smtClean="0"/>
              <a:t>2/14/17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06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C450-D8AB-B140-96CD-47F62801FEBA}" type="datetime1">
              <a:rPr lang="en-US" smtClean="0"/>
              <a:t>2/14/17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20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8408-576F-A64A-BA14-C60D10F3C9EC}" type="datetime1">
              <a:rPr lang="en-US" smtClean="0"/>
              <a:t>2/14/17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34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08C-4EB5-104F-BAE7-AB5F1AD23448}" type="datetime1">
              <a:rPr lang="en-US" smtClean="0"/>
              <a:t>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3BC4-54B9-EF4B-A672-7ACBE7ECDAFB}" type="datetime1">
              <a:rPr lang="en-US" smtClean="0"/>
              <a:t>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86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19098-231D-0049-9993-3A45FE03FB47}" type="datetime1">
              <a:rPr lang="en-US" smtClean="0"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298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Session 1:</a:t>
            </a:r>
            <a:br>
              <a:rPr lang="en-US" dirty="0" smtClean="0"/>
            </a:br>
            <a:r>
              <a:rPr lang="en-US" dirty="0" err="1" smtClean="0"/>
              <a:t>MaTLAB</a:t>
            </a:r>
            <a:r>
              <a:rPr lang="en-US" dirty="0" smtClean="0"/>
              <a:t>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75164"/>
            <a:ext cx="9448800" cy="685800"/>
          </a:xfrm>
        </p:spPr>
        <p:txBody>
          <a:bodyPr>
            <a:normAutofit/>
          </a:bodyPr>
          <a:lstStyle/>
          <a:p>
            <a:r>
              <a:rPr lang="en-US" dirty="0" err="1"/>
              <a:t>htp</a:t>
            </a:r>
            <a:r>
              <a:rPr lang="en-US" dirty="0"/>
              <a:t>://</a:t>
            </a:r>
            <a:r>
              <a:rPr lang="en-US" dirty="0" err="1" smtClean="0"/>
              <a:t>uiuc-cse.github.io</a:t>
            </a:r>
            <a:r>
              <a:rPr lang="en-US" dirty="0" smtClean="0"/>
              <a:t>/matlab-sp17/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0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Truss forces (</a:t>
            </a:r>
            <a:r>
              <a:rPr lang="en-US" dirty="0" smtClean="0"/>
              <a:t>Element-wise </a:t>
            </a:r>
            <a:r>
              <a:rPr lang="en-US" dirty="0"/>
              <a:t>&amp; matrix operators)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T*x=f   =&gt; </a:t>
            </a:r>
            <a:r>
              <a:rPr lang="de-DE" dirty="0" smtClean="0"/>
              <a:t>x=T</a:t>
            </a:r>
            <a:r>
              <a:rPr lang="de-DE" baseline="30000" dirty="0" smtClean="0"/>
              <a:t>-1</a:t>
            </a:r>
            <a:r>
              <a:rPr lang="de-DE" dirty="0" smtClean="0"/>
              <a:t> *f </a:t>
            </a:r>
            <a:endParaRPr lang="en-US" dirty="0"/>
          </a:p>
          <a:p>
            <a:r>
              <a:rPr lang="is-IS" dirty="0" smtClean="0"/>
              <a:t>Let f</a:t>
            </a:r>
            <a:r>
              <a:rPr lang="is-IS" baseline="-25000" dirty="0" smtClean="0"/>
              <a:t>1</a:t>
            </a:r>
            <a:r>
              <a:rPr lang="is-IS" dirty="0" smtClean="0"/>
              <a:t> =10 and f</a:t>
            </a:r>
            <a:r>
              <a:rPr lang="is-IS" baseline="-25000" dirty="0" smtClean="0"/>
              <a:t>2</a:t>
            </a:r>
            <a:r>
              <a:rPr lang="is-IS" dirty="0" smtClean="0"/>
              <a:t> = 20 </a:t>
            </a:r>
            <a:endParaRPr lang="is-IS" dirty="0"/>
          </a:p>
          <a:p>
            <a:r>
              <a:rPr lang="en-US" dirty="0" smtClean="0"/>
              <a:t>Define T and f using MATLAB new variable or load it from truss-</a:t>
            </a:r>
            <a:r>
              <a:rPr lang="en-US" dirty="0" err="1" smtClean="0"/>
              <a:t>matrix.mat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Solve the matrix using function ‘</a:t>
            </a:r>
            <a:r>
              <a:rPr lang="en-US" dirty="0" err="1" smtClean="0"/>
              <a:t>inv</a:t>
            </a:r>
            <a:r>
              <a:rPr lang="en-US" dirty="0" smtClean="0"/>
              <a:t>’  &amp; using ‘\’</a:t>
            </a:r>
          </a:p>
          <a:p>
            <a:r>
              <a:rPr lang="en-US" dirty="0" smtClean="0"/>
              <a:t>Compare the speed of two method using tic and </a:t>
            </a:r>
            <a:r>
              <a:rPr lang="en-US" dirty="0" err="1" smtClean="0"/>
              <a:t>toc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24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flow(loop, IF ELSE) &amp; Matrix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 </a:t>
            </a:r>
            <a:r>
              <a:rPr lang="en-US" dirty="0"/>
              <a:t>loop 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i="1" dirty="0"/>
              <a:t>f</a:t>
            </a:r>
            <a:r>
              <a:rPr lang="en-US" i="1" dirty="0" smtClean="0"/>
              <a:t>or </a:t>
            </a:r>
            <a:r>
              <a:rPr lang="en-US" i="1" dirty="0" err="1" smtClean="0"/>
              <a:t>i</a:t>
            </a:r>
            <a:r>
              <a:rPr lang="en-US" i="1" dirty="0" smtClean="0"/>
              <a:t>=1:n or </a:t>
            </a:r>
            <a:r>
              <a:rPr lang="en-US" i="1" dirty="0" err="1" smtClean="0"/>
              <a:t>linspace</a:t>
            </a:r>
            <a:r>
              <a:rPr lang="en-US" i="1" dirty="0" smtClean="0"/>
              <a:t>(1,n,n)</a:t>
            </a:r>
          </a:p>
          <a:p>
            <a:pPr marL="457200" lvl="1" indent="0">
              <a:buNone/>
            </a:pPr>
            <a:r>
              <a:rPr lang="en-US" i="1" dirty="0"/>
              <a:t>	</a:t>
            </a:r>
            <a:r>
              <a:rPr lang="en-US" i="1" dirty="0" smtClean="0"/>
              <a:t>do something on I</a:t>
            </a:r>
          </a:p>
          <a:p>
            <a:pPr marL="457200" lvl="1" indent="0">
              <a:buNone/>
            </a:pPr>
            <a:r>
              <a:rPr lang="en-US" i="1" dirty="0" smtClean="0"/>
              <a:t>end</a:t>
            </a:r>
          </a:p>
          <a:p>
            <a:r>
              <a:rPr lang="en-US" dirty="0" smtClean="0"/>
              <a:t>if-</a:t>
            </a:r>
            <a:r>
              <a:rPr lang="en-US" dirty="0" err="1" smtClean="0"/>
              <a:t>elseif</a:t>
            </a:r>
            <a:r>
              <a:rPr lang="en-US" dirty="0" smtClean="0"/>
              <a:t> – else</a:t>
            </a:r>
          </a:p>
          <a:p>
            <a:pPr marL="457200" lvl="1" indent="0">
              <a:buNone/>
            </a:pPr>
            <a:r>
              <a:rPr lang="en-US" i="1" dirty="0"/>
              <a:t>i</a:t>
            </a:r>
            <a:r>
              <a:rPr lang="en-US" i="1" dirty="0" smtClean="0"/>
              <a:t>f condition 1</a:t>
            </a:r>
          </a:p>
          <a:p>
            <a:pPr marL="457200" lvl="1" indent="0">
              <a:buNone/>
            </a:pPr>
            <a:r>
              <a:rPr lang="en-US" i="1" dirty="0"/>
              <a:t>	</a:t>
            </a:r>
            <a:r>
              <a:rPr lang="en-US" i="1" dirty="0" smtClean="0"/>
              <a:t>do something 1</a:t>
            </a:r>
          </a:p>
          <a:p>
            <a:pPr marL="457200" lvl="1" indent="0">
              <a:buNone/>
            </a:pPr>
            <a:r>
              <a:rPr lang="en-US" i="1" dirty="0" err="1"/>
              <a:t>e</a:t>
            </a:r>
            <a:r>
              <a:rPr lang="en-US" i="1" dirty="0" err="1" smtClean="0"/>
              <a:t>lseif</a:t>
            </a:r>
            <a:r>
              <a:rPr lang="en-US" i="1" dirty="0" smtClean="0"/>
              <a:t> condition 2</a:t>
            </a:r>
          </a:p>
          <a:p>
            <a:pPr marL="457200" lvl="1" indent="0">
              <a:buNone/>
            </a:pPr>
            <a:r>
              <a:rPr lang="en-US" i="1" dirty="0"/>
              <a:t>	</a:t>
            </a:r>
            <a:r>
              <a:rPr lang="en-US" i="1" dirty="0" smtClean="0"/>
              <a:t>do something 2</a:t>
            </a:r>
          </a:p>
          <a:p>
            <a:pPr marL="457200" lvl="1" indent="0">
              <a:buNone/>
            </a:pPr>
            <a:r>
              <a:rPr lang="en-US" i="1" dirty="0"/>
              <a:t>e</a:t>
            </a:r>
            <a:r>
              <a:rPr lang="en-US" i="1" dirty="0" smtClean="0"/>
              <a:t>lse</a:t>
            </a:r>
          </a:p>
          <a:p>
            <a:pPr marL="457200" lvl="1" indent="0">
              <a:buNone/>
            </a:pPr>
            <a:r>
              <a:rPr lang="en-US" i="1" dirty="0"/>
              <a:t>	</a:t>
            </a:r>
            <a:r>
              <a:rPr lang="en-US" i="1" dirty="0" smtClean="0"/>
              <a:t>do something 3</a:t>
            </a:r>
          </a:p>
          <a:p>
            <a:pPr marL="457200" lvl="1" indent="0">
              <a:buNone/>
            </a:pPr>
            <a:r>
              <a:rPr lang="en-US" i="1" dirty="0" smtClean="0"/>
              <a:t>end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Example: define matrix using for loop and if-</a:t>
            </a:r>
            <a:r>
              <a:rPr lang="en-US" dirty="0" err="1" smtClean="0"/>
              <a:t>elseif</a:t>
            </a:r>
            <a:r>
              <a:rPr lang="en-US" dirty="0" smtClean="0"/>
              <a:t>-else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20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Introduction </a:t>
            </a:r>
            <a:r>
              <a:rPr lang="en-US" sz="2400" dirty="0"/>
              <a:t>- </a:t>
            </a:r>
            <a:r>
              <a:rPr lang="en-US" sz="2400" dirty="0" smtClean="0"/>
              <a:t>MATLAB, programming, GUI</a:t>
            </a:r>
            <a:endParaRPr lang="en-US" sz="2400" dirty="0"/>
          </a:p>
          <a:p>
            <a:r>
              <a:rPr lang="en-US" sz="2400" dirty="0" smtClean="0"/>
              <a:t>Variables </a:t>
            </a:r>
            <a:r>
              <a:rPr lang="en-US" sz="2400" dirty="0"/>
              <a:t>- scalar, vector, </a:t>
            </a:r>
            <a:r>
              <a:rPr lang="en-US" sz="2400" dirty="0" smtClean="0"/>
              <a:t>matrices</a:t>
            </a:r>
            <a:r>
              <a:rPr lang="en-US" sz="2400" dirty="0"/>
              <a:t> </a:t>
            </a:r>
            <a:r>
              <a:rPr lang="en-US" sz="2400" dirty="0" smtClean="0"/>
              <a:t>&amp; Operators</a:t>
            </a:r>
            <a:endParaRPr lang="en-US" sz="2400" dirty="0"/>
          </a:p>
          <a:p>
            <a:r>
              <a:rPr lang="en-US" sz="2400" dirty="0" smtClean="0"/>
              <a:t>Functions</a:t>
            </a:r>
          </a:p>
          <a:p>
            <a:pPr lvl="1"/>
            <a:r>
              <a:rPr lang="en-US" sz="2400" dirty="0" smtClean="0"/>
              <a:t>Area </a:t>
            </a:r>
            <a:r>
              <a:rPr lang="en-US" sz="2400" dirty="0"/>
              <a:t>of a circle &amp; volume of a sphere </a:t>
            </a:r>
          </a:p>
          <a:p>
            <a:pPr lvl="1"/>
            <a:r>
              <a:rPr lang="en-US" sz="2400" dirty="0" smtClean="0"/>
              <a:t>Fahrenheit/Celsius &amp; plotting</a:t>
            </a:r>
          </a:p>
          <a:p>
            <a:r>
              <a:rPr lang="en-US" sz="2400" dirty="0" smtClean="0"/>
              <a:t>Matrix Definition</a:t>
            </a:r>
          </a:p>
          <a:p>
            <a:pPr lvl="1"/>
            <a:r>
              <a:rPr lang="en-US" sz="2400" dirty="0" smtClean="0"/>
              <a:t>Falling ballistic object example</a:t>
            </a:r>
            <a:endParaRPr lang="en-US" sz="2400" dirty="0"/>
          </a:p>
          <a:p>
            <a:r>
              <a:rPr lang="en-US" sz="2400" dirty="0" smtClean="0"/>
              <a:t>Element-wise </a:t>
            </a:r>
            <a:r>
              <a:rPr lang="en-US" sz="2400" dirty="0"/>
              <a:t>&amp; matrix </a:t>
            </a:r>
            <a:r>
              <a:rPr lang="en-US" sz="2400" dirty="0" smtClean="0"/>
              <a:t>operators : Truss forces example</a:t>
            </a:r>
            <a:endParaRPr lang="en-US" sz="2400" dirty="0"/>
          </a:p>
          <a:p>
            <a:r>
              <a:rPr lang="en-US" sz="2400" dirty="0" smtClean="0"/>
              <a:t>Control </a:t>
            </a:r>
            <a:r>
              <a:rPr lang="en-US" sz="2400" dirty="0"/>
              <a:t>Flow </a:t>
            </a:r>
            <a:r>
              <a:rPr lang="en-US" sz="2400" dirty="0" smtClean="0"/>
              <a:t>– Loop, If Else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62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663440"/>
          </a:xfrm>
        </p:spPr>
        <p:txBody>
          <a:bodyPr>
            <a:normAutofit/>
          </a:bodyPr>
          <a:lstStyle/>
          <a:p>
            <a:r>
              <a:rPr lang="en-US" dirty="0" smtClean="0"/>
              <a:t>MATLAB Introduction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ool for Linear Algebra</a:t>
            </a:r>
          </a:p>
          <a:p>
            <a:pPr lvl="1"/>
            <a:r>
              <a:rPr lang="en-US" dirty="0" smtClean="0"/>
              <a:t>Functionality – tool box</a:t>
            </a:r>
          </a:p>
          <a:p>
            <a:r>
              <a:rPr lang="en-US" dirty="0" smtClean="0"/>
              <a:t>What is programming</a:t>
            </a:r>
          </a:p>
          <a:p>
            <a:pPr lvl="1"/>
            <a:r>
              <a:rPr lang="en-US" dirty="0" smtClean="0"/>
              <a:t>Commands</a:t>
            </a:r>
          </a:p>
          <a:p>
            <a:pPr lvl="1"/>
            <a:r>
              <a:rPr lang="en-US" dirty="0" smtClean="0"/>
              <a:t>Data or variables</a:t>
            </a:r>
          </a:p>
          <a:p>
            <a:pPr lvl="1"/>
            <a:r>
              <a:rPr lang="en-US" dirty="0" smtClean="0"/>
              <a:t>Logic</a:t>
            </a:r>
          </a:p>
          <a:p>
            <a:r>
              <a:rPr lang="en-US" dirty="0" smtClean="0"/>
              <a:t>MATLAB GUI</a:t>
            </a:r>
          </a:p>
          <a:p>
            <a:pPr lvl="1"/>
            <a:r>
              <a:rPr lang="en-US" dirty="0" smtClean="0"/>
              <a:t>Workspace</a:t>
            </a:r>
          </a:p>
          <a:p>
            <a:pPr lvl="1"/>
            <a:r>
              <a:rPr lang="en-US" dirty="0" smtClean="0"/>
              <a:t>Command window</a:t>
            </a:r>
          </a:p>
          <a:p>
            <a:pPr lvl="2"/>
            <a:r>
              <a:rPr lang="en-US" dirty="0" smtClean="0"/>
              <a:t>Command line</a:t>
            </a:r>
          </a:p>
          <a:p>
            <a:pPr lvl="2"/>
            <a:r>
              <a:rPr lang="en-US" dirty="0" smtClean="0"/>
              <a:t>Script file -  .m 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2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4463" y="764373"/>
            <a:ext cx="10091737" cy="1293028"/>
          </a:xfrm>
        </p:spPr>
        <p:txBody>
          <a:bodyPr/>
          <a:lstStyle/>
          <a:p>
            <a:r>
              <a:rPr lang="en-US" dirty="0"/>
              <a:t>Variables </a:t>
            </a:r>
            <a:r>
              <a:rPr lang="en-US" dirty="0" smtClean="0"/>
              <a:t>- scalar</a:t>
            </a:r>
            <a:r>
              <a:rPr lang="en-US" dirty="0"/>
              <a:t>, </a:t>
            </a:r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91978"/>
          </a:xfrm>
        </p:spPr>
        <p:txBody>
          <a:bodyPr>
            <a:normAutofit/>
          </a:bodyPr>
          <a:lstStyle/>
          <a:p>
            <a:r>
              <a:rPr lang="en-US" dirty="0" smtClean="0"/>
              <a:t>Variable</a:t>
            </a:r>
          </a:p>
          <a:p>
            <a:pPr lvl="1"/>
            <a:r>
              <a:rPr lang="en-US" dirty="0" smtClean="0"/>
              <a:t>Scalar: 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x=2	</a:t>
            </a:r>
            <a:r>
              <a:rPr lang="en-US" sz="2400" dirty="0" smtClean="0"/>
              <a:t>y=3</a:t>
            </a:r>
            <a:r>
              <a:rPr lang="en-US" sz="2400" dirty="0"/>
              <a:t>	</a:t>
            </a:r>
            <a:r>
              <a:rPr lang="en-US" sz="2400" dirty="0" err="1" smtClean="0"/>
              <a:t>x+y</a:t>
            </a:r>
            <a:r>
              <a:rPr lang="en-US" sz="2400" dirty="0" smtClean="0"/>
              <a:t> </a:t>
            </a:r>
            <a:r>
              <a:rPr lang="en-US" sz="2400" dirty="0"/>
              <a:t>	x*y	x/y	</a:t>
            </a:r>
            <a:r>
              <a:rPr lang="en-US" sz="2400" dirty="0" err="1"/>
              <a:t>x^y</a:t>
            </a:r>
            <a:endParaRPr lang="en-US" sz="2400" dirty="0"/>
          </a:p>
          <a:p>
            <a:pPr lvl="1"/>
            <a:r>
              <a:rPr lang="en-US" dirty="0" smtClean="0"/>
              <a:t>Vector: </a:t>
            </a:r>
          </a:p>
          <a:p>
            <a:pPr marL="914400" lvl="2" indent="0">
              <a:buNone/>
            </a:pPr>
            <a:r>
              <a:rPr lang="en-US" dirty="0"/>
              <a:t>V1 = [0 2 4 6 8]  V2 = 0:2:8</a:t>
            </a:r>
          </a:p>
          <a:p>
            <a:pPr marL="914400" lvl="2" indent="0">
              <a:buNone/>
            </a:pPr>
            <a:r>
              <a:rPr lang="en-US" dirty="0" smtClean="0"/>
              <a:t>1:2:7  % row vector 		(1:2:7)’	% column vector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1:6</a:t>
            </a:r>
          </a:p>
          <a:p>
            <a:pPr marL="914400" lvl="2" indent="0">
              <a:buNone/>
            </a:pPr>
            <a:r>
              <a:rPr lang="en-US" dirty="0" err="1" smtClean="0"/>
              <a:t>linspace</a:t>
            </a:r>
            <a:r>
              <a:rPr lang="en-US" dirty="0" smtClean="0"/>
              <a:t>(0,10,5</a:t>
            </a:r>
            <a:r>
              <a:rPr lang="en-US" dirty="0" smtClean="0"/>
              <a:t>)  % </a:t>
            </a:r>
            <a:r>
              <a:rPr lang="en-US" dirty="0"/>
              <a:t>row vector	 </a:t>
            </a:r>
            <a:r>
              <a:rPr lang="en-US" dirty="0" err="1"/>
              <a:t>linspace</a:t>
            </a:r>
            <a:r>
              <a:rPr lang="en-US" dirty="0"/>
              <a:t>(0,10,5</a:t>
            </a:r>
            <a:r>
              <a:rPr lang="en-US" dirty="0" smtClean="0"/>
              <a:t>).’  % column vector</a:t>
            </a:r>
            <a:endParaRPr lang="en-US" dirty="0"/>
          </a:p>
          <a:p>
            <a:r>
              <a:rPr lang="en-US" dirty="0" smtClean="0"/>
              <a:t>Accessing </a:t>
            </a:r>
            <a:r>
              <a:rPr lang="en-US" dirty="0" smtClean="0"/>
              <a:t>element  </a:t>
            </a:r>
          </a:p>
          <a:p>
            <a:pPr marL="457200" lvl="1" indent="0">
              <a:buNone/>
            </a:pPr>
            <a:r>
              <a:rPr lang="en-US" dirty="0" smtClean="0"/>
              <a:t>Index in MATLAB starts from 1 (not 0).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V1(3) M1(2,3) M1</a:t>
            </a:r>
            <a:r>
              <a:rPr lang="en-US" dirty="0"/>
              <a:t>(:,</a:t>
            </a:r>
            <a:r>
              <a:rPr lang="en-US" dirty="0" smtClean="0"/>
              <a:t>2)</a:t>
            </a:r>
            <a:r>
              <a:rPr lang="en-US" dirty="0"/>
              <a:t> </a:t>
            </a:r>
            <a:r>
              <a:rPr lang="en-US" dirty="0" smtClean="0"/>
              <a:t>M1(1</a:t>
            </a:r>
            <a:r>
              <a:rPr lang="en-US" dirty="0"/>
              <a:t>,: 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32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</a:t>
            </a:r>
            <a:r>
              <a:rPr lang="en-US" dirty="0" smtClean="0"/>
              <a:t>- matrices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Matrices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A=[1 2 3 ; 4 5 6 ; 7 8 9]  B= [7 8 ; 9 10 ; 11 12]</a:t>
            </a:r>
          </a:p>
          <a:p>
            <a:pPr lvl="1"/>
            <a:r>
              <a:rPr lang="en-US" dirty="0" smtClean="0"/>
              <a:t>A*B	A’	A*A	A.*A</a:t>
            </a:r>
          </a:p>
          <a:p>
            <a:pPr lvl="1"/>
            <a:r>
              <a:rPr lang="en-US" dirty="0" smtClean="0"/>
              <a:t>V=[1 3 4 2]	V’ 	V*V’ 	V.*V	eye(3)	</a:t>
            </a:r>
            <a:r>
              <a:rPr lang="en-US" dirty="0" err="1" smtClean="0"/>
              <a:t>zeros</a:t>
            </a:r>
            <a:r>
              <a:rPr lang="en-US" dirty="0" smtClean="0"/>
              <a:t>(3)</a:t>
            </a:r>
          </a:p>
          <a:p>
            <a:pPr lvl="1"/>
            <a:r>
              <a:rPr lang="en-US" dirty="0" smtClean="0"/>
              <a:t>C=ones(3)	D=rand(3)	C*D	C.*D	C^2	C.^2</a:t>
            </a:r>
          </a:p>
          <a:p>
            <a:pPr lvl="1"/>
            <a:r>
              <a:rPr lang="en-US" dirty="0" smtClean="0"/>
              <a:t>A(2,2) = 100;	V(5) = 1;	B(1:2) =1;</a:t>
            </a:r>
          </a:p>
          <a:p>
            <a:pPr marL="457200" lvl="1" indent="0">
              <a:buNone/>
            </a:pPr>
            <a:r>
              <a:rPr lang="en-US" dirty="0" smtClean="0"/>
              <a:t>   B(:,2) = 3; 	B(4,4) = 4; 	B(2,</a:t>
            </a:r>
            <a:r>
              <a:rPr lang="en-US" dirty="0" smtClean="0">
                <a:sym typeface="Wingdings"/>
              </a:rPr>
              <a:t>:) = 5;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40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Example: Area of a circle &amp; volume of a sphere (functions) 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A(r) = </a:t>
            </a:r>
            <a:r>
              <a:rPr lang="el-GR" dirty="0"/>
              <a:t>π </a:t>
            </a:r>
            <a:r>
              <a:rPr lang="en-US" dirty="0" smtClean="0"/>
              <a:t>r</a:t>
            </a:r>
            <a:r>
              <a:rPr lang="en-US" baseline="30000" dirty="0" smtClean="0"/>
              <a:t>2	</a:t>
            </a:r>
            <a:r>
              <a:rPr lang="en-US" dirty="0" smtClean="0"/>
              <a:t>	r : radius</a:t>
            </a:r>
            <a:endParaRPr lang="el-GR" dirty="0"/>
          </a:p>
          <a:p>
            <a:r>
              <a:rPr lang="en-US" dirty="0" smtClean="0"/>
              <a:t> To make it reproducible, use a function</a:t>
            </a:r>
          </a:p>
          <a:p>
            <a:r>
              <a:rPr lang="en-US" dirty="0"/>
              <a:t> </a:t>
            </a:r>
            <a:r>
              <a:rPr lang="en-US" dirty="0" smtClean="0"/>
              <a:t>Try it on 1:1:5</a:t>
            </a:r>
          </a:p>
          <a:p>
            <a:r>
              <a:rPr lang="en-US" dirty="0" smtClean="0"/>
              <a:t>Create a new function, </a:t>
            </a:r>
            <a:r>
              <a:rPr lang="en-US" dirty="0" err="1"/>
              <a:t>volOfSphere</a:t>
            </a:r>
            <a:r>
              <a:rPr lang="en-US" dirty="0" smtClean="0"/>
              <a:t>, and make it work: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/>
              <a:t>function </a:t>
            </a:r>
            <a:r>
              <a:rPr lang="en-US" dirty="0" smtClean="0"/>
              <a:t>[V] </a:t>
            </a:r>
            <a:r>
              <a:rPr lang="en-US" dirty="0"/>
              <a:t>= </a:t>
            </a:r>
            <a:r>
              <a:rPr lang="en-US" dirty="0" err="1" smtClean="0"/>
              <a:t>volOfSphere</a:t>
            </a:r>
            <a:r>
              <a:rPr lang="en-US" dirty="0" smtClean="0"/>
              <a:t>(r)</a:t>
            </a:r>
          </a:p>
          <a:p>
            <a:pPr marL="457200" lvl="1" indent="0">
              <a:buNone/>
            </a:pPr>
            <a:r>
              <a:rPr lang="is-IS" dirty="0" smtClean="0"/>
              <a:t>…..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2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Replicating &amp; reshaping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25704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Replicating elements in vectors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Example : </a:t>
            </a:r>
            <a:r>
              <a:rPr lang="pt-BR" i="1" dirty="0"/>
              <a:t>N = 3; A = [ 4 5 </a:t>
            </a:r>
            <a:r>
              <a:rPr lang="pt-BR" i="1" dirty="0" smtClean="0"/>
              <a:t>]</a:t>
            </a:r>
          </a:p>
          <a:p>
            <a:pPr marL="457200" lvl="1" indent="0">
              <a:buNone/>
            </a:pPr>
            <a:r>
              <a:rPr lang="pt-BR" dirty="0" smtClean="0"/>
              <a:t>   </a:t>
            </a:r>
            <a:r>
              <a:rPr lang="pt-BR" dirty="0" err="1" smtClean="0"/>
              <a:t>Create</a:t>
            </a:r>
            <a:r>
              <a:rPr lang="pt-BR" dirty="0" smtClean="0"/>
              <a:t> </a:t>
            </a:r>
            <a:r>
              <a:rPr lang="pt-BR" dirty="0"/>
              <a:t>N copies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each</a:t>
            </a:r>
            <a:r>
              <a:rPr lang="pt-BR" dirty="0"/>
              <a:t> </a:t>
            </a:r>
            <a:r>
              <a:rPr lang="pt-BR" dirty="0" err="1"/>
              <a:t>element</a:t>
            </a:r>
            <a:r>
              <a:rPr lang="pt-BR" dirty="0"/>
              <a:t> in A, </a:t>
            </a:r>
            <a:r>
              <a:rPr lang="pt-BR" dirty="0" err="1"/>
              <a:t>so</a:t>
            </a:r>
            <a:r>
              <a:rPr lang="pt-BR" dirty="0"/>
              <a:t> </a:t>
            </a:r>
            <a:r>
              <a:rPr lang="pt-BR" dirty="0" err="1"/>
              <a:t>B</a:t>
            </a:r>
            <a:r>
              <a:rPr lang="pt-BR" dirty="0"/>
              <a:t> = [ 4 4 4 5 5 5 </a:t>
            </a:r>
            <a:r>
              <a:rPr lang="pt-BR" dirty="0" smtClean="0"/>
              <a:t>]</a:t>
            </a:r>
          </a:p>
          <a:p>
            <a:pPr marL="914400" lvl="2" indent="0">
              <a:buNone/>
            </a:pPr>
            <a:r>
              <a:rPr lang="pt-BR" dirty="0"/>
              <a:t> </a:t>
            </a:r>
            <a:r>
              <a:rPr lang="pt-BR" dirty="0" smtClean="0"/>
              <a:t>  Use </a:t>
            </a:r>
            <a:r>
              <a:rPr lang="pt-BR" b="1" dirty="0" err="1" smtClean="0"/>
              <a:t>kron</a:t>
            </a:r>
            <a:r>
              <a:rPr lang="pt-BR" dirty="0"/>
              <a:t>: </a:t>
            </a:r>
            <a:r>
              <a:rPr lang="pt-BR" dirty="0" err="1"/>
              <a:t>K</a:t>
            </a:r>
            <a:r>
              <a:rPr lang="pt-BR" dirty="0"/>
              <a:t> = </a:t>
            </a:r>
            <a:r>
              <a:rPr lang="pt-BR" dirty="0" err="1"/>
              <a:t>kron</a:t>
            </a:r>
            <a:r>
              <a:rPr lang="pt-BR" dirty="0"/>
              <a:t>(X,Y)</a:t>
            </a:r>
            <a:r>
              <a:rPr lang="pt-BR" dirty="0"/>
              <a:t> </a:t>
            </a:r>
            <a:r>
              <a:rPr lang="pt-BR" dirty="0" err="1"/>
              <a:t>returns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Kronecker</a:t>
            </a:r>
            <a:r>
              <a:rPr lang="pt-BR" dirty="0"/>
              <a:t> tensor </a:t>
            </a:r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X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 smtClean="0"/>
              <a:t>Y</a:t>
            </a:r>
            <a:endParaRPr lang="pt-BR" dirty="0" smtClean="0"/>
          </a:p>
          <a:p>
            <a:pPr marL="457200" lvl="1" indent="0">
              <a:buNone/>
            </a:pPr>
            <a:r>
              <a:rPr lang="pt-BR" dirty="0" smtClean="0"/>
              <a:t>   &gt;&gt; </a:t>
            </a:r>
            <a:r>
              <a:rPr lang="pt-BR" i="1" dirty="0" err="1" smtClean="0"/>
              <a:t>kron</a:t>
            </a:r>
            <a:r>
              <a:rPr lang="pt-BR" i="1" dirty="0" smtClean="0"/>
              <a:t>(A,[1 1 1])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err="1" smtClean="0"/>
              <a:t>Reshaping</a:t>
            </a:r>
            <a:r>
              <a:rPr lang="pt-BR" dirty="0" smtClean="0"/>
              <a:t> </a:t>
            </a:r>
            <a:r>
              <a:rPr lang="pt-BR" dirty="0" err="1" smtClean="0"/>
              <a:t>arrays</a:t>
            </a:r>
            <a:r>
              <a:rPr lang="pt-BR" dirty="0" smtClean="0"/>
              <a:t>:</a:t>
            </a:r>
            <a:r>
              <a:rPr lang="pt-BR" dirty="0"/>
              <a:t>	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lvl="1"/>
            <a:r>
              <a:rPr lang="pt-BR" dirty="0"/>
              <a:t>	</a:t>
            </a:r>
            <a:r>
              <a:rPr lang="pt-BR" sz="2100" dirty="0" err="1" smtClean="0"/>
              <a:t>Example</a:t>
            </a:r>
            <a:r>
              <a:rPr lang="pt-BR" sz="2100" dirty="0" smtClean="0"/>
              <a:t>:</a:t>
            </a:r>
          </a:p>
          <a:p>
            <a:pPr marL="914400" lvl="2" indent="0">
              <a:buNone/>
            </a:pPr>
            <a:r>
              <a:rPr lang="sk-SK" sz="2100" dirty="0" err="1"/>
              <a:t>Reshape</a:t>
            </a:r>
            <a:r>
              <a:rPr lang="sk-SK" sz="2100" dirty="0"/>
              <a:t> a 3-by-4 </a:t>
            </a:r>
            <a:r>
              <a:rPr lang="sk-SK" sz="2100" dirty="0" err="1"/>
              <a:t>matrix</a:t>
            </a:r>
            <a:r>
              <a:rPr lang="sk-SK" sz="2100" dirty="0"/>
              <a:t> </a:t>
            </a:r>
            <a:r>
              <a:rPr lang="sk-SK" sz="2100" dirty="0" err="1"/>
              <a:t>into</a:t>
            </a:r>
            <a:r>
              <a:rPr lang="sk-SK" sz="2100" dirty="0"/>
              <a:t> a 2-by-6 </a:t>
            </a:r>
            <a:r>
              <a:rPr lang="sk-SK" sz="2100" dirty="0" err="1"/>
              <a:t>matrix</a:t>
            </a:r>
            <a:r>
              <a:rPr lang="sk-SK" sz="2100" dirty="0"/>
              <a:t>.</a:t>
            </a:r>
          </a:p>
          <a:p>
            <a:pPr marL="914400" lvl="2" indent="0">
              <a:buNone/>
            </a:pPr>
            <a:r>
              <a:rPr lang="sk-SK" sz="2100" i="1" dirty="0"/>
              <a:t>A = </a:t>
            </a:r>
            <a:r>
              <a:rPr lang="sk-SK" sz="2100" i="1" dirty="0" smtClean="0"/>
              <a:t>[1 </a:t>
            </a:r>
            <a:r>
              <a:rPr lang="sk-SK" sz="2100" i="1" dirty="0"/>
              <a:t>4 7 10 </a:t>
            </a:r>
            <a:r>
              <a:rPr lang="sk-SK" sz="2100" i="1" dirty="0" smtClean="0"/>
              <a:t>; 2 </a:t>
            </a:r>
            <a:r>
              <a:rPr lang="sk-SK" sz="2100" i="1" dirty="0"/>
              <a:t>5 8 </a:t>
            </a:r>
            <a:r>
              <a:rPr lang="sk-SK" sz="2100" i="1" dirty="0" smtClean="0"/>
              <a:t>11; </a:t>
            </a:r>
            <a:r>
              <a:rPr lang="sk-SK" sz="2100" i="1" dirty="0"/>
              <a:t>3 6 9 12 </a:t>
            </a:r>
            <a:r>
              <a:rPr lang="sk-SK" sz="2100" i="1" dirty="0" smtClean="0"/>
              <a:t>]</a:t>
            </a:r>
          </a:p>
          <a:p>
            <a:pPr marL="914400" lvl="2" indent="0">
              <a:buNone/>
            </a:pPr>
            <a:r>
              <a:rPr lang="sk-SK" sz="2100" i="1" dirty="0" smtClean="0"/>
              <a:t>B </a:t>
            </a:r>
            <a:r>
              <a:rPr lang="sk-SK" sz="2100" i="1" dirty="0"/>
              <a:t>= </a:t>
            </a:r>
            <a:r>
              <a:rPr lang="sk-SK" sz="2100" i="1" dirty="0" err="1"/>
              <a:t>reshape</a:t>
            </a:r>
            <a:r>
              <a:rPr lang="sk-SK" sz="2100" i="1" dirty="0"/>
              <a:t>(A,2,6) </a:t>
            </a:r>
            <a:r>
              <a:rPr lang="sk-SK" sz="2100" i="1" dirty="0" smtClean="0"/>
              <a:t> </a:t>
            </a:r>
            <a:r>
              <a:rPr lang="sk-SK" sz="2100" dirty="0" smtClean="0"/>
              <a:t>or </a:t>
            </a:r>
            <a:r>
              <a:rPr lang="sk-SK" sz="2100" i="1" dirty="0"/>
              <a:t>B = </a:t>
            </a:r>
            <a:r>
              <a:rPr lang="sk-SK" sz="2100" i="1" dirty="0" err="1"/>
              <a:t>reshape</a:t>
            </a:r>
            <a:r>
              <a:rPr lang="sk-SK" sz="2100" i="1" dirty="0"/>
              <a:t>(A,2,[]) </a:t>
            </a:r>
            <a:endParaRPr lang="sk-SK" sz="2100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809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Example: Fahrenheit/Celsius (functions) </a:t>
            </a:r>
            <a:br>
              <a:rPr lang="en-US"/>
            </a:b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𝐹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𝐶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𝐶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180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100</m:t>
                        </m:r>
                      </m:den>
                    </m:f>
                    <m:r>
                      <a:rPr lang="en-US" i="1">
                        <a:latin typeface="Cambria Math" charset="0"/>
                      </a:rPr>
                      <m:t>+32 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Write a function that performs this conversion: </a:t>
                </a:r>
              </a:p>
              <a:p>
                <a:pPr marL="457200" lvl="1" indent="0">
                  <a:buNone/>
                </a:pPr>
                <a:r>
                  <a:rPr lang="en-US" dirty="0"/>
                  <a:t>f</a:t>
                </a:r>
                <a:r>
                  <a:rPr lang="en-US" dirty="0" smtClean="0"/>
                  <a:t>unction </a:t>
                </a:r>
                <a:r>
                  <a:rPr lang="en-US" dirty="0" err="1" smtClean="0"/>
                  <a:t>Tf</a:t>
                </a:r>
                <a:r>
                  <a:rPr lang="en-US" dirty="0"/>
                  <a:t> </a:t>
                </a:r>
                <a:r>
                  <a:rPr lang="en-US" dirty="0" smtClean="0"/>
                  <a:t>= TempC2F(Tc)</a:t>
                </a:r>
              </a:p>
              <a:p>
                <a:pPr marL="457200" lvl="1" indent="0">
                  <a:buNone/>
                </a:pPr>
                <a:r>
                  <a:rPr lang="is-IS" dirty="0" smtClean="0"/>
                  <a:t>…</a:t>
                </a:r>
              </a:p>
              <a:p>
                <a:r>
                  <a:rPr lang="en-US" dirty="0" smtClean="0"/>
                  <a:t>Take Tc as vector:</a:t>
                </a:r>
              </a:p>
              <a:p>
                <a:pPr lvl="1"/>
                <a:r>
                  <a:rPr lang="is-IS" dirty="0"/>
                  <a:t>1:2:200</a:t>
                </a:r>
              </a:p>
              <a:p>
                <a:pPr lvl="1"/>
                <a:r>
                  <a:rPr lang="fi-FI" dirty="0" err="1"/>
                  <a:t>linspace</a:t>
                </a:r>
                <a:r>
                  <a:rPr lang="fi-FI" dirty="0"/>
                  <a:t>(0, 200, 101)</a:t>
                </a:r>
              </a:p>
              <a:p>
                <a:r>
                  <a:rPr lang="en-US" dirty="0" smtClean="0"/>
                  <a:t>Save the results in a file:</a:t>
                </a:r>
              </a:p>
              <a:p>
                <a:pPr marL="457200" lvl="1" indent="0">
                  <a:buNone/>
                </a:pPr>
                <a:r>
                  <a:rPr lang="en-US" dirty="0" err="1" smtClean="0"/>
                  <a:t>fopen</a:t>
                </a: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err="1" smtClean="0"/>
                  <a:t>fprintf</a:t>
                </a:r>
                <a:r>
                  <a:rPr lang="en-US" dirty="0" smtClean="0"/>
                  <a:t> – with/without using loop</a:t>
                </a:r>
              </a:p>
              <a:p>
                <a:pPr marL="457200" lvl="1" indent="0">
                  <a:buNone/>
                </a:pPr>
                <a:r>
                  <a:rPr lang="en-US" dirty="0" err="1" smtClean="0"/>
                  <a:t>fclose</a:t>
                </a: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5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Falling </a:t>
            </a:r>
            <a:r>
              <a:rPr lang="en-US" dirty="0"/>
              <a:t>ballistic object (</a:t>
            </a:r>
            <a:r>
              <a:rPr lang="en-US" dirty="0" err="1" smtClean="0"/>
              <a:t>vectorization</a:t>
            </a:r>
            <a:r>
              <a:rPr lang="en-US" dirty="0" smtClean="0"/>
              <a:t>, </a:t>
            </a:r>
            <a:r>
              <a:rPr lang="en-US" dirty="0"/>
              <a:t>functions) 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charset="0"/>
                      </a:rPr>
                      <m:t>𝑎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𝑡</m:t>
                    </m:r>
                    <m:r>
                      <a:rPr lang="en-US" i="1">
                        <a:latin typeface="Cambria Math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baseline="30000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</a:rPr>
                      <m:t>𝑎</m:t>
                    </m:r>
                    <m:r>
                      <a:rPr lang="en-US" i="1" smtClean="0">
                        <a:latin typeface="Cambria Math" charset="0"/>
                      </a:rPr>
                      <m:t>=</m:t>
                    </m:r>
                    <m:r>
                      <a:rPr lang="en-US" i="1" smtClean="0">
                        <a:latin typeface="Cambria Math" charset="0"/>
                      </a:rPr>
                      <m:t>𝑔</m:t>
                    </m:r>
                    <m:r>
                      <a:rPr lang="en-US" i="1" smtClean="0">
                        <a:latin typeface="Cambria Math" charset="0"/>
                      </a:rPr>
                      <m:t>= −9.81</m:t>
                    </m:r>
                  </m:oMath>
                </a14:m>
                <a:r>
                  <a:rPr lang="en-US" dirty="0" smtClean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=2520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=0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𝑡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=1</a:t>
                </a:r>
              </a:p>
              <a:p>
                <a:r>
                  <a:rPr lang="en-US" dirty="0" err="1" smtClean="0"/>
                  <a:t>Vectorize</a:t>
                </a:r>
                <a:r>
                  <a:rPr lang="en-US" dirty="0" smtClean="0"/>
                  <a:t>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𝑡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it-IT" dirty="0"/>
                  <a:t>=</a:t>
                </a:r>
                <a:r>
                  <a:rPr lang="it-IT" dirty="0" err="1"/>
                  <a:t>linspace</a:t>
                </a:r>
                <a:r>
                  <a:rPr lang="it-IT" dirty="0"/>
                  <a:t>(0,5,101); </a:t>
                </a:r>
                <a:endParaRPr lang="it-IT" dirty="0" smtClean="0"/>
              </a:p>
              <a:p>
                <a:pPr marL="457200" lvl="1" indent="0">
                  <a:buNone/>
                </a:pPr>
                <a:r>
                  <a:rPr lang="it-IT" dirty="0" err="1" smtClean="0"/>
                  <a:t>Try</a:t>
                </a:r>
                <a:r>
                  <a:rPr lang="it-IT" dirty="0" smtClean="0"/>
                  <a:t>: </a:t>
                </a:r>
                <a:r>
                  <a:rPr lang="en-US" dirty="0"/>
                  <a:t>y=a*t^2+v*t+x0; </a:t>
                </a:r>
              </a:p>
              <a:p>
                <a:pPr marL="457200" lvl="1" indent="0">
                  <a:buNone/>
                </a:pPr>
                <a:r>
                  <a:rPr lang="it-IT" dirty="0" err="1" smtClean="0"/>
                  <a:t>Not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working</a:t>
                </a:r>
                <a:r>
                  <a:rPr lang="it-IT" dirty="0" smtClean="0"/>
                  <a:t>? </a:t>
                </a:r>
                <a:r>
                  <a:rPr lang="it-IT" dirty="0" err="1" smtClean="0"/>
                  <a:t>Why</a:t>
                </a:r>
                <a:r>
                  <a:rPr lang="it-IT" dirty="0" smtClean="0"/>
                  <a:t>?</a:t>
                </a:r>
              </a:p>
              <a:p>
                <a:r>
                  <a:rPr lang="it-IT" dirty="0" smtClean="0"/>
                  <a:t>Plot the t and y </a:t>
                </a:r>
              </a:p>
              <a:p>
                <a:r>
                  <a:rPr lang="it-IT" dirty="0" smtClean="0"/>
                  <a:t>Create a </a:t>
                </a:r>
                <a:r>
                  <a:rPr lang="it-IT" dirty="0" err="1" smtClean="0"/>
                  <a:t>function</a:t>
                </a:r>
                <a:r>
                  <a:rPr lang="it-IT" dirty="0" smtClean="0"/>
                  <a:t>: </a:t>
                </a:r>
                <a:r>
                  <a:rPr lang="it-IT" dirty="0" err="1"/>
                  <a:t>function</a:t>
                </a:r>
                <a:r>
                  <a:rPr lang="it-IT" dirty="0"/>
                  <a:t> </a:t>
                </a:r>
                <a:r>
                  <a:rPr lang="it-IT" dirty="0" smtClean="0"/>
                  <a:t>[y] </a:t>
                </a:r>
                <a:r>
                  <a:rPr lang="it-IT" dirty="0"/>
                  <a:t>= </a:t>
                </a:r>
                <a:r>
                  <a:rPr lang="it-IT" dirty="0" err="1"/>
                  <a:t>a_fall</a:t>
                </a:r>
                <a:r>
                  <a:rPr lang="it-IT" dirty="0"/>
                  <a:t>(t,v,x0) </a:t>
                </a:r>
                <a:endParaRPr lang="it-IT" dirty="0" smtClean="0"/>
              </a:p>
              <a:p>
                <a:r>
                  <a:rPr lang="it-IT" dirty="0" err="1" smtClean="0"/>
                  <a:t>Modify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function</a:t>
                </a:r>
                <a:r>
                  <a:rPr lang="it-IT" dirty="0" smtClean="0"/>
                  <a:t> to </a:t>
                </a:r>
                <a:r>
                  <a:rPr lang="it-IT" dirty="0" err="1" smtClean="0"/>
                  <a:t>not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yield</a:t>
                </a:r>
                <a:r>
                  <a:rPr lang="it-IT" dirty="0" smtClean="0"/>
                  <a:t> y-</a:t>
                </a:r>
                <a:r>
                  <a:rPr lang="it-IT" dirty="0" err="1" smtClean="0"/>
                  <a:t>values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less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than</a:t>
                </a:r>
                <a:r>
                  <a:rPr lang="it-IT" dirty="0" smtClean="0"/>
                  <a:t> zero</a:t>
                </a:r>
                <a:r>
                  <a:rPr lang="it-IT" dirty="0"/>
                  <a:t>. </a:t>
                </a:r>
              </a:p>
              <a:p>
                <a:endParaRPr lang="it-IT" dirty="0"/>
              </a:p>
              <a:p>
                <a:endParaRPr lang="it-IT" dirty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0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229</TotalTime>
  <Words>299</Words>
  <Application>Microsoft Macintosh PowerPoint</Application>
  <PresentationFormat>Widescreen</PresentationFormat>
  <Paragraphs>124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Cambria Math</vt:lpstr>
      <vt:lpstr>Century Gothic</vt:lpstr>
      <vt:lpstr>Wingdings</vt:lpstr>
      <vt:lpstr>Arial</vt:lpstr>
      <vt:lpstr>Vapor Trail</vt:lpstr>
      <vt:lpstr>Session 1: MaTLAB Basics</vt:lpstr>
      <vt:lpstr>Outline</vt:lpstr>
      <vt:lpstr>Introduction</vt:lpstr>
      <vt:lpstr>Variables - scalar, vector</vt:lpstr>
      <vt:lpstr>Variables - matrices </vt:lpstr>
      <vt:lpstr>Example: Area of a circle &amp; volume of a sphere (functions)  </vt:lpstr>
      <vt:lpstr>Replicating &amp; reshaping</vt:lpstr>
      <vt:lpstr>Example: Fahrenheit/Celsius (functions)  </vt:lpstr>
      <vt:lpstr>Example: Falling ballistic object (vectorization, functions)  </vt:lpstr>
      <vt:lpstr>Example: Truss forces (Element-wise &amp; matrix operators)  </vt:lpstr>
      <vt:lpstr>Control flow(loop, IF ELSE) &amp; Matrix definition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 Basics</dc:title>
  <dc:creator>Lee, Jane</dc:creator>
  <cp:lastModifiedBy>Lee, Jane</cp:lastModifiedBy>
  <cp:revision>78</cp:revision>
  <dcterms:created xsi:type="dcterms:W3CDTF">2017-02-15T01:36:43Z</dcterms:created>
  <dcterms:modified xsi:type="dcterms:W3CDTF">2017-02-15T05:35:22Z</dcterms:modified>
</cp:coreProperties>
</file>