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307" r:id="rId3"/>
    <p:sldId id="322" r:id="rId4"/>
    <p:sldId id="321" r:id="rId5"/>
    <p:sldId id="323" r:id="rId6"/>
    <p:sldId id="311" r:id="rId7"/>
    <p:sldId id="325" r:id="rId8"/>
    <p:sldId id="316" r:id="rId9"/>
    <p:sldId id="317" r:id="rId10"/>
    <p:sldId id="329" r:id="rId11"/>
    <p:sldId id="324" r:id="rId12"/>
    <p:sldId id="319" r:id="rId13"/>
    <p:sldId id="330" r:id="rId14"/>
    <p:sldId id="326" r:id="rId15"/>
    <p:sldId id="328" r:id="rId16"/>
    <p:sldId id="327" r:id="rId17"/>
  </p:sldIdLst>
  <p:sldSz cx="9144000" cy="5143500" type="screen16x9"/>
  <p:notesSz cx="6858000" cy="9144000"/>
  <p:embeddedFontLst>
    <p:embeddedFont>
      <p:font typeface="Barlow" pitchFamily="2" charset="77"/>
      <p:regular r:id="rId19"/>
      <p:bold r:id="rId20"/>
      <p:italic r:id="rId21"/>
      <p:boldItalic r:id="rId22"/>
    </p:embeddedFont>
    <p:embeddedFont>
      <p:font typeface="Questrial" pitchFamily="2" charset="77"/>
      <p:regular r:id="rId23"/>
    </p:embeddedFont>
    <p:embeddedFont>
      <p:font typeface="Spicy Rice" panose="020E0506000000020000" pitchFamily="34" charset="0"/>
      <p:regular r:id="rId24"/>
    </p:embeddedFont>
    <p:embeddedFont>
      <p:font typeface="Syncopate" panose="02000505000000020003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E4725"/>
    <a:srgbClr val="F5DC8F"/>
    <a:srgbClr val="E69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275D47-2C2B-43EB-BAF5-1A75EDBBAA35}">
  <a:tblStyle styleId="{C1275D47-2C2B-43EB-BAF5-1A75EDBBAA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8240" autoAdjust="0"/>
  </p:normalViewPr>
  <p:slideViewPr>
    <p:cSldViewPr snapToGrid="0">
      <p:cViewPr varScale="1">
        <p:scale>
          <a:sx n="129" d="100"/>
          <a:sy n="129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Arriving extreme of late or early can save 10 – 5,000 rupees</a:t>
            </a:r>
          </a:p>
        </p:txBody>
      </p:sp>
    </p:spTree>
    <p:extLst>
      <p:ext uri="{BB962C8B-B14F-4D97-AF65-F5344CB8AC3E}">
        <p14:creationId xmlns:p14="http://schemas.microsoft.com/office/powerpoint/2010/main" val="1085288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b8ed0a6e5e_1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b8ed0a6e5e_1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Expected longer flights to be more expensive</a:t>
            </a:r>
            <a:r>
              <a:rPr lang="en-US" sz="1100"/>
              <a:t>. Indicates that airport size &amp; scarcity is more important than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/>
              <a:t>Bangalore to Chennai is ₹20,000 rupees more on average than all other flights. Has least amount of variability as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strike="sngStrike"/>
              <a:t>Kolkata </a:t>
            </a:r>
            <a:r>
              <a:rPr lang="en-US" sz="1100" strike="sngStrike" dirty="0"/>
              <a:t>&amp; Hyderabad were also </a:t>
            </a:r>
            <a:r>
              <a:rPr lang="en-US" sz="1100" strike="sngStrike" dirty="0" err="1"/>
              <a:t>highon</a:t>
            </a:r>
            <a:r>
              <a:rPr lang="en-US" sz="1100" strike="sngStrike" dirty="0"/>
              <a:t>  the variability combinations.</a:t>
            </a: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strike="sngStrike" dirty="0"/>
              <a:t>The other 5 flights involving Chennai..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 were in the top 6 least stable routes for pricing. Popular tourist spot so could be useful</a:t>
            </a:r>
          </a:p>
        </p:txBody>
      </p:sp>
    </p:spTree>
    <p:extLst>
      <p:ext uri="{BB962C8B-B14F-4D97-AF65-F5344CB8AC3E}">
        <p14:creationId xmlns:p14="http://schemas.microsoft.com/office/powerpoint/2010/main" val="3111141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# of stops &amp; length traveled had little impact on duration</a:t>
            </a:r>
          </a:p>
          <a:p>
            <a:pPr algn="l"/>
            <a:r>
              <a:rPr lang="en-US" dirty="0"/>
              <a:t>We can predict these better with deeper research into the data and its </a:t>
            </a:r>
            <a:r>
              <a:rPr lang="en-US" dirty="0" err="1"/>
              <a:t>significaincluding</a:t>
            </a:r>
            <a:r>
              <a:rPr lang="en-US" dirty="0"/>
              <a:t> how they relate to travel </a:t>
            </a:r>
            <a:r>
              <a:rPr lang="en-US" dirty="0" err="1"/>
              <a:t>routesdaily</a:t>
            </a:r>
            <a:r>
              <a:rPr lang="en-US" dirty="0"/>
              <a:t> price volatility of daily prices </a:t>
            </a:r>
            <a:r>
              <a:rPr lang="en-US" dirty="0" err="1"/>
              <a:t>aloneby</a:t>
            </a:r>
            <a:r>
              <a:rPr lang="en-US" dirty="0"/>
              <a:t> </a:t>
            </a:r>
            <a:r>
              <a:rPr lang="en-US" dirty="0" err="1"/>
              <a:t>daydaily</a:t>
            </a:r>
            <a:r>
              <a:rPr lang="en-US" dirty="0"/>
              <a:t> price shifts are often significant and are worth more exploration, particularly those related to time of</a:t>
            </a:r>
          </a:p>
          <a:p>
            <a:pPr algn="l"/>
            <a:r>
              <a:rPr lang="en-US" dirty="0"/>
              <a:t>However, the dramatic and sometimes daily price shifts (even shortly before the departure) still leave room for us to help clients plan and save money in a pinch.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47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Airport visitation was relatively evenly distributed, but the 3 easternmost cities (Mumbai, Delhi, and Bangalore) were the most popular, nearing almost 20%..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Over half of the flights were between 5 – 15 hours.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Vast majority had exactly one stop.</a:t>
            </a:r>
          </a:p>
        </p:txBody>
      </p:sp>
    </p:spTree>
    <p:extLst>
      <p:ext uri="{BB962C8B-B14F-4D97-AF65-F5344CB8AC3E}">
        <p14:creationId xmlns:p14="http://schemas.microsoft.com/office/powerpoint/2010/main" val="1905858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Geographical distance between cities didn’t have a ton of effect on flight length distribution.</a:t>
            </a:r>
          </a:p>
          <a:p>
            <a:r>
              <a:rPr lang="en-US" dirty="0"/>
              <a:t>Could benefit from knowing the airmiles traveled during each flight as opposed to approximate geographical distance.</a:t>
            </a:r>
          </a:p>
        </p:txBody>
      </p:sp>
    </p:spTree>
    <p:extLst>
      <p:ext uri="{BB962C8B-B14F-4D97-AF65-F5344CB8AC3E}">
        <p14:creationId xmlns:p14="http://schemas.microsoft.com/office/powerpoint/2010/main" val="3393900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Flights were only direct if they were under 5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was not** a high correlation between the number of stops &amp; the flight length or distance traveled (next slide).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Flights with 2 or more stops had a similar duration distribution to 1 stop flights.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30+ hourlong rides are equally as likely to happen with one stop as with 2 or more.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 expected 2+ stops to be skewed towards the longest of the flights.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a flight had 2+ stops, it wasn’t necessarily because it was disproportionately longer or further than other flights.</a:t>
            </a:r>
          </a:p>
        </p:txBody>
      </p:sp>
    </p:spTree>
    <p:extLst>
      <p:ext uri="{BB962C8B-B14F-4D97-AF65-F5344CB8AC3E}">
        <p14:creationId xmlns:p14="http://schemas.microsoft.com/office/powerpoint/2010/main" val="8658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883c51531_0_46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883c51531_0_46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 </a:t>
            </a:r>
            <a:r>
              <a:rPr lang="en-US" dirty="0" err="1"/>
              <a:t>Findia</a:t>
            </a:r>
            <a:r>
              <a:rPr lang="en-US" dirty="0"/>
              <a:t> was one of the fastest growing Apple &amp; Google Play store downloads when it launched in 2015.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more established competitors and banks still hold the largest user share for this market, particularly with the key demographic of customers aged 18-35 years.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Findia</a:t>
            </a:r>
            <a:r>
              <a:rPr lang="en-US" dirty="0"/>
              <a:t> wants to help differentiate itself from other apps by streamlining their user experience &amp; adding features not yet offered by competitors.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64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cities, 30 unique flight combinations</a:t>
            </a:r>
          </a:p>
          <a:p>
            <a:r>
              <a:rPr lang="en-US" dirty="0"/>
              <a:t>Each flight had on average 17 days of data.</a:t>
            </a:r>
          </a:p>
          <a:p>
            <a:r>
              <a:rPr lang="en-US" dirty="0"/>
              <a:t>Direct airline distance ranges from 300 to 1300 KM</a:t>
            </a:r>
          </a:p>
        </p:txBody>
      </p:sp>
    </p:spTree>
    <p:extLst>
      <p:ext uri="{BB962C8B-B14F-4D97-AF65-F5344CB8AC3E}">
        <p14:creationId xmlns:p14="http://schemas.microsoft.com/office/powerpoint/2010/main" val="222181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8ed0a6e5e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8ed0a6e5e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Anomalies and c </a:t>
            </a:r>
            <a:r>
              <a:rPr lang="en-US" dirty="0" err="1">
                <a:solidFill>
                  <a:schemeClr val="dk1"/>
                </a:solidFill>
              </a:rPr>
              <a:t>hanges</a:t>
            </a:r>
            <a:r>
              <a:rPr lang="en-US" dirty="0">
                <a:solidFill>
                  <a:schemeClr val="dk1"/>
                </a:solidFill>
              </a:rPr>
              <a:t> can be exploited to consumers’ advantage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The aggregate average price of business tickets &amp; economy tickets drop &amp; roughly even out at 40 days &amp; 30 days until departure, respectively.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sz="1100" dirty="0">
                <a:solidFill>
                  <a:schemeClr val="dk1"/>
                </a:solidFill>
              </a:rPr>
              <a:t>Granular analysis on flight duration, number of stops, specific city-to-city </a:t>
            </a:r>
            <a:r>
              <a:rPr lang="en-US" sz="1100" dirty="0" err="1">
                <a:solidFill>
                  <a:schemeClr val="dk1"/>
                </a:solidFill>
              </a:rPr>
              <a:t>travelshows</a:t>
            </a:r>
            <a:r>
              <a:rPr lang="en-US" sz="1100" dirty="0">
                <a:solidFill>
                  <a:schemeClr val="dk1"/>
                </a:solidFill>
              </a:rPr>
              <a:t> that the aggregate covers a lot of “noise” that has a lot of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sz="1100" dirty="0">
                <a:solidFill>
                  <a:schemeClr val="dk1"/>
                </a:solidFill>
              </a:rPr>
              <a:t>Helping consumers predict when the best price will be with all of these variations can add a lot of value.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92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General best time to buy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About ₹45,000 rupee difference between business and economy tickets.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Business </a:t>
            </a:r>
            <a:r>
              <a:rPr lang="en-US" sz="1100" dirty="0" err="1"/>
              <a:t>class’</a:t>
            </a:r>
            <a:r>
              <a:rPr lang="en-US" sz="1100" dirty="0"/>
              <a:t> price increase happens a little later and is a bit steeper.</a:t>
            </a:r>
          </a:p>
        </p:txBody>
      </p:sp>
    </p:spTree>
    <p:extLst>
      <p:ext uri="{BB962C8B-B14F-4D97-AF65-F5344CB8AC3E}">
        <p14:creationId xmlns:p14="http://schemas.microsoft.com/office/powerpoint/2010/main" val="327872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b8ed0a6e5e_1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b8ed0a6e5e_1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Advising clients to buy now or wait can potentially save them a few thousand rupees.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Lined up spikes will make creating an algorithm for this easier..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766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b8ed0a6e5e_1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b8ed0a6e5e_1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flight lengths follow the same pattern as our overall averages.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Cheaper is more volatile.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Long flight doesn’t mean long distance. Air miles </a:t>
            </a:r>
            <a:r>
              <a:rPr lang="en-US" sz="1600" dirty="0" err="1"/>
              <a:t>wold</a:t>
            </a:r>
            <a:endParaRPr lang="en-US" sz="1600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This even includes the 45 – 50 hour segment, despite its proportionally missing data.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Duration had less of an impact than expected, except on flights between 30 – 40 hours long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The info is worth passing onto the consumer despite the low proportion of flights represented, but can still make a substantial difference for customers.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Customers could save up to 10,000 rupees by offsetting their date of purchase for these long flights.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229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Intuitively, taking a flight with 2+ stops is much cheaper, UNLESS you book on departure day in which case it is usually the most expensive option.</a:t>
            </a:r>
          </a:p>
          <a:p>
            <a:r>
              <a:rPr lang="en-US" dirty="0"/>
              <a:t>2) Direct flights (5 hours or fewer) were almost identical to 1+ stop flights. Direct flights were cheaper, likely because of the time constraints of no-refuel flights.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9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Afternoon appears to be the second cheapest time of day to fly, surprisingly.</a:t>
            </a:r>
          </a:p>
          <a:p>
            <a:r>
              <a:rPr lang="en-US" dirty="0"/>
              <a:t>During the time-based analysis (day of leaving or arrival, flight departure, number of layovers, cities) theme that cheaper items are more volatile.  Price is being updated based on demand.</a:t>
            </a:r>
          </a:p>
        </p:txBody>
      </p:sp>
    </p:spTree>
    <p:extLst>
      <p:ext uri="{BB962C8B-B14F-4D97-AF65-F5344CB8AC3E}">
        <p14:creationId xmlns:p14="http://schemas.microsoft.com/office/powerpoint/2010/main" val="166878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8349215" y="4352393"/>
            <a:ext cx="250982" cy="1331318"/>
          </a:xfrm>
          <a:custGeom>
            <a:avLst/>
            <a:gdLst/>
            <a:ahLst/>
            <a:cxnLst/>
            <a:rect l="l" t="t" r="r" b="b"/>
            <a:pathLst>
              <a:path w="2261" h="8423" extrusionOk="0">
                <a:moveTo>
                  <a:pt x="0" y="0"/>
                </a:moveTo>
                <a:lnTo>
                  <a:pt x="0" y="480"/>
                </a:lnTo>
                <a:cubicBezTo>
                  <a:pt x="1119" y="2671"/>
                  <a:pt x="1918" y="5045"/>
                  <a:pt x="1826" y="7533"/>
                </a:cubicBezTo>
                <a:cubicBezTo>
                  <a:pt x="1804" y="7852"/>
                  <a:pt x="1781" y="8126"/>
                  <a:pt x="1735" y="8423"/>
                </a:cubicBezTo>
                <a:lnTo>
                  <a:pt x="1963" y="8423"/>
                </a:lnTo>
                <a:cubicBezTo>
                  <a:pt x="2260" y="5980"/>
                  <a:pt x="1621" y="3470"/>
                  <a:pt x="617" y="1233"/>
                </a:cubicBezTo>
                <a:cubicBezTo>
                  <a:pt x="411" y="822"/>
                  <a:pt x="229" y="41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7782184" y="3785361"/>
            <a:ext cx="630952" cy="2085411"/>
          </a:xfrm>
          <a:custGeom>
            <a:avLst/>
            <a:gdLst/>
            <a:ahLst/>
            <a:cxnLst/>
            <a:rect l="l" t="t" r="r" b="b"/>
            <a:pathLst>
              <a:path w="5684" h="13194" extrusionOk="0">
                <a:moveTo>
                  <a:pt x="0" y="1"/>
                </a:moveTo>
                <a:lnTo>
                  <a:pt x="0" y="412"/>
                </a:lnTo>
                <a:cubicBezTo>
                  <a:pt x="183" y="686"/>
                  <a:pt x="366" y="959"/>
                  <a:pt x="548" y="1233"/>
                </a:cubicBezTo>
                <a:cubicBezTo>
                  <a:pt x="1438" y="2534"/>
                  <a:pt x="2420" y="3790"/>
                  <a:pt x="3287" y="5136"/>
                </a:cubicBezTo>
                <a:cubicBezTo>
                  <a:pt x="4200" y="6529"/>
                  <a:pt x="4862" y="8104"/>
                  <a:pt x="5204" y="9770"/>
                </a:cubicBezTo>
                <a:cubicBezTo>
                  <a:pt x="5433" y="10888"/>
                  <a:pt x="5478" y="12030"/>
                  <a:pt x="5364" y="13194"/>
                </a:cubicBezTo>
                <a:lnTo>
                  <a:pt x="5593" y="13194"/>
                </a:lnTo>
                <a:cubicBezTo>
                  <a:pt x="5684" y="12304"/>
                  <a:pt x="5661" y="11413"/>
                  <a:pt x="5547" y="10523"/>
                </a:cubicBezTo>
                <a:cubicBezTo>
                  <a:pt x="5319" y="8857"/>
                  <a:pt x="4771" y="7259"/>
                  <a:pt x="3926" y="5798"/>
                </a:cubicBezTo>
                <a:cubicBezTo>
                  <a:pt x="2785" y="3790"/>
                  <a:pt x="1233" y="1987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220763" y="214402"/>
            <a:ext cx="1636880" cy="1213249"/>
          </a:xfrm>
          <a:custGeom>
            <a:avLst/>
            <a:gdLst/>
            <a:ahLst/>
            <a:cxnLst/>
            <a:rect l="l" t="t" r="r" b="b"/>
            <a:pathLst>
              <a:path w="14746" h="7676" extrusionOk="0">
                <a:moveTo>
                  <a:pt x="1" y="1"/>
                </a:moveTo>
                <a:cubicBezTo>
                  <a:pt x="777" y="1713"/>
                  <a:pt x="1735" y="3356"/>
                  <a:pt x="3219" y="4543"/>
                </a:cubicBezTo>
                <a:cubicBezTo>
                  <a:pt x="4360" y="5411"/>
                  <a:pt x="5684" y="6073"/>
                  <a:pt x="7077" y="6461"/>
                </a:cubicBezTo>
                <a:cubicBezTo>
                  <a:pt x="8606" y="6940"/>
                  <a:pt x="10181" y="7282"/>
                  <a:pt x="11779" y="7510"/>
                </a:cubicBezTo>
                <a:cubicBezTo>
                  <a:pt x="12601" y="7625"/>
                  <a:pt x="13423" y="7676"/>
                  <a:pt x="14259" y="7676"/>
                </a:cubicBezTo>
                <a:cubicBezTo>
                  <a:pt x="14421" y="7676"/>
                  <a:pt x="14583" y="7674"/>
                  <a:pt x="14746" y="7670"/>
                </a:cubicBezTo>
                <a:lnTo>
                  <a:pt x="14746" y="7465"/>
                </a:lnTo>
                <a:cubicBezTo>
                  <a:pt x="14550" y="7472"/>
                  <a:pt x="14354" y="7476"/>
                  <a:pt x="14158" y="7476"/>
                </a:cubicBezTo>
                <a:cubicBezTo>
                  <a:pt x="11978" y="7476"/>
                  <a:pt x="9789" y="7024"/>
                  <a:pt x="7716" y="6438"/>
                </a:cubicBezTo>
                <a:cubicBezTo>
                  <a:pt x="6323" y="6073"/>
                  <a:pt x="4999" y="5502"/>
                  <a:pt x="3790" y="4726"/>
                </a:cubicBezTo>
                <a:cubicBezTo>
                  <a:pt x="2671" y="3904"/>
                  <a:pt x="1735" y="2854"/>
                  <a:pt x="1073" y="1644"/>
                </a:cubicBezTo>
                <a:cubicBezTo>
                  <a:pt x="754" y="1119"/>
                  <a:pt x="480" y="572"/>
                  <a:pt x="2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-82156" y="73246"/>
            <a:ext cx="897031" cy="750615"/>
          </a:xfrm>
          <a:custGeom>
            <a:avLst/>
            <a:gdLst/>
            <a:ahLst/>
            <a:cxnLst/>
            <a:rect l="l" t="t" r="r" b="b"/>
            <a:pathLst>
              <a:path w="8081" h="4749" extrusionOk="0">
                <a:moveTo>
                  <a:pt x="1" y="1"/>
                </a:moveTo>
                <a:cubicBezTo>
                  <a:pt x="137" y="298"/>
                  <a:pt x="297" y="572"/>
                  <a:pt x="457" y="846"/>
                </a:cubicBezTo>
                <a:cubicBezTo>
                  <a:pt x="1735" y="2831"/>
                  <a:pt x="4063" y="3790"/>
                  <a:pt x="6277" y="4361"/>
                </a:cubicBezTo>
                <a:cubicBezTo>
                  <a:pt x="6871" y="4498"/>
                  <a:pt x="7464" y="4635"/>
                  <a:pt x="8081" y="4749"/>
                </a:cubicBezTo>
                <a:lnTo>
                  <a:pt x="8081" y="4543"/>
                </a:lnTo>
                <a:cubicBezTo>
                  <a:pt x="6460" y="4201"/>
                  <a:pt x="4839" y="3836"/>
                  <a:pt x="3379" y="3105"/>
                </a:cubicBezTo>
                <a:cubicBezTo>
                  <a:pt x="2329" y="2603"/>
                  <a:pt x="1439" y="1850"/>
                  <a:pt x="754" y="914"/>
                </a:cubicBezTo>
                <a:cubicBezTo>
                  <a:pt x="571" y="617"/>
                  <a:pt x="389" y="321"/>
                  <a:pt x="2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900" y="1493550"/>
            <a:ext cx="7087200" cy="13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rot="-1023">
            <a:off x="930900" y="2870250"/>
            <a:ext cx="50427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4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1600" y="888975"/>
            <a:ext cx="6105900" cy="14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1600" y="2598300"/>
            <a:ext cx="38604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11600" y="3199400"/>
            <a:ext cx="3860400" cy="14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estrial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 rot="-5400000">
            <a:off x="7864644" y="-20268"/>
            <a:ext cx="1273663" cy="1314356"/>
          </a:xfrm>
          <a:custGeom>
            <a:avLst/>
            <a:gdLst/>
            <a:ahLst/>
            <a:cxnLst/>
            <a:rect l="l" t="t" r="r" b="b"/>
            <a:pathLst>
              <a:path w="12144" h="12532" extrusionOk="0">
                <a:moveTo>
                  <a:pt x="12143" y="0"/>
                </a:moveTo>
                <a:cubicBezTo>
                  <a:pt x="11116" y="434"/>
                  <a:pt x="10089" y="868"/>
                  <a:pt x="9108" y="1347"/>
                </a:cubicBezTo>
                <a:cubicBezTo>
                  <a:pt x="6711" y="2511"/>
                  <a:pt x="4360" y="3949"/>
                  <a:pt x="2602" y="5981"/>
                </a:cubicBezTo>
                <a:cubicBezTo>
                  <a:pt x="1803" y="6871"/>
                  <a:pt x="1164" y="7898"/>
                  <a:pt x="708" y="9016"/>
                </a:cubicBezTo>
                <a:cubicBezTo>
                  <a:pt x="274" y="10066"/>
                  <a:pt x="46" y="11185"/>
                  <a:pt x="0" y="12326"/>
                </a:cubicBezTo>
                <a:lnTo>
                  <a:pt x="0" y="12531"/>
                </a:lnTo>
                <a:lnTo>
                  <a:pt x="206" y="12531"/>
                </a:lnTo>
                <a:cubicBezTo>
                  <a:pt x="274" y="10317"/>
                  <a:pt x="1073" y="8172"/>
                  <a:pt x="2465" y="6483"/>
                </a:cubicBezTo>
                <a:cubicBezTo>
                  <a:pt x="4155" y="4406"/>
                  <a:pt x="6437" y="2922"/>
                  <a:pt x="8811" y="1735"/>
                </a:cubicBezTo>
                <a:cubicBezTo>
                  <a:pt x="9884" y="1187"/>
                  <a:pt x="11025" y="708"/>
                  <a:pt x="12143" y="229"/>
                </a:cubicBezTo>
                <a:lnTo>
                  <a:pt x="121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rot="-5400000">
            <a:off x="8534922" y="-142333"/>
            <a:ext cx="481294" cy="766148"/>
          </a:xfrm>
          <a:custGeom>
            <a:avLst/>
            <a:gdLst/>
            <a:ahLst/>
            <a:cxnLst/>
            <a:rect l="l" t="t" r="r" b="b"/>
            <a:pathLst>
              <a:path w="4589" h="7305" extrusionOk="0">
                <a:moveTo>
                  <a:pt x="4588" y="0"/>
                </a:moveTo>
                <a:cubicBezTo>
                  <a:pt x="3721" y="480"/>
                  <a:pt x="2922" y="1073"/>
                  <a:pt x="2237" y="1781"/>
                </a:cubicBezTo>
                <a:cubicBezTo>
                  <a:pt x="799" y="3264"/>
                  <a:pt x="0" y="5250"/>
                  <a:pt x="0" y="7304"/>
                </a:cubicBezTo>
                <a:lnTo>
                  <a:pt x="229" y="7304"/>
                </a:lnTo>
                <a:cubicBezTo>
                  <a:pt x="206" y="6506"/>
                  <a:pt x="320" y="5729"/>
                  <a:pt x="571" y="4976"/>
                </a:cubicBezTo>
                <a:cubicBezTo>
                  <a:pt x="1210" y="2922"/>
                  <a:pt x="2740" y="1279"/>
                  <a:pt x="4588" y="251"/>
                </a:cubicBezTo>
                <a:lnTo>
                  <a:pt x="45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-5400000">
            <a:off x="6684448" y="94655"/>
            <a:ext cx="2568826" cy="2379622"/>
          </a:xfrm>
          <a:custGeom>
            <a:avLst/>
            <a:gdLst/>
            <a:ahLst/>
            <a:cxnLst/>
            <a:rect l="l" t="t" r="r" b="b"/>
            <a:pathLst>
              <a:path w="24493" h="22689" extrusionOk="0">
                <a:moveTo>
                  <a:pt x="24492" y="0"/>
                </a:moveTo>
                <a:cubicBezTo>
                  <a:pt x="23054" y="822"/>
                  <a:pt x="21594" y="1552"/>
                  <a:pt x="20087" y="2214"/>
                </a:cubicBezTo>
                <a:cubicBezTo>
                  <a:pt x="18398" y="2967"/>
                  <a:pt x="16709" y="3698"/>
                  <a:pt x="15020" y="4474"/>
                </a:cubicBezTo>
                <a:cubicBezTo>
                  <a:pt x="11984" y="5843"/>
                  <a:pt x="8994" y="7418"/>
                  <a:pt x="6392" y="9541"/>
                </a:cubicBezTo>
                <a:cubicBezTo>
                  <a:pt x="3995" y="11504"/>
                  <a:pt x="1964" y="13969"/>
                  <a:pt x="914" y="16914"/>
                </a:cubicBezTo>
                <a:cubicBezTo>
                  <a:pt x="229" y="18762"/>
                  <a:pt x="1" y="20725"/>
                  <a:pt x="206" y="22688"/>
                </a:cubicBezTo>
                <a:lnTo>
                  <a:pt x="434" y="22688"/>
                </a:lnTo>
                <a:cubicBezTo>
                  <a:pt x="252" y="21045"/>
                  <a:pt x="389" y="19379"/>
                  <a:pt x="845" y="17781"/>
                </a:cubicBezTo>
                <a:cubicBezTo>
                  <a:pt x="1713" y="14745"/>
                  <a:pt x="3676" y="12166"/>
                  <a:pt x="6027" y="10135"/>
                </a:cubicBezTo>
                <a:cubicBezTo>
                  <a:pt x="8515" y="7966"/>
                  <a:pt x="11413" y="6368"/>
                  <a:pt x="14404" y="4999"/>
                </a:cubicBezTo>
                <a:cubicBezTo>
                  <a:pt x="17668" y="3470"/>
                  <a:pt x="21069" y="2169"/>
                  <a:pt x="24241" y="411"/>
                </a:cubicBezTo>
                <a:lnTo>
                  <a:pt x="24492" y="251"/>
                </a:lnTo>
                <a:lnTo>
                  <a:pt x="2449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-5400000">
            <a:off x="7205117" y="47942"/>
            <a:ext cx="2001425" cy="1905670"/>
          </a:xfrm>
          <a:custGeom>
            <a:avLst/>
            <a:gdLst/>
            <a:ahLst/>
            <a:cxnLst/>
            <a:rect l="l" t="t" r="r" b="b"/>
            <a:pathLst>
              <a:path w="19083" h="18170" extrusionOk="0">
                <a:moveTo>
                  <a:pt x="19082" y="1"/>
                </a:moveTo>
                <a:cubicBezTo>
                  <a:pt x="18215" y="366"/>
                  <a:pt x="17348" y="708"/>
                  <a:pt x="16480" y="1051"/>
                </a:cubicBezTo>
                <a:cubicBezTo>
                  <a:pt x="14974" y="1667"/>
                  <a:pt x="13467" y="2260"/>
                  <a:pt x="11984" y="2922"/>
                </a:cubicBezTo>
                <a:cubicBezTo>
                  <a:pt x="9313" y="4132"/>
                  <a:pt x="6734" y="5593"/>
                  <a:pt x="4588" y="7601"/>
                </a:cubicBezTo>
                <a:cubicBezTo>
                  <a:pt x="2580" y="9450"/>
                  <a:pt x="982" y="11778"/>
                  <a:pt x="366" y="14472"/>
                </a:cubicBezTo>
                <a:cubicBezTo>
                  <a:pt x="92" y="15681"/>
                  <a:pt x="0" y="16937"/>
                  <a:pt x="137" y="18169"/>
                </a:cubicBezTo>
                <a:lnTo>
                  <a:pt x="343" y="18169"/>
                </a:lnTo>
                <a:cubicBezTo>
                  <a:pt x="229" y="17165"/>
                  <a:pt x="274" y="16138"/>
                  <a:pt x="457" y="15134"/>
                </a:cubicBezTo>
                <a:cubicBezTo>
                  <a:pt x="913" y="12417"/>
                  <a:pt x="2397" y="10021"/>
                  <a:pt x="4337" y="8104"/>
                </a:cubicBezTo>
                <a:cubicBezTo>
                  <a:pt x="6414" y="6049"/>
                  <a:pt x="8971" y="4566"/>
                  <a:pt x="11596" y="3333"/>
                </a:cubicBezTo>
                <a:cubicBezTo>
                  <a:pt x="14061" y="2192"/>
                  <a:pt x="16594" y="1302"/>
                  <a:pt x="19082" y="252"/>
                </a:cubicBezTo>
                <a:lnTo>
                  <a:pt x="190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11600" y="1190650"/>
            <a:ext cx="7720800" cy="15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666975" y="2734750"/>
            <a:ext cx="76734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/>
          <p:nvPr/>
        </p:nvSpPr>
        <p:spPr>
          <a:xfrm rot="10800000">
            <a:off x="7845710" y="4635991"/>
            <a:ext cx="1331915" cy="504913"/>
          </a:xfrm>
          <a:custGeom>
            <a:avLst/>
            <a:gdLst/>
            <a:ahLst/>
            <a:cxnLst/>
            <a:rect l="l" t="t" r="r" b="b"/>
            <a:pathLst>
              <a:path w="11802" h="4474" extrusionOk="0">
                <a:moveTo>
                  <a:pt x="11527" y="0"/>
                </a:moveTo>
                <a:cubicBezTo>
                  <a:pt x="11459" y="91"/>
                  <a:pt x="11390" y="183"/>
                  <a:pt x="11299" y="274"/>
                </a:cubicBezTo>
                <a:cubicBezTo>
                  <a:pt x="10295" y="1461"/>
                  <a:pt x="8811" y="2123"/>
                  <a:pt x="7327" y="2534"/>
                </a:cubicBezTo>
                <a:cubicBezTo>
                  <a:pt x="4931" y="3196"/>
                  <a:pt x="2306" y="3264"/>
                  <a:pt x="0" y="4246"/>
                </a:cubicBezTo>
                <a:lnTo>
                  <a:pt x="0" y="4474"/>
                </a:lnTo>
                <a:cubicBezTo>
                  <a:pt x="822" y="4132"/>
                  <a:pt x="1667" y="3880"/>
                  <a:pt x="2557" y="3698"/>
                </a:cubicBezTo>
                <a:cubicBezTo>
                  <a:pt x="4200" y="3355"/>
                  <a:pt x="5889" y="3173"/>
                  <a:pt x="7510" y="2716"/>
                </a:cubicBezTo>
                <a:cubicBezTo>
                  <a:pt x="8925" y="2306"/>
                  <a:pt x="10363" y="1644"/>
                  <a:pt x="11390" y="502"/>
                </a:cubicBezTo>
                <a:cubicBezTo>
                  <a:pt x="11527" y="343"/>
                  <a:pt x="11664" y="183"/>
                  <a:pt x="11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rot="10800000">
            <a:off x="7036878" y="4066637"/>
            <a:ext cx="2140746" cy="1076862"/>
          </a:xfrm>
          <a:custGeom>
            <a:avLst/>
            <a:gdLst/>
            <a:ahLst/>
            <a:cxnLst/>
            <a:rect l="l" t="t" r="r" b="b"/>
            <a:pathLst>
              <a:path w="18969" h="9542" extrusionOk="0">
                <a:moveTo>
                  <a:pt x="18763" y="0"/>
                </a:moveTo>
                <a:cubicBezTo>
                  <a:pt x="18626" y="388"/>
                  <a:pt x="18489" y="754"/>
                  <a:pt x="18329" y="1119"/>
                </a:cubicBezTo>
                <a:cubicBezTo>
                  <a:pt x="17918" y="2032"/>
                  <a:pt x="17370" y="2899"/>
                  <a:pt x="16709" y="3652"/>
                </a:cubicBezTo>
                <a:cubicBezTo>
                  <a:pt x="15978" y="4428"/>
                  <a:pt x="15111" y="5045"/>
                  <a:pt x="14129" y="5501"/>
                </a:cubicBezTo>
                <a:cubicBezTo>
                  <a:pt x="12075" y="6483"/>
                  <a:pt x="9747" y="6734"/>
                  <a:pt x="7487" y="7008"/>
                </a:cubicBezTo>
                <a:cubicBezTo>
                  <a:pt x="5227" y="7282"/>
                  <a:pt x="2808" y="7578"/>
                  <a:pt x="776" y="8742"/>
                </a:cubicBezTo>
                <a:cubicBezTo>
                  <a:pt x="503" y="8902"/>
                  <a:pt x="229" y="9085"/>
                  <a:pt x="0" y="9267"/>
                </a:cubicBezTo>
                <a:lnTo>
                  <a:pt x="0" y="9541"/>
                </a:lnTo>
                <a:cubicBezTo>
                  <a:pt x="206" y="9382"/>
                  <a:pt x="411" y="9245"/>
                  <a:pt x="617" y="9108"/>
                </a:cubicBezTo>
                <a:cubicBezTo>
                  <a:pt x="2648" y="7852"/>
                  <a:pt x="5068" y="7533"/>
                  <a:pt x="7373" y="7236"/>
                </a:cubicBezTo>
                <a:cubicBezTo>
                  <a:pt x="9610" y="6985"/>
                  <a:pt x="11870" y="6734"/>
                  <a:pt x="13947" y="5844"/>
                </a:cubicBezTo>
                <a:cubicBezTo>
                  <a:pt x="14928" y="5433"/>
                  <a:pt x="15818" y="4839"/>
                  <a:pt x="16572" y="4109"/>
                </a:cubicBezTo>
                <a:cubicBezTo>
                  <a:pt x="17256" y="3401"/>
                  <a:pt x="17850" y="2602"/>
                  <a:pt x="18283" y="1712"/>
                </a:cubicBezTo>
                <a:cubicBezTo>
                  <a:pt x="18557" y="1164"/>
                  <a:pt x="18786" y="594"/>
                  <a:pt x="189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10800000">
            <a:off x="6390332" y="3373708"/>
            <a:ext cx="2787293" cy="1767196"/>
          </a:xfrm>
          <a:custGeom>
            <a:avLst/>
            <a:gdLst/>
            <a:ahLst/>
            <a:cxnLst/>
            <a:rect l="l" t="t" r="r" b="b"/>
            <a:pathLst>
              <a:path w="24698" h="15659" extrusionOk="0">
                <a:moveTo>
                  <a:pt x="24469" y="0"/>
                </a:moveTo>
                <a:cubicBezTo>
                  <a:pt x="24287" y="1735"/>
                  <a:pt x="23807" y="3447"/>
                  <a:pt x="23031" y="5022"/>
                </a:cubicBezTo>
                <a:cubicBezTo>
                  <a:pt x="21753" y="7510"/>
                  <a:pt x="19676" y="9564"/>
                  <a:pt x="17028" y="10545"/>
                </a:cubicBezTo>
                <a:cubicBezTo>
                  <a:pt x="14129" y="11595"/>
                  <a:pt x="10979" y="11413"/>
                  <a:pt x="7944" y="11801"/>
                </a:cubicBezTo>
                <a:cubicBezTo>
                  <a:pt x="6506" y="11938"/>
                  <a:pt x="5090" y="12303"/>
                  <a:pt x="3744" y="12874"/>
                </a:cubicBezTo>
                <a:cubicBezTo>
                  <a:pt x="2488" y="13421"/>
                  <a:pt x="1347" y="14175"/>
                  <a:pt x="320" y="15088"/>
                </a:cubicBezTo>
                <a:cubicBezTo>
                  <a:pt x="206" y="15179"/>
                  <a:pt x="115" y="15293"/>
                  <a:pt x="0" y="15384"/>
                </a:cubicBezTo>
                <a:lnTo>
                  <a:pt x="0" y="15658"/>
                </a:lnTo>
                <a:lnTo>
                  <a:pt x="115" y="15567"/>
                </a:lnTo>
                <a:cubicBezTo>
                  <a:pt x="1096" y="14608"/>
                  <a:pt x="2237" y="13832"/>
                  <a:pt x="3470" y="13239"/>
                </a:cubicBezTo>
                <a:cubicBezTo>
                  <a:pt x="4794" y="12623"/>
                  <a:pt x="6209" y="12212"/>
                  <a:pt x="7670" y="12029"/>
                </a:cubicBezTo>
                <a:cubicBezTo>
                  <a:pt x="10660" y="11618"/>
                  <a:pt x="13787" y="11824"/>
                  <a:pt x="16709" y="10888"/>
                </a:cubicBezTo>
                <a:cubicBezTo>
                  <a:pt x="19333" y="9998"/>
                  <a:pt x="21525" y="8172"/>
                  <a:pt x="22871" y="5752"/>
                </a:cubicBezTo>
                <a:cubicBezTo>
                  <a:pt x="23853" y="3972"/>
                  <a:pt x="24492" y="2009"/>
                  <a:pt x="246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7" y="2603"/>
            <a:ext cx="1331915" cy="504913"/>
          </a:xfrm>
          <a:custGeom>
            <a:avLst/>
            <a:gdLst/>
            <a:ahLst/>
            <a:cxnLst/>
            <a:rect l="l" t="t" r="r" b="b"/>
            <a:pathLst>
              <a:path w="11802" h="4474" extrusionOk="0">
                <a:moveTo>
                  <a:pt x="11527" y="0"/>
                </a:moveTo>
                <a:cubicBezTo>
                  <a:pt x="11459" y="91"/>
                  <a:pt x="11390" y="183"/>
                  <a:pt x="11299" y="274"/>
                </a:cubicBezTo>
                <a:cubicBezTo>
                  <a:pt x="10295" y="1461"/>
                  <a:pt x="8811" y="2123"/>
                  <a:pt x="7327" y="2534"/>
                </a:cubicBezTo>
                <a:cubicBezTo>
                  <a:pt x="4931" y="3196"/>
                  <a:pt x="2306" y="3264"/>
                  <a:pt x="0" y="4246"/>
                </a:cubicBezTo>
                <a:lnTo>
                  <a:pt x="0" y="4474"/>
                </a:lnTo>
                <a:cubicBezTo>
                  <a:pt x="822" y="4132"/>
                  <a:pt x="1667" y="3880"/>
                  <a:pt x="2557" y="3698"/>
                </a:cubicBezTo>
                <a:cubicBezTo>
                  <a:pt x="4200" y="3355"/>
                  <a:pt x="5889" y="3173"/>
                  <a:pt x="7510" y="2716"/>
                </a:cubicBezTo>
                <a:cubicBezTo>
                  <a:pt x="8925" y="2306"/>
                  <a:pt x="10363" y="1644"/>
                  <a:pt x="11390" y="502"/>
                </a:cubicBezTo>
                <a:cubicBezTo>
                  <a:pt x="11527" y="343"/>
                  <a:pt x="11664" y="183"/>
                  <a:pt x="11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7" y="8"/>
            <a:ext cx="2140746" cy="1076862"/>
          </a:xfrm>
          <a:custGeom>
            <a:avLst/>
            <a:gdLst/>
            <a:ahLst/>
            <a:cxnLst/>
            <a:rect l="l" t="t" r="r" b="b"/>
            <a:pathLst>
              <a:path w="18969" h="9542" extrusionOk="0">
                <a:moveTo>
                  <a:pt x="18763" y="0"/>
                </a:moveTo>
                <a:cubicBezTo>
                  <a:pt x="18626" y="388"/>
                  <a:pt x="18489" y="754"/>
                  <a:pt x="18329" y="1119"/>
                </a:cubicBezTo>
                <a:cubicBezTo>
                  <a:pt x="17918" y="2032"/>
                  <a:pt x="17370" y="2899"/>
                  <a:pt x="16709" y="3652"/>
                </a:cubicBezTo>
                <a:cubicBezTo>
                  <a:pt x="15978" y="4428"/>
                  <a:pt x="15111" y="5045"/>
                  <a:pt x="14129" y="5501"/>
                </a:cubicBezTo>
                <a:cubicBezTo>
                  <a:pt x="12075" y="6483"/>
                  <a:pt x="9747" y="6734"/>
                  <a:pt x="7487" y="7008"/>
                </a:cubicBezTo>
                <a:cubicBezTo>
                  <a:pt x="5227" y="7282"/>
                  <a:pt x="2808" y="7578"/>
                  <a:pt x="776" y="8742"/>
                </a:cubicBezTo>
                <a:cubicBezTo>
                  <a:pt x="503" y="8902"/>
                  <a:pt x="229" y="9085"/>
                  <a:pt x="0" y="9267"/>
                </a:cubicBezTo>
                <a:lnTo>
                  <a:pt x="0" y="9541"/>
                </a:lnTo>
                <a:cubicBezTo>
                  <a:pt x="206" y="9382"/>
                  <a:pt x="411" y="9245"/>
                  <a:pt x="617" y="9108"/>
                </a:cubicBezTo>
                <a:cubicBezTo>
                  <a:pt x="2648" y="7852"/>
                  <a:pt x="5068" y="7533"/>
                  <a:pt x="7373" y="7236"/>
                </a:cubicBezTo>
                <a:cubicBezTo>
                  <a:pt x="9610" y="6985"/>
                  <a:pt x="11870" y="6734"/>
                  <a:pt x="13947" y="5844"/>
                </a:cubicBezTo>
                <a:cubicBezTo>
                  <a:pt x="14928" y="5433"/>
                  <a:pt x="15818" y="4839"/>
                  <a:pt x="16572" y="4109"/>
                </a:cubicBezTo>
                <a:cubicBezTo>
                  <a:pt x="17256" y="3401"/>
                  <a:pt x="17850" y="2602"/>
                  <a:pt x="18283" y="1712"/>
                </a:cubicBezTo>
                <a:cubicBezTo>
                  <a:pt x="18557" y="1164"/>
                  <a:pt x="18786" y="594"/>
                  <a:pt x="189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solidFill>
          <a:schemeClr val="l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3696175" y="2971800"/>
            <a:ext cx="4725900" cy="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1618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"/>
          </p:nvPr>
        </p:nvSpPr>
        <p:spPr>
          <a:xfrm>
            <a:off x="3468900" y="1786725"/>
            <a:ext cx="4953300" cy="9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2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67" name="Google Shape;167;p20"/>
          <p:cNvSpPr/>
          <p:nvPr/>
        </p:nvSpPr>
        <p:spPr>
          <a:xfrm rot="-10793469" flipH="1">
            <a:off x="8120209" y="2911"/>
            <a:ext cx="1022770" cy="1055478"/>
          </a:xfrm>
          <a:custGeom>
            <a:avLst/>
            <a:gdLst/>
            <a:ahLst/>
            <a:cxnLst/>
            <a:rect l="l" t="t" r="r" b="b"/>
            <a:pathLst>
              <a:path w="12144" h="12532" extrusionOk="0">
                <a:moveTo>
                  <a:pt x="12143" y="0"/>
                </a:moveTo>
                <a:cubicBezTo>
                  <a:pt x="11116" y="434"/>
                  <a:pt x="10089" y="868"/>
                  <a:pt x="9108" y="1347"/>
                </a:cubicBezTo>
                <a:cubicBezTo>
                  <a:pt x="6711" y="2511"/>
                  <a:pt x="4360" y="3949"/>
                  <a:pt x="2602" y="5981"/>
                </a:cubicBezTo>
                <a:cubicBezTo>
                  <a:pt x="1803" y="6871"/>
                  <a:pt x="1164" y="7898"/>
                  <a:pt x="708" y="9016"/>
                </a:cubicBezTo>
                <a:cubicBezTo>
                  <a:pt x="274" y="10066"/>
                  <a:pt x="46" y="11185"/>
                  <a:pt x="0" y="12326"/>
                </a:cubicBezTo>
                <a:lnTo>
                  <a:pt x="0" y="12531"/>
                </a:lnTo>
                <a:lnTo>
                  <a:pt x="206" y="12531"/>
                </a:lnTo>
                <a:cubicBezTo>
                  <a:pt x="274" y="10317"/>
                  <a:pt x="1073" y="8172"/>
                  <a:pt x="2465" y="6483"/>
                </a:cubicBezTo>
                <a:cubicBezTo>
                  <a:pt x="4155" y="4406"/>
                  <a:pt x="6437" y="2922"/>
                  <a:pt x="8811" y="1735"/>
                </a:cubicBezTo>
                <a:cubicBezTo>
                  <a:pt x="9884" y="1187"/>
                  <a:pt x="11025" y="708"/>
                  <a:pt x="12143" y="229"/>
                </a:cubicBezTo>
                <a:lnTo>
                  <a:pt x="121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 rot="-10793469" flipH="1">
            <a:off x="8756896" y="3504"/>
            <a:ext cx="386486" cy="615246"/>
          </a:xfrm>
          <a:custGeom>
            <a:avLst/>
            <a:gdLst/>
            <a:ahLst/>
            <a:cxnLst/>
            <a:rect l="l" t="t" r="r" b="b"/>
            <a:pathLst>
              <a:path w="4589" h="7305" extrusionOk="0">
                <a:moveTo>
                  <a:pt x="4588" y="0"/>
                </a:moveTo>
                <a:cubicBezTo>
                  <a:pt x="3721" y="480"/>
                  <a:pt x="2922" y="1073"/>
                  <a:pt x="2237" y="1781"/>
                </a:cubicBezTo>
                <a:cubicBezTo>
                  <a:pt x="799" y="3264"/>
                  <a:pt x="0" y="5250"/>
                  <a:pt x="0" y="7304"/>
                </a:cubicBezTo>
                <a:lnTo>
                  <a:pt x="229" y="7304"/>
                </a:lnTo>
                <a:cubicBezTo>
                  <a:pt x="206" y="6506"/>
                  <a:pt x="320" y="5729"/>
                  <a:pt x="571" y="4976"/>
                </a:cubicBezTo>
                <a:cubicBezTo>
                  <a:pt x="1210" y="2922"/>
                  <a:pt x="2740" y="1279"/>
                  <a:pt x="4588" y="251"/>
                </a:cubicBezTo>
                <a:lnTo>
                  <a:pt x="45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 rot="-10793469" flipH="1">
            <a:off x="7079389" y="1940"/>
            <a:ext cx="2062804" cy="1910928"/>
          </a:xfrm>
          <a:custGeom>
            <a:avLst/>
            <a:gdLst/>
            <a:ahLst/>
            <a:cxnLst/>
            <a:rect l="l" t="t" r="r" b="b"/>
            <a:pathLst>
              <a:path w="24493" h="22689" extrusionOk="0">
                <a:moveTo>
                  <a:pt x="24492" y="0"/>
                </a:moveTo>
                <a:cubicBezTo>
                  <a:pt x="23054" y="822"/>
                  <a:pt x="21594" y="1552"/>
                  <a:pt x="20087" y="2214"/>
                </a:cubicBezTo>
                <a:cubicBezTo>
                  <a:pt x="18398" y="2967"/>
                  <a:pt x="16709" y="3698"/>
                  <a:pt x="15020" y="4474"/>
                </a:cubicBezTo>
                <a:cubicBezTo>
                  <a:pt x="11984" y="5843"/>
                  <a:pt x="8994" y="7418"/>
                  <a:pt x="6392" y="9541"/>
                </a:cubicBezTo>
                <a:cubicBezTo>
                  <a:pt x="3995" y="11504"/>
                  <a:pt x="1964" y="13969"/>
                  <a:pt x="914" y="16914"/>
                </a:cubicBezTo>
                <a:cubicBezTo>
                  <a:pt x="229" y="18762"/>
                  <a:pt x="1" y="20725"/>
                  <a:pt x="206" y="22688"/>
                </a:cubicBezTo>
                <a:lnTo>
                  <a:pt x="434" y="22688"/>
                </a:lnTo>
                <a:cubicBezTo>
                  <a:pt x="252" y="21045"/>
                  <a:pt x="389" y="19379"/>
                  <a:pt x="845" y="17781"/>
                </a:cubicBezTo>
                <a:cubicBezTo>
                  <a:pt x="1713" y="14745"/>
                  <a:pt x="3676" y="12166"/>
                  <a:pt x="6027" y="10135"/>
                </a:cubicBezTo>
                <a:cubicBezTo>
                  <a:pt x="8515" y="7966"/>
                  <a:pt x="11413" y="6368"/>
                  <a:pt x="14404" y="4999"/>
                </a:cubicBezTo>
                <a:cubicBezTo>
                  <a:pt x="17668" y="3470"/>
                  <a:pt x="21069" y="2169"/>
                  <a:pt x="24241" y="411"/>
                </a:cubicBezTo>
                <a:lnTo>
                  <a:pt x="24492" y="251"/>
                </a:lnTo>
                <a:lnTo>
                  <a:pt x="2449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 rot="-10793469" flipH="1">
            <a:off x="7535369" y="2365"/>
            <a:ext cx="1607173" cy="1530326"/>
          </a:xfrm>
          <a:custGeom>
            <a:avLst/>
            <a:gdLst/>
            <a:ahLst/>
            <a:cxnLst/>
            <a:rect l="l" t="t" r="r" b="b"/>
            <a:pathLst>
              <a:path w="19083" h="18170" extrusionOk="0">
                <a:moveTo>
                  <a:pt x="19082" y="1"/>
                </a:moveTo>
                <a:cubicBezTo>
                  <a:pt x="18215" y="366"/>
                  <a:pt x="17348" y="708"/>
                  <a:pt x="16480" y="1051"/>
                </a:cubicBezTo>
                <a:cubicBezTo>
                  <a:pt x="14974" y="1667"/>
                  <a:pt x="13467" y="2260"/>
                  <a:pt x="11984" y="2922"/>
                </a:cubicBezTo>
                <a:cubicBezTo>
                  <a:pt x="9313" y="4132"/>
                  <a:pt x="6734" y="5593"/>
                  <a:pt x="4588" y="7601"/>
                </a:cubicBezTo>
                <a:cubicBezTo>
                  <a:pt x="2580" y="9450"/>
                  <a:pt x="982" y="11778"/>
                  <a:pt x="366" y="14472"/>
                </a:cubicBezTo>
                <a:cubicBezTo>
                  <a:pt x="92" y="15681"/>
                  <a:pt x="0" y="16937"/>
                  <a:pt x="137" y="18169"/>
                </a:cubicBezTo>
                <a:lnTo>
                  <a:pt x="343" y="18169"/>
                </a:lnTo>
                <a:cubicBezTo>
                  <a:pt x="229" y="17165"/>
                  <a:pt x="274" y="16138"/>
                  <a:pt x="457" y="15134"/>
                </a:cubicBezTo>
                <a:cubicBezTo>
                  <a:pt x="913" y="12417"/>
                  <a:pt x="2397" y="10021"/>
                  <a:pt x="4337" y="8104"/>
                </a:cubicBezTo>
                <a:cubicBezTo>
                  <a:pt x="6414" y="6049"/>
                  <a:pt x="8971" y="4566"/>
                  <a:pt x="11596" y="3333"/>
                </a:cubicBezTo>
                <a:cubicBezTo>
                  <a:pt x="14061" y="2192"/>
                  <a:pt x="16594" y="1302"/>
                  <a:pt x="19082" y="252"/>
                </a:cubicBezTo>
                <a:lnTo>
                  <a:pt x="190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 rot="-5400000">
            <a:off x="8565044" y="4564561"/>
            <a:ext cx="245036" cy="912843"/>
          </a:xfrm>
          <a:custGeom>
            <a:avLst/>
            <a:gdLst/>
            <a:ahLst/>
            <a:cxnLst/>
            <a:rect l="l" t="t" r="r" b="b"/>
            <a:pathLst>
              <a:path w="2261" h="8423" extrusionOk="0">
                <a:moveTo>
                  <a:pt x="0" y="0"/>
                </a:moveTo>
                <a:lnTo>
                  <a:pt x="0" y="480"/>
                </a:lnTo>
                <a:cubicBezTo>
                  <a:pt x="1119" y="2671"/>
                  <a:pt x="1918" y="5045"/>
                  <a:pt x="1826" y="7533"/>
                </a:cubicBezTo>
                <a:cubicBezTo>
                  <a:pt x="1804" y="7852"/>
                  <a:pt x="1781" y="8126"/>
                  <a:pt x="1735" y="8423"/>
                </a:cubicBezTo>
                <a:lnTo>
                  <a:pt x="1963" y="8423"/>
                </a:lnTo>
                <a:cubicBezTo>
                  <a:pt x="2260" y="5980"/>
                  <a:pt x="1621" y="3470"/>
                  <a:pt x="617" y="1233"/>
                </a:cubicBezTo>
                <a:cubicBezTo>
                  <a:pt x="411" y="822"/>
                  <a:pt x="229" y="411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 rot="-5400000">
            <a:off x="8121034" y="4120548"/>
            <a:ext cx="616004" cy="1429900"/>
          </a:xfrm>
          <a:custGeom>
            <a:avLst/>
            <a:gdLst/>
            <a:ahLst/>
            <a:cxnLst/>
            <a:rect l="l" t="t" r="r" b="b"/>
            <a:pathLst>
              <a:path w="5684" h="13194" extrusionOk="0">
                <a:moveTo>
                  <a:pt x="0" y="1"/>
                </a:moveTo>
                <a:lnTo>
                  <a:pt x="0" y="412"/>
                </a:lnTo>
                <a:cubicBezTo>
                  <a:pt x="183" y="686"/>
                  <a:pt x="366" y="959"/>
                  <a:pt x="548" y="1233"/>
                </a:cubicBezTo>
                <a:cubicBezTo>
                  <a:pt x="1438" y="2534"/>
                  <a:pt x="2420" y="3790"/>
                  <a:pt x="3287" y="5136"/>
                </a:cubicBezTo>
                <a:cubicBezTo>
                  <a:pt x="4200" y="6529"/>
                  <a:pt x="4862" y="8104"/>
                  <a:pt x="5204" y="9770"/>
                </a:cubicBezTo>
                <a:cubicBezTo>
                  <a:pt x="5433" y="10888"/>
                  <a:pt x="5478" y="12030"/>
                  <a:pt x="5364" y="13194"/>
                </a:cubicBezTo>
                <a:lnTo>
                  <a:pt x="5593" y="13194"/>
                </a:lnTo>
                <a:cubicBezTo>
                  <a:pt x="5684" y="12304"/>
                  <a:pt x="5661" y="11413"/>
                  <a:pt x="5547" y="10523"/>
                </a:cubicBezTo>
                <a:cubicBezTo>
                  <a:pt x="5319" y="8857"/>
                  <a:pt x="4771" y="7259"/>
                  <a:pt x="3926" y="5798"/>
                </a:cubicBezTo>
                <a:cubicBezTo>
                  <a:pt x="2785" y="3790"/>
                  <a:pt x="1233" y="1987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/>
        </p:nvSpPr>
        <p:spPr>
          <a:xfrm>
            <a:off x="711600" y="445025"/>
            <a:ext cx="77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18">
              <a:solidFill>
                <a:srgbClr val="698A8A"/>
              </a:solidFill>
              <a:latin typeface="Spicy Rice"/>
              <a:ea typeface="Spicy Rice"/>
              <a:cs typeface="Spicy Rice"/>
              <a:sym typeface="Spicy Rice"/>
            </a:endParaRPr>
          </a:p>
        </p:txBody>
      </p:sp>
      <p:sp>
        <p:nvSpPr>
          <p:cNvPr id="180" name="Google Shape;180;p22"/>
          <p:cNvSpPr/>
          <p:nvPr/>
        </p:nvSpPr>
        <p:spPr>
          <a:xfrm rot="-5400000">
            <a:off x="7512449" y="-315416"/>
            <a:ext cx="1348014" cy="1978834"/>
          </a:xfrm>
          <a:custGeom>
            <a:avLst/>
            <a:gdLst/>
            <a:ahLst/>
            <a:cxnLst/>
            <a:rect l="l" t="t" r="r" b="b"/>
            <a:pathLst>
              <a:path w="12144" h="12532" extrusionOk="0">
                <a:moveTo>
                  <a:pt x="12143" y="0"/>
                </a:moveTo>
                <a:cubicBezTo>
                  <a:pt x="11116" y="434"/>
                  <a:pt x="10089" y="868"/>
                  <a:pt x="9108" y="1347"/>
                </a:cubicBezTo>
                <a:cubicBezTo>
                  <a:pt x="6711" y="2511"/>
                  <a:pt x="4360" y="3949"/>
                  <a:pt x="2602" y="5981"/>
                </a:cubicBezTo>
                <a:cubicBezTo>
                  <a:pt x="1803" y="6871"/>
                  <a:pt x="1164" y="7898"/>
                  <a:pt x="708" y="9016"/>
                </a:cubicBezTo>
                <a:cubicBezTo>
                  <a:pt x="274" y="10066"/>
                  <a:pt x="46" y="11185"/>
                  <a:pt x="0" y="12326"/>
                </a:cubicBezTo>
                <a:lnTo>
                  <a:pt x="0" y="12531"/>
                </a:lnTo>
                <a:lnTo>
                  <a:pt x="206" y="12531"/>
                </a:lnTo>
                <a:cubicBezTo>
                  <a:pt x="274" y="10317"/>
                  <a:pt x="1073" y="8172"/>
                  <a:pt x="2465" y="6483"/>
                </a:cubicBezTo>
                <a:cubicBezTo>
                  <a:pt x="4155" y="4406"/>
                  <a:pt x="6437" y="2922"/>
                  <a:pt x="8811" y="1735"/>
                </a:cubicBezTo>
                <a:cubicBezTo>
                  <a:pt x="9884" y="1187"/>
                  <a:pt x="11025" y="708"/>
                  <a:pt x="12143" y="229"/>
                </a:cubicBezTo>
                <a:lnTo>
                  <a:pt x="121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 rot="-5400000">
            <a:off x="8344441" y="-322047"/>
            <a:ext cx="509390" cy="1153478"/>
          </a:xfrm>
          <a:custGeom>
            <a:avLst/>
            <a:gdLst/>
            <a:ahLst/>
            <a:cxnLst/>
            <a:rect l="l" t="t" r="r" b="b"/>
            <a:pathLst>
              <a:path w="4589" h="7305" extrusionOk="0">
                <a:moveTo>
                  <a:pt x="4588" y="0"/>
                </a:moveTo>
                <a:cubicBezTo>
                  <a:pt x="3721" y="480"/>
                  <a:pt x="2922" y="1073"/>
                  <a:pt x="2237" y="1781"/>
                </a:cubicBezTo>
                <a:cubicBezTo>
                  <a:pt x="799" y="3264"/>
                  <a:pt x="0" y="5250"/>
                  <a:pt x="0" y="7304"/>
                </a:cubicBezTo>
                <a:lnTo>
                  <a:pt x="229" y="7304"/>
                </a:lnTo>
                <a:cubicBezTo>
                  <a:pt x="206" y="6506"/>
                  <a:pt x="320" y="5729"/>
                  <a:pt x="571" y="4976"/>
                </a:cubicBezTo>
                <a:cubicBezTo>
                  <a:pt x="1210" y="2922"/>
                  <a:pt x="2740" y="1279"/>
                  <a:pt x="4588" y="251"/>
                </a:cubicBezTo>
                <a:lnTo>
                  <a:pt x="458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11600" y="445025"/>
            <a:ext cx="77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●"/>
              <a:defRPr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66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/>
          </p:nvPr>
        </p:nvSpPr>
        <p:spPr>
          <a:xfrm>
            <a:off x="930900" y="1493550"/>
            <a:ext cx="7087200" cy="13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The Flight is right!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1"/>
          </p:nvPr>
        </p:nvSpPr>
        <p:spPr>
          <a:xfrm rot="-1023">
            <a:off x="1015844" y="2731622"/>
            <a:ext cx="5024777" cy="657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dirty="0"/>
              <a:t>Helping consumers in India get competitive airline prices</a:t>
            </a:r>
            <a:endParaRPr dirty="0"/>
          </a:p>
        </p:txBody>
      </p:sp>
      <p:pic>
        <p:nvPicPr>
          <p:cNvPr id="1026" name="Picture 2" descr="Flying Plane transparent PNG - StickPNG">
            <a:extLst>
              <a:ext uri="{FF2B5EF4-FFF2-40B4-BE49-F238E27FC236}">
                <a16:creationId xmlns:a16="http://schemas.microsoft.com/office/drawing/2014/main" id="{14AA898A-240D-49FB-8DA0-E6D1F22FF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443" y="3026570"/>
            <a:ext cx="4196279" cy="179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ntage Luggage">
            <a:extLst>
              <a:ext uri="{FF2B5EF4-FFF2-40B4-BE49-F238E27FC236}">
                <a16:creationId xmlns:a16="http://schemas.microsoft.com/office/drawing/2014/main" id="{B9EC12E5-65CA-4FC8-9802-7D13CF9B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8606">
            <a:off x="201482" y="2886021"/>
            <a:ext cx="2439761" cy="243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ssport of the Republic of India">
            <a:extLst>
              <a:ext uri="{FF2B5EF4-FFF2-40B4-BE49-F238E27FC236}">
                <a16:creationId xmlns:a16="http://schemas.microsoft.com/office/drawing/2014/main" id="{2EA35D9F-B2CF-430E-A72D-0E955AAA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492" y="117489"/>
            <a:ext cx="2125356" cy="20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14AA8F-5E63-4D61-BDCC-AFD82F032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3" y="548500"/>
            <a:ext cx="6748801" cy="4517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E1F3A-D5CD-44CE-8BB5-AC2259B62C2E}"/>
              </a:ext>
            </a:extLst>
          </p:cNvPr>
          <p:cNvSpPr txBox="1"/>
          <p:nvPr/>
        </p:nvSpPr>
        <p:spPr>
          <a:xfrm>
            <a:off x="2430896" y="77142"/>
            <a:ext cx="4794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yncopate" panose="020B0604020202020204" charset="0"/>
              </a:rPr>
              <a:t>Arrival time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63BA81-073B-4317-8102-E0E83F33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9293" y="914888"/>
            <a:ext cx="1931758" cy="2125570"/>
          </a:xfrm>
        </p:spPr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en-US" sz="2400" dirty="0"/>
              <a:t>Early morning and late night arrivals’ were also cheap and volatile.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258A1-D551-4724-A6FA-F15FAC946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622" y="3252537"/>
            <a:ext cx="1835504" cy="17015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316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2FEEAF-4DE9-49FF-A0C8-37959721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755" y="0"/>
            <a:ext cx="1277245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98E575-FB66-40C6-91B1-5F1F77A4D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7020"/>
            <a:ext cx="7701643" cy="24599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E12052-9393-4DF7-88B9-4E85D40F43EA}"/>
              </a:ext>
            </a:extLst>
          </p:cNvPr>
          <p:cNvSpPr txBox="1"/>
          <p:nvPr/>
        </p:nvSpPr>
        <p:spPr>
          <a:xfrm>
            <a:off x="3376929" y="610818"/>
            <a:ext cx="3913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Average prices by all source &amp; destination city combos.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most expensive flight travels the shortest distance!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Least volatile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Chennai otherwise is associated with high variability.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989BF-7198-4AA6-87F3-72832F94F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164" y="0"/>
            <a:ext cx="219591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6BE04F-E1B8-49F1-A354-41199A2BE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57" y="342109"/>
            <a:ext cx="2724530" cy="2124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8B57D9-7193-484E-B06F-6BA88B2B2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2131" y="58245"/>
            <a:ext cx="3203645" cy="3311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5E799C-458C-48D1-BDD5-599EC568D807}"/>
              </a:ext>
            </a:extLst>
          </p:cNvPr>
          <p:cNvSpPr txBox="1"/>
          <p:nvPr/>
        </p:nvSpPr>
        <p:spPr>
          <a:xfrm>
            <a:off x="3337830" y="210708"/>
            <a:ext cx="4794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yncopate" panose="020B0604020202020204" charset="0"/>
              </a:rPr>
              <a:t>City analysis</a:t>
            </a:r>
          </a:p>
        </p:txBody>
      </p:sp>
    </p:spTree>
    <p:extLst>
      <p:ext uri="{BB962C8B-B14F-4D97-AF65-F5344CB8AC3E}">
        <p14:creationId xmlns:p14="http://schemas.microsoft.com/office/powerpoint/2010/main" val="170289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F954-B2B3-4222-B6C4-0CAA3E4D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3422146" cy="894687"/>
          </a:xfrm>
        </p:spPr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C6F10-D4B5-4FA2-8C24-CBDB53E2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383" y="819807"/>
            <a:ext cx="8036471" cy="18918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900" dirty="0"/>
              <a:t>Customers will generally get better ticket prices if they book over 3 weeks in advance.</a:t>
            </a:r>
          </a:p>
          <a:p>
            <a:pPr algn="l"/>
            <a:r>
              <a:rPr lang="en-US" sz="1900" dirty="0"/>
              <a:t>However, the volatility of prices during the days leading up to departure can offer significant value.</a:t>
            </a:r>
          </a:p>
          <a:p>
            <a:pPr lvl="1" algn="l"/>
            <a:r>
              <a:rPr lang="en-US" sz="1600" b="1" dirty="0"/>
              <a:t>Specific cities of travel &amp; departure/arrival time had more pricing impact than anticipated. </a:t>
            </a:r>
          </a:p>
          <a:p>
            <a:pPr lvl="1" algn="l"/>
            <a:r>
              <a:rPr lang="en-US" sz="1600" b="1" dirty="0"/>
              <a:t>Cheaper items tend to be more volatile.</a:t>
            </a:r>
          </a:p>
          <a:p>
            <a:pPr lvl="1" algn="l"/>
            <a:r>
              <a:rPr lang="en-US" sz="1600" b="1" dirty="0"/>
              <a:t>Stops &amp; flight duration were impactful as well, but in a much smaller subset of flights.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DA901-023E-4773-9A70-AD146D19BB92}"/>
              </a:ext>
            </a:extLst>
          </p:cNvPr>
          <p:cNvSpPr txBox="1"/>
          <p:nvPr/>
        </p:nvSpPr>
        <p:spPr>
          <a:xfrm>
            <a:off x="698175" y="3169564"/>
            <a:ext cx="5706979" cy="1849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" panose="00000500000000000000" pitchFamily="2" charset="0"/>
              </a:rPr>
              <a:t>Next steps: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more features &amp; combinations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Scraping web for dataset that: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includes date information,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extends beyond the original 50 day springtime window and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covers approximate airmiles traveled (see appendix).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781659-7AB2-431E-B62B-AAB1750D19B2}"/>
              </a:ext>
            </a:extLst>
          </p:cNvPr>
          <p:cNvSpPr txBox="1">
            <a:spLocks/>
          </p:cNvSpPr>
          <p:nvPr/>
        </p:nvSpPr>
        <p:spPr>
          <a:xfrm>
            <a:off x="635113" y="2522834"/>
            <a:ext cx="4969794" cy="8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yncopate"/>
              <a:buNone/>
              <a:defRPr sz="12000" b="1" i="0" u="none" strike="noStrike" cap="none">
                <a:solidFill>
                  <a:schemeClr val="accent3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yncopate"/>
              <a:buNone/>
              <a:defRPr sz="120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yncopate"/>
              <a:buNone/>
              <a:defRPr sz="120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yncopate"/>
              <a:buNone/>
              <a:defRPr sz="120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yncopate"/>
              <a:buNone/>
              <a:defRPr sz="120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yncopate"/>
              <a:buNone/>
              <a:defRPr sz="120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yncopate"/>
              <a:buNone/>
              <a:defRPr sz="120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yncopate"/>
              <a:buNone/>
              <a:defRPr sz="120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yncopate"/>
              <a:buNone/>
              <a:defRPr sz="120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n-US" sz="2800" dirty="0"/>
              <a:t>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327972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E5F3-E2A8-2B41-B1EB-7774C8CA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Bonus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3E7D7-9C3B-2F4B-B2FD-4CF341761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Further data analysis on non-pricing features</a:t>
            </a:r>
          </a:p>
        </p:txBody>
      </p:sp>
    </p:spTree>
    <p:extLst>
      <p:ext uri="{BB962C8B-B14F-4D97-AF65-F5344CB8AC3E}">
        <p14:creationId xmlns:p14="http://schemas.microsoft.com/office/powerpoint/2010/main" val="232310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49E21279-299C-4F91-BAA8-67A21523E649}"/>
              </a:ext>
            </a:extLst>
          </p:cNvPr>
          <p:cNvSpPr txBox="1">
            <a:spLocks/>
          </p:cNvSpPr>
          <p:nvPr/>
        </p:nvSpPr>
        <p:spPr>
          <a:xfrm>
            <a:off x="270288" y="169346"/>
            <a:ext cx="5024298" cy="746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6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n-US" sz="1620" dirty="0">
                <a:solidFill>
                  <a:srgbClr val="E69138"/>
                </a:solidFill>
              </a:rPr>
              <a:t>Feature relationships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7FFEBE-9049-4C63-BA26-9BC12265C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1490"/>
            <a:ext cx="3167558" cy="2503630"/>
          </a:xfrm>
          <a:prstGeom prst="rect">
            <a:avLst/>
          </a:prstGeom>
          <a:ln>
            <a:solidFill>
              <a:schemeClr val="accent3">
                <a:lumMod val="6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B8266F-2255-4B0E-B5D0-1FA390291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58" y="1541490"/>
            <a:ext cx="3070184" cy="2503630"/>
          </a:xfrm>
          <a:prstGeom prst="rect">
            <a:avLst/>
          </a:prstGeom>
          <a:ln>
            <a:solidFill>
              <a:schemeClr val="accent3">
                <a:lumMod val="6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18CA81-97C4-4D3E-835F-AB628C644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07" y="1541490"/>
            <a:ext cx="2913102" cy="2503630"/>
          </a:xfrm>
          <a:prstGeom prst="rect">
            <a:avLst/>
          </a:prstGeom>
          <a:ln>
            <a:solidFill>
              <a:schemeClr val="accent3">
                <a:lumMod val="6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E8931-28C3-4805-B21B-98231FF25328}"/>
              </a:ext>
            </a:extLst>
          </p:cNvPr>
          <p:cNvSpPr txBox="1"/>
          <p:nvPr/>
        </p:nvSpPr>
        <p:spPr>
          <a:xfrm>
            <a:off x="3861504" y="1165593"/>
            <a:ext cx="160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 Duration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2A708-4AC7-41D7-901E-764168853715}"/>
              </a:ext>
            </a:extLst>
          </p:cNvPr>
          <p:cNvSpPr txBox="1"/>
          <p:nvPr/>
        </p:nvSpPr>
        <p:spPr>
          <a:xfrm>
            <a:off x="917404" y="1127546"/>
            <a:ext cx="160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Airport popularity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5F3B2-DBAD-4C3A-8405-E09E448F83C7}"/>
              </a:ext>
            </a:extLst>
          </p:cNvPr>
          <p:cNvSpPr txBox="1"/>
          <p:nvPr/>
        </p:nvSpPr>
        <p:spPr>
          <a:xfrm>
            <a:off x="6780089" y="1127546"/>
            <a:ext cx="154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Stops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B0352-1ADE-4E72-8D9A-8873FD897288}"/>
              </a:ext>
            </a:extLst>
          </p:cNvPr>
          <p:cNvSpPr txBox="1"/>
          <p:nvPr/>
        </p:nvSpPr>
        <p:spPr>
          <a:xfrm>
            <a:off x="4234359" y="4295274"/>
            <a:ext cx="46008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How correlated is the flight duration to the number of stops?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A52DAC-F149-4C2D-A66A-9E9EB331A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2131" y="58245"/>
            <a:ext cx="3203645" cy="33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8;p30">
            <a:extLst>
              <a:ext uri="{FF2B5EF4-FFF2-40B4-BE49-F238E27FC236}">
                <a16:creationId xmlns:a16="http://schemas.microsoft.com/office/drawing/2014/main" id="{FA239CD4-EED2-4835-97D2-45770FC4A0CB}"/>
              </a:ext>
            </a:extLst>
          </p:cNvPr>
          <p:cNvSpPr txBox="1">
            <a:spLocks/>
          </p:cNvSpPr>
          <p:nvPr/>
        </p:nvSpPr>
        <p:spPr>
          <a:xfrm>
            <a:off x="3585249" y="384518"/>
            <a:ext cx="3918860" cy="1014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∙ All flights, regardless of kilometers covered, have a left skewed normal distribution and a decent range.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49E21279-299C-4F91-BAA8-67A21523E649}"/>
              </a:ext>
            </a:extLst>
          </p:cNvPr>
          <p:cNvSpPr txBox="1">
            <a:spLocks/>
          </p:cNvSpPr>
          <p:nvPr/>
        </p:nvSpPr>
        <p:spPr>
          <a:xfrm>
            <a:off x="81102" y="12931"/>
            <a:ext cx="6788722" cy="46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6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n-US" sz="1620" dirty="0">
                <a:solidFill>
                  <a:srgbClr val="E69138"/>
                </a:solidFill>
              </a:rPr>
              <a:t>Flight Duration: impacted by distance of route?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727DD-D8A5-4154-9C36-53D326C3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79884"/>
            <a:ext cx="9145927" cy="3650685"/>
          </a:xfrm>
          <a:prstGeom prst="rect">
            <a:avLst/>
          </a:prstGeom>
        </p:spPr>
      </p:pic>
      <p:pic>
        <p:nvPicPr>
          <p:cNvPr id="1026" name="Picture 2" descr="Airplane Biplane Vintage">
            <a:extLst>
              <a:ext uri="{FF2B5EF4-FFF2-40B4-BE49-F238E27FC236}">
                <a16:creationId xmlns:a16="http://schemas.microsoft.com/office/drawing/2014/main" id="{1D9C34DA-E258-4EEF-9DF3-2C3004A4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25811" y="-252663"/>
            <a:ext cx="1937086" cy="193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202ADDD5-68C1-4048-9606-51A3EB898E26}"/>
              </a:ext>
            </a:extLst>
          </p:cNvPr>
          <p:cNvSpPr txBox="1">
            <a:spLocks/>
          </p:cNvSpPr>
          <p:nvPr/>
        </p:nvSpPr>
        <p:spPr>
          <a:xfrm>
            <a:off x="143427" y="384518"/>
            <a:ext cx="3419478" cy="94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l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/>
              <a:t>Each inter-city path offers flights that can take anywhere from 2 – 20 hours.</a:t>
            </a:r>
          </a:p>
        </p:txBody>
      </p:sp>
    </p:spTree>
    <p:extLst>
      <p:ext uri="{BB962C8B-B14F-4D97-AF65-F5344CB8AC3E}">
        <p14:creationId xmlns:p14="http://schemas.microsoft.com/office/powerpoint/2010/main" val="299359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49E21279-299C-4F91-BAA8-67A21523E649}"/>
              </a:ext>
            </a:extLst>
          </p:cNvPr>
          <p:cNvSpPr txBox="1">
            <a:spLocks/>
          </p:cNvSpPr>
          <p:nvPr/>
        </p:nvSpPr>
        <p:spPr>
          <a:xfrm>
            <a:off x="81102" y="65068"/>
            <a:ext cx="5468360" cy="51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6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n-US" sz="1620" dirty="0">
                <a:solidFill>
                  <a:srgbClr val="E69138"/>
                </a:solidFill>
              </a:rPr>
              <a:t>Flight Duration: impacted by stops?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3BDCF-5A3B-4003-B6AB-79010D05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71" y="431754"/>
            <a:ext cx="5747085" cy="4457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9CA0B-3A96-4D2A-8746-3BF6C21F4A99}"/>
              </a:ext>
            </a:extLst>
          </p:cNvPr>
          <p:cNvSpPr txBox="1"/>
          <p:nvPr/>
        </p:nvSpPr>
        <p:spPr>
          <a:xfrm>
            <a:off x="313644" y="837896"/>
            <a:ext cx="2378319" cy="3399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Direct, non-</a:t>
            </a:r>
            <a:r>
              <a:rPr lang="en-US" sz="1600" dirty="0" err="1"/>
              <a:t>refuelling</a:t>
            </a:r>
            <a:r>
              <a:rPr lang="en-US" sz="1600" dirty="0"/>
              <a:t> flights were limited to under 5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stop flights could range anywhere from 2 -40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 or more stop flights were not skewed towards higher durations.</a:t>
            </a:r>
          </a:p>
        </p:txBody>
      </p:sp>
    </p:spTree>
    <p:extLst>
      <p:ext uri="{BB962C8B-B14F-4D97-AF65-F5344CB8AC3E}">
        <p14:creationId xmlns:p14="http://schemas.microsoft.com/office/powerpoint/2010/main" val="81243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subTitle" idx="1"/>
          </p:nvPr>
        </p:nvSpPr>
        <p:spPr>
          <a:xfrm>
            <a:off x="2503923" y="619600"/>
            <a:ext cx="4966022" cy="986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∙ Client is </a:t>
            </a:r>
            <a:r>
              <a:rPr lang="en-US" sz="2400" b="1" i="1" dirty="0"/>
              <a:t>Findia</a:t>
            </a:r>
            <a:r>
              <a:rPr lang="en-US" sz="2400" dirty="0"/>
              <a:t>, a financial         planning app for Indian citizens.</a:t>
            </a:r>
            <a:endParaRPr sz="2400" dirty="0"/>
          </a:p>
        </p:txBody>
      </p:sp>
      <p:sp>
        <p:nvSpPr>
          <p:cNvPr id="21" name="Google Shape;318;p30">
            <a:extLst>
              <a:ext uri="{FF2B5EF4-FFF2-40B4-BE49-F238E27FC236}">
                <a16:creationId xmlns:a16="http://schemas.microsoft.com/office/drawing/2014/main" id="{71C93869-11F5-42D7-BA5A-74A5D9D1DDC4}"/>
              </a:ext>
            </a:extLst>
          </p:cNvPr>
          <p:cNvSpPr txBox="1">
            <a:spLocks/>
          </p:cNvSpPr>
          <p:nvPr/>
        </p:nvSpPr>
        <p:spPr>
          <a:xfrm>
            <a:off x="3766837" y="2962596"/>
            <a:ext cx="5281796" cy="125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Barlow"/>
              <a:buNone/>
              <a:defRPr sz="2200" b="0" i="0" u="none" strike="noStrike" cap="none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∙ </a:t>
            </a:r>
            <a:r>
              <a:rPr lang="en-US" sz="2400" b="1" i="1" dirty="0"/>
              <a:t>Findia </a:t>
            </a:r>
            <a:r>
              <a:rPr lang="en-US" sz="2400" dirty="0"/>
              <a:t>wants to increase its ratings and market share by adding features not yet offered by competitors</a:t>
            </a:r>
          </a:p>
        </p:txBody>
      </p:sp>
      <p:sp>
        <p:nvSpPr>
          <p:cNvPr id="22" name="Google Shape;318;p30">
            <a:extLst>
              <a:ext uri="{FF2B5EF4-FFF2-40B4-BE49-F238E27FC236}">
                <a16:creationId xmlns:a16="http://schemas.microsoft.com/office/drawing/2014/main" id="{5683ED30-E8FB-458F-82CE-40F83FAB4D16}"/>
              </a:ext>
            </a:extLst>
          </p:cNvPr>
          <p:cNvSpPr txBox="1">
            <a:spLocks/>
          </p:cNvSpPr>
          <p:nvPr/>
        </p:nvSpPr>
        <p:spPr>
          <a:xfrm>
            <a:off x="3065954" y="1579465"/>
            <a:ext cx="5491812" cy="120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Barlow"/>
              <a:buNone/>
              <a:defRPr sz="2200" b="0" i="0" u="none" strike="noStrike" cap="none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None/>
              <a:defRPr sz="19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∙ With increased disposable income, their key demographic is increasingly relying on air travel.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5E9749-B3CC-4BE9-9B67-59C0B0C2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3" y="172203"/>
            <a:ext cx="4725900" cy="508800"/>
          </a:xfrm>
        </p:spPr>
        <p:txBody>
          <a:bodyPr/>
          <a:lstStyle/>
          <a:p>
            <a:pPr algn="l"/>
            <a:r>
              <a:rPr lang="en-US" dirty="0"/>
              <a:t>background</a:t>
            </a:r>
          </a:p>
        </p:txBody>
      </p:sp>
      <p:pic>
        <p:nvPicPr>
          <p:cNvPr id="2050" name="Picture 2" descr="Galaxy S7 Edge Mockup">
            <a:extLst>
              <a:ext uri="{FF2B5EF4-FFF2-40B4-BE49-F238E27FC236}">
                <a16:creationId xmlns:a16="http://schemas.microsoft.com/office/drawing/2014/main" id="{AF128D57-4132-49FB-8752-65F63A85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355">
            <a:off x="126515" y="1194034"/>
            <a:ext cx="3537123" cy="353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99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18;p30">
            <a:extLst>
              <a:ext uri="{FF2B5EF4-FFF2-40B4-BE49-F238E27FC236}">
                <a16:creationId xmlns:a16="http://schemas.microsoft.com/office/drawing/2014/main" id="{BC596820-1AF7-44A7-8A68-A1FE2FECD646}"/>
              </a:ext>
            </a:extLst>
          </p:cNvPr>
          <p:cNvSpPr txBox="1">
            <a:spLocks/>
          </p:cNvSpPr>
          <p:nvPr/>
        </p:nvSpPr>
        <p:spPr>
          <a:xfrm>
            <a:off x="4954314" y="374303"/>
            <a:ext cx="3543643" cy="456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∙ Used Kaggle dataset that scraped the “Ease my Trip” flight booking website.</a:t>
            </a:r>
          </a:p>
          <a:p>
            <a:pPr marL="0" indent="0" algn="l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2000" dirty="0"/>
              <a:t>∙ About 17,000 unique flights represented in 300,000 data rows.</a:t>
            </a:r>
          </a:p>
          <a:p>
            <a:pPr marL="0" indent="0" algn="l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2000" dirty="0"/>
              <a:t>∙Collection period of  50 days (Feb 11 – March 31, 2022). </a:t>
            </a:r>
          </a:p>
          <a:p>
            <a:pPr marL="0" indent="0" algn="l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2000" dirty="0"/>
              <a:t>∙ The number of days until departure were captured, but not the flight dates themselves.</a:t>
            </a:r>
          </a:p>
          <a:p>
            <a:pPr marL="0" indent="0" algn="l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lang="en-US" sz="2000" dirty="0"/>
          </a:p>
          <a:p>
            <a:pPr marL="0" indent="0" algn="l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lang="en-US" sz="2000" dirty="0"/>
          </a:p>
          <a:p>
            <a:pPr marL="0" indent="0" algn="l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49E21279-299C-4F91-BAA8-67A21523E649}"/>
              </a:ext>
            </a:extLst>
          </p:cNvPr>
          <p:cNvSpPr txBox="1">
            <a:spLocks/>
          </p:cNvSpPr>
          <p:nvPr/>
        </p:nvSpPr>
        <p:spPr>
          <a:xfrm>
            <a:off x="81102" y="12931"/>
            <a:ext cx="3075755" cy="48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6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n-US" sz="1620" dirty="0">
                <a:solidFill>
                  <a:srgbClr val="E69138"/>
                </a:solidFill>
              </a:rPr>
              <a:t>Data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465FA-6353-4089-AFC0-E6E49AD79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" y="374303"/>
            <a:ext cx="4601170" cy="4756266"/>
          </a:xfrm>
          <a:prstGeom prst="rect">
            <a:avLst/>
          </a:prstGeom>
        </p:spPr>
      </p:pic>
      <p:sp>
        <p:nvSpPr>
          <p:cNvPr id="8" name="Google Shape;318;p30">
            <a:extLst>
              <a:ext uri="{FF2B5EF4-FFF2-40B4-BE49-F238E27FC236}">
                <a16:creationId xmlns:a16="http://schemas.microsoft.com/office/drawing/2014/main" id="{31B9F0D0-40A4-4C86-B4E0-A19B8EA2747E}"/>
              </a:ext>
            </a:extLst>
          </p:cNvPr>
          <p:cNvSpPr txBox="1">
            <a:spLocks/>
          </p:cNvSpPr>
          <p:nvPr/>
        </p:nvSpPr>
        <p:spPr>
          <a:xfrm>
            <a:off x="7245965" y="2752436"/>
            <a:ext cx="1827486" cy="2643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0" indent="0" algn="l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0" indent="0" algn="l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099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198163" y="66068"/>
            <a:ext cx="6105900" cy="680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/>
              <a:t>I</a:t>
            </a:r>
            <a:r>
              <a:rPr lang="en" dirty="0"/>
              <a:t>nitial findings</a:t>
            </a:r>
            <a:endParaRPr dirty="0"/>
          </a:p>
        </p:txBody>
      </p:sp>
      <p:sp>
        <p:nvSpPr>
          <p:cNvPr id="337" name="Google Shape;337;p31"/>
          <p:cNvSpPr txBox="1">
            <a:spLocks noGrp="1"/>
          </p:cNvSpPr>
          <p:nvPr>
            <p:ph type="subTitle" idx="1"/>
          </p:nvPr>
        </p:nvSpPr>
        <p:spPr>
          <a:xfrm>
            <a:off x="306448" y="718511"/>
            <a:ext cx="38604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 so </a:t>
            </a:r>
            <a:r>
              <a:rPr lang="en" i="1" dirty="0">
                <a:solidFill>
                  <a:schemeClr val="accent6">
                    <a:lumMod val="50000"/>
                  </a:schemeClr>
                </a:solidFill>
              </a:rPr>
              <a:t>plane</a:t>
            </a:r>
            <a:r>
              <a:rPr lang="en" dirty="0"/>
              <a:t> and simple</a:t>
            </a:r>
            <a:endParaRPr dirty="0"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2"/>
          </p:nvPr>
        </p:nvSpPr>
        <p:spPr>
          <a:xfrm>
            <a:off x="77849" y="1133411"/>
            <a:ext cx="7631750" cy="3615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Tickets purchased 20 days or fewer in advance are on average ₹10 – 15,000 rupees pricier than earlier purchases.</a:t>
            </a:r>
          </a:p>
          <a:p>
            <a:pPr lvl="1"/>
            <a:r>
              <a:rPr lang="en-US" sz="2400" dirty="0">
                <a:solidFill>
                  <a:schemeClr val="dk1"/>
                </a:solidFill>
              </a:rPr>
              <a:t>However, this aggregate hides some unique patterns &amp; volatility in the granular data.</a:t>
            </a:r>
          </a:p>
          <a:p>
            <a:r>
              <a:rPr lang="en-US" sz="2400" dirty="0">
                <a:solidFill>
                  <a:schemeClr val="dk1"/>
                </a:solidFill>
              </a:rPr>
              <a:t>Sifting through complicated layers of data for our users can save them time, money, and energy.</a:t>
            </a:r>
          </a:p>
          <a:p>
            <a:r>
              <a:rPr lang="en-US" sz="2400" dirty="0">
                <a:solidFill>
                  <a:schemeClr val="dk1"/>
                </a:solidFill>
              </a:rPr>
              <a:t>Significant features include:</a:t>
            </a:r>
          </a:p>
          <a:p>
            <a:pPr lvl="1"/>
            <a:r>
              <a:rPr lang="en-US" sz="2400" dirty="0">
                <a:solidFill>
                  <a:schemeClr val="dk1"/>
                </a:solidFill>
              </a:rPr>
              <a:t>Daily price </a:t>
            </a:r>
            <a:r>
              <a:rPr lang="en-US" sz="2400" b="1" i="1" dirty="0">
                <a:solidFill>
                  <a:schemeClr val="dk1"/>
                </a:solidFill>
              </a:rPr>
              <a:t>changes</a:t>
            </a:r>
          </a:p>
          <a:p>
            <a:pPr lvl="1"/>
            <a:r>
              <a:rPr lang="en-US" sz="2400" dirty="0">
                <a:solidFill>
                  <a:schemeClr val="dk1"/>
                </a:solidFill>
              </a:rPr>
              <a:t>Source &amp; destination city combinations</a:t>
            </a:r>
          </a:p>
          <a:p>
            <a:pPr lvl="1"/>
            <a:r>
              <a:rPr lang="en-US" sz="2400" dirty="0">
                <a:solidFill>
                  <a:schemeClr val="dk1"/>
                </a:solidFill>
              </a:rPr>
              <a:t>Approximate time of arrival or departure</a:t>
            </a:r>
          </a:p>
          <a:p>
            <a:pPr lvl="1"/>
            <a:r>
              <a:rPr lang="en-US" sz="2400" dirty="0">
                <a:solidFill>
                  <a:schemeClr val="dk1"/>
                </a:solidFill>
              </a:rPr>
              <a:t>Trip duration &amp; layovers</a:t>
            </a:r>
          </a:p>
        </p:txBody>
      </p:sp>
    </p:spTree>
    <p:extLst>
      <p:ext uri="{BB962C8B-B14F-4D97-AF65-F5344CB8AC3E}">
        <p14:creationId xmlns:p14="http://schemas.microsoft.com/office/powerpoint/2010/main" val="25575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D16DD6A3-1514-4320-B34A-49903FB390A0}"/>
              </a:ext>
            </a:extLst>
          </p:cNvPr>
          <p:cNvSpPr txBox="1">
            <a:spLocks/>
          </p:cNvSpPr>
          <p:nvPr/>
        </p:nvSpPr>
        <p:spPr>
          <a:xfrm>
            <a:off x="2144800" y="191606"/>
            <a:ext cx="4016826" cy="49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6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Macro 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9E79C-38E0-48F5-88DE-65B865FA3C5E}"/>
              </a:ext>
            </a:extLst>
          </p:cNvPr>
          <p:cNvSpPr txBox="1"/>
          <p:nvPr/>
        </p:nvSpPr>
        <p:spPr>
          <a:xfrm>
            <a:off x="5771860" y="980763"/>
            <a:ext cx="2849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569C9-CE28-424B-B778-3CD0B57A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52" y="671141"/>
            <a:ext cx="6888193" cy="39982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1D99F9-9FD5-469E-A278-1DF45A15E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165" y="1748046"/>
            <a:ext cx="1440072" cy="922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34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9B9369-2BE6-42EC-9B29-649BF5BCC62E}"/>
              </a:ext>
            </a:extLst>
          </p:cNvPr>
          <p:cNvSpPr txBox="1"/>
          <p:nvPr/>
        </p:nvSpPr>
        <p:spPr>
          <a:xfrm>
            <a:off x="2441411" y="121431"/>
            <a:ext cx="4321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yncopate" panose="020B0604020202020204" charset="0"/>
              </a:rPr>
              <a:t>Daily volatility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C951B-8790-4A97-8EEB-C147082013F5}"/>
              </a:ext>
            </a:extLst>
          </p:cNvPr>
          <p:cNvSpPr txBox="1"/>
          <p:nvPr/>
        </p:nvSpPr>
        <p:spPr>
          <a:xfrm>
            <a:off x="4553666" y="766011"/>
            <a:ext cx="2877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Business &amp; Economy’s spikes and dips often line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1FDA4-27D8-45A3-BF31-9B4193A64950}"/>
              </a:ext>
            </a:extLst>
          </p:cNvPr>
          <p:cNvSpPr txBox="1"/>
          <p:nvPr/>
        </p:nvSpPr>
        <p:spPr>
          <a:xfrm>
            <a:off x="376129" y="766011"/>
            <a:ext cx="4284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Daily price differences are much more unstable.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Differences range from a few hundred to several thousand.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6EA87-49BC-45EB-A32D-F63F7DFC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" y="2392913"/>
            <a:ext cx="9002486" cy="2674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 descr="Rupee Notes">
            <a:extLst>
              <a:ext uri="{FF2B5EF4-FFF2-40B4-BE49-F238E27FC236}">
                <a16:creationId xmlns:a16="http://schemas.microsoft.com/office/drawing/2014/main" id="{0C994461-E793-48F4-A538-27BA7AE2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347" y="121432"/>
            <a:ext cx="2106959" cy="210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CC18D1-66D5-40BF-A68B-D8CD8193F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50" y="2571750"/>
            <a:ext cx="1588742" cy="4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6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7EC2B-1701-483B-96F5-7EC029AAAF6C}"/>
              </a:ext>
            </a:extLst>
          </p:cNvPr>
          <p:cNvSpPr txBox="1"/>
          <p:nvPr/>
        </p:nvSpPr>
        <p:spPr>
          <a:xfrm>
            <a:off x="2268889" y="107368"/>
            <a:ext cx="5692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yncopate" panose="020B0604020202020204" charset="0"/>
              </a:rPr>
              <a:t>Flight duration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B3ED2-E43C-42DC-AC2C-3D7F0CAE8894}"/>
              </a:ext>
            </a:extLst>
          </p:cNvPr>
          <p:cNvSpPr txBox="1"/>
          <p:nvPr/>
        </p:nvSpPr>
        <p:spPr>
          <a:xfrm>
            <a:off x="7138409" y="945491"/>
            <a:ext cx="1717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The 30 – 40 hour trips stood out from the rest of the data, with price changes as high as 10,000 rupees.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D7648-A7F1-4355-9F9D-5751F822D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61" y="3007360"/>
            <a:ext cx="3298835" cy="19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59ADF4-94D3-40AF-BBCF-6247578B8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070" y="2516876"/>
            <a:ext cx="637013" cy="407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F09511-7615-4985-89CF-52B0B15B8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532" y="3404941"/>
            <a:ext cx="1253997" cy="14577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C28501-B026-4732-8AFE-EB1D9BE81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72" y="738836"/>
            <a:ext cx="6733386" cy="41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7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3CAB2-403B-410F-9749-E0BF8469EEF3}"/>
              </a:ext>
            </a:extLst>
          </p:cNvPr>
          <p:cNvSpPr txBox="1"/>
          <p:nvPr/>
        </p:nvSpPr>
        <p:spPr>
          <a:xfrm>
            <a:off x="2127000" y="440398"/>
            <a:ext cx="569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Syncopate" panose="020B0604020202020204" charset="0"/>
              </a:rPr>
              <a:t>Stops, and their leads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77D0F-F99C-4EFB-8822-7F2E32743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749" y="1201843"/>
            <a:ext cx="6340853" cy="384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515038-2C0D-4904-86EB-E23EB2F402DD}"/>
              </a:ext>
            </a:extLst>
          </p:cNvPr>
          <p:cNvSpPr txBox="1"/>
          <p:nvPr/>
        </p:nvSpPr>
        <p:spPr>
          <a:xfrm>
            <a:off x="583324" y="1107528"/>
            <a:ext cx="1840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Flights with 2 or more stops were the most volatile.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Direct and 1 stop flights had relatively smooth and almost identical price patterns.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2654C-74A4-4FD6-9B1C-D9B6792A00E2}"/>
              </a:ext>
            </a:extLst>
          </p:cNvPr>
          <p:cNvSpPr txBox="1"/>
          <p:nvPr/>
        </p:nvSpPr>
        <p:spPr>
          <a:xfrm>
            <a:off x="2178237" y="36359"/>
            <a:ext cx="5692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yncopate" panose="020B0604020202020204" charset="0"/>
              </a:rPr>
              <a:t>layovers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51E7A-1829-4973-9808-12954BFDF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132" y="302303"/>
            <a:ext cx="228632" cy="657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09194-7E93-44DE-B5C9-5846E3F51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764" y="307066"/>
            <a:ext cx="72400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9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ACE38C-3CDC-478A-931B-033EF837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89810"/>
            <a:ext cx="7118685" cy="4271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B57366-CAC2-4C56-B7E9-98584F271DEF}"/>
              </a:ext>
            </a:extLst>
          </p:cNvPr>
          <p:cNvSpPr txBox="1"/>
          <p:nvPr/>
        </p:nvSpPr>
        <p:spPr>
          <a:xfrm>
            <a:off x="2174706" y="141549"/>
            <a:ext cx="546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yncopate" panose="020B0604020202020204" charset="0"/>
              </a:rPr>
              <a:t>Departure time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D797FD-F416-4D51-A163-8C5396C7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5411" y="889333"/>
            <a:ext cx="1608290" cy="2421425"/>
          </a:xfrm>
        </p:spPr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en-US" dirty="0"/>
              <a:t>Late night departures were cheapest, followed by afternoons.</a:t>
            </a:r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Cheaper = more volatile.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FF7B1E-47CE-42BB-A59F-D501A7CB1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424" y="3394575"/>
            <a:ext cx="1473277" cy="13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73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Custom Marketing Plan by Slidesgo">
  <a:themeElements>
    <a:clrScheme name="Simple Light">
      <a:dk1>
        <a:srgbClr val="14293A"/>
      </a:dk1>
      <a:lt1>
        <a:srgbClr val="F3F4E7"/>
      </a:lt1>
      <a:dk2>
        <a:srgbClr val="E95C29"/>
      </a:dk2>
      <a:lt2>
        <a:srgbClr val="F5DC8F"/>
      </a:lt2>
      <a:accent1>
        <a:srgbClr val="E69138"/>
      </a:accent1>
      <a:accent2>
        <a:srgbClr val="FFD966"/>
      </a:accent2>
      <a:accent3>
        <a:srgbClr val="FFFFFF"/>
      </a:accent3>
      <a:accent4>
        <a:srgbClr val="14293A"/>
      </a:accent4>
      <a:accent5>
        <a:srgbClr val="7E4725"/>
      </a:accent5>
      <a:accent6>
        <a:srgbClr val="E69138"/>
      </a:accent6>
      <a:hlink>
        <a:srgbClr val="1429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1419</Words>
  <Application>Microsoft Macintosh PowerPoint</Application>
  <PresentationFormat>On-screen Show (16:9)</PresentationFormat>
  <Paragraphs>121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Syncopate</vt:lpstr>
      <vt:lpstr>Spicy Rice</vt:lpstr>
      <vt:lpstr>Arial</vt:lpstr>
      <vt:lpstr>Questrial</vt:lpstr>
      <vt:lpstr>Barlow</vt:lpstr>
      <vt:lpstr>Simple Custom Marketing Plan by Slidesgo</vt:lpstr>
      <vt:lpstr>The Flight is right!</vt:lpstr>
      <vt:lpstr>background</vt:lpstr>
      <vt:lpstr>PowerPoint Presentation</vt:lpstr>
      <vt:lpstr>Initial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Bonus slides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Custom Marketing Plan</dc:title>
  <cp:lastModifiedBy>frescathompson@gmail.com</cp:lastModifiedBy>
  <cp:revision>15</cp:revision>
  <dcterms:modified xsi:type="dcterms:W3CDTF">2022-04-21T02:19:22Z</dcterms:modified>
</cp:coreProperties>
</file>