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8" r:id="rId4"/>
    <p:sldId id="268" r:id="rId5"/>
    <p:sldId id="266" r:id="rId6"/>
    <p:sldId id="269" r:id="rId7"/>
    <p:sldId id="271" r:id="rId8"/>
    <p:sldId id="277" r:id="rId9"/>
    <p:sldId id="272" r:id="rId10"/>
    <p:sldId id="273" r:id="rId11"/>
    <p:sldId id="270" r:id="rId12"/>
    <p:sldId id="274" r:id="rId13"/>
    <p:sldId id="275" r:id="rId14"/>
    <p:sldId id="279" r:id="rId15"/>
    <p:sldId id="26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E1D"/>
    <a:srgbClr val="FFCBAC"/>
    <a:srgbClr val="F9A570"/>
    <a:srgbClr val="FE9202"/>
    <a:srgbClr val="007033"/>
    <a:srgbClr val="FFCC66"/>
    <a:srgbClr val="990099"/>
    <a:srgbClr val="CC0099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4"/>
    <p:restoredTop sz="87746"/>
  </p:normalViewPr>
  <p:slideViewPr>
    <p:cSldViewPr>
      <p:cViewPr varScale="1">
        <p:scale>
          <a:sx n="126" d="100"/>
          <a:sy n="126" d="100"/>
        </p:scale>
        <p:origin x="200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DA0DA-0AF8-46E7-84CE-F864F94081C2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632B-54F0-4EA0-AB14-C4E949457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18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Surprisingly, ridge &amp; lasso also did NOT impact the coefficient values from the table on Slide 8.</a:t>
            </a:r>
          </a:p>
          <a:p>
            <a:pPr lvl="1"/>
            <a:r>
              <a:rPr lang="en-US" dirty="0"/>
              <a:t>They also had the same MAE &amp; RMSE as the original regression models.</a:t>
            </a:r>
          </a:p>
          <a:p>
            <a:r>
              <a:rPr lang="en-US" dirty="0"/>
              <a:t>However, their scoring captured more of the data.</a:t>
            </a:r>
          </a:p>
          <a:p>
            <a:pPr lvl="1"/>
            <a:r>
              <a:rPr lang="en-US" dirty="0"/>
              <a:t>A 2.2% improvement may not seem large, but can make a substantial difference in the majors: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61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Plotting the residuals reveals that the model is skewed left.</a:t>
            </a:r>
          </a:p>
          <a:p>
            <a:r>
              <a:rPr lang="en-US" dirty="0"/>
              <a:t>This indicates several possibilities: that there are other unaccounted features impacting the model, and/or that a more complex model may be more robust.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06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8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doesn’t seem to be much correlation between height/weight and our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However, there is a clear pattern of selecting 2 groups of body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1) taller, heavier players (sluggers, pitchers)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2) shorter, lighter players (shortstop, pinch runner, outfielder).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Pitchers tend to be heavier and taller than batters, but the spread within each group is similar: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64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want to focus on the right combination of characteristics that optimizes our win-loss percentage.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Selenium was used to scrape data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start and end with discoveries so relevance isn’t lost in 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6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Salary, weight, and height have had drastic upward trends over the last 40 years, even after adjusting for inflation.</a:t>
            </a:r>
          </a:p>
          <a:p>
            <a:r>
              <a:rPr lang="en-US" sz="1600" dirty="0"/>
              <a:t>Average experience is sloping downward.</a:t>
            </a:r>
          </a:p>
          <a:p>
            <a:pPr lvl="1"/>
            <a:r>
              <a:rPr lang="en-US" sz="1600" dirty="0"/>
              <a:t>Age was the only feature with no discernible trend (using seasonal decomposition):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there are only 5 variables (excluding year) in the screenshot, the dataset included 3 separate categories for pitching, batting, and the overall team. </a:t>
            </a:r>
          </a:p>
          <a:p>
            <a:pPr lvl="1"/>
            <a:r>
              <a:rPr lang="en-US" dirty="0"/>
              <a:t>This generated 15 variables per row.</a:t>
            </a:r>
          </a:p>
          <a:p>
            <a:pPr lvl="1"/>
            <a:r>
              <a:rPr lang="en-US" dirty="0"/>
              <a:t>For simplicity, only the overall team’s data is shown above. </a:t>
            </a:r>
          </a:p>
          <a:p>
            <a:r>
              <a:rPr lang="en-US" dirty="0"/>
              <a:t>A couple weak linear relationships can be seen from the visualization.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8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baseball team’s dynamic, it’s important to see how how all variables (“team mates”) interact with and impact one another.</a:t>
            </a:r>
          </a:p>
          <a:p>
            <a:pPr lvl="1"/>
            <a:r>
              <a:rPr lang="en-US" dirty="0"/>
              <a:t>Only judging their 1:1 relationships with the target might not give us the whole picture or the best predictor.</a:t>
            </a:r>
          </a:p>
          <a:p>
            <a:r>
              <a:rPr lang="en-US" dirty="0"/>
              <a:t>However, each variable isn’t completely independent of the others (height &amp; weight, or age &amp; years of experience).</a:t>
            </a:r>
          </a:p>
          <a:p>
            <a:pPr lvl="1"/>
            <a:r>
              <a:rPr lang="en-US" dirty="0"/>
              <a:t>This violates linear regression assumptions.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9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Feature engineering on this model did not impact the Ordinary Least Squares R-scores.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3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Here, the coefficient values of the simpler model are first sorted by their significance status, and then by their absolute value: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6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Disparate variable units in the coefficient values could hamper the model’s success (millions of dollars, dozens of years, hundreds of pounds, etc.).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6632B-54F0-4EA0-AB14-C4E949457E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4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7635250" cy="106893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2877160"/>
            <a:ext cx="7635250" cy="122164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F5E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C5FB425-6631-4F67-BE24-087470737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91623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5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5E1D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35341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35341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62D80-1315-40A4-A7A7-DFFE129A824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Linear Regression to Optimize MLB Player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260" y="3182570"/>
            <a:ext cx="6413610" cy="152705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</a:rPr>
              <a:t>Predicting Win Percentage Based on Average Player Pay, Age, Experience, and Size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BD39-8EA2-134B-ADFD-975E59D25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Standardized Data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4E668-D7FC-114B-8D21-DCFFDF75C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70" y="1502815"/>
            <a:ext cx="8246070" cy="763525"/>
          </a:xfrm>
        </p:spPr>
        <p:txBody>
          <a:bodyPr>
            <a:normAutofit/>
          </a:bodyPr>
          <a:lstStyle/>
          <a:p>
            <a:r>
              <a:rPr lang="en-US" dirty="0"/>
              <a:t>Led to the strongest model, but in unexpected ways.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DB9BB-FBE4-5F4F-8711-62A9F5E43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74" y="2419045"/>
            <a:ext cx="7555052" cy="19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3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3E9E2-5A8A-074E-9D04-3AB9F9BA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940F-F96D-B94D-8D62-7374B0AB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3" y="1229811"/>
            <a:ext cx="2748690" cy="763525"/>
          </a:xfrm>
        </p:spPr>
        <p:txBody>
          <a:bodyPr>
            <a:normAutofit/>
          </a:bodyPr>
          <a:lstStyle/>
          <a:p>
            <a:r>
              <a:rPr lang="en-US" dirty="0"/>
              <a:t>Scatterplot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82A24F-217F-1846-AFF6-76A4B4E8D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40" y="2113635"/>
            <a:ext cx="3940464" cy="2626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6F117A-5399-E24A-8BA1-5E49C6E99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798" y="2113635"/>
            <a:ext cx="3664920" cy="25642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52A806-056F-7C48-8C68-801D025A4A68}"/>
              </a:ext>
            </a:extLst>
          </p:cNvPr>
          <p:cNvSpPr txBox="1">
            <a:spLocks/>
          </p:cNvSpPr>
          <p:nvPr/>
        </p:nvSpPr>
        <p:spPr>
          <a:xfrm>
            <a:off x="5182820" y="1431171"/>
            <a:ext cx="2595985" cy="106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Q-Q Plot</a:t>
            </a:r>
          </a:p>
        </p:txBody>
      </p:sp>
    </p:spTree>
    <p:extLst>
      <p:ext uri="{BB962C8B-B14F-4D97-AF65-F5344CB8AC3E}">
        <p14:creationId xmlns:p14="http://schemas.microsoft.com/office/powerpoint/2010/main" val="323727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22FD-66D2-524E-9CD3-DC0E88E2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Take Away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445C-4D77-2D48-84E5-FB8CD018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Relative age and experience have a higher impact with winning than salary!</a:t>
            </a:r>
          </a:p>
          <a:p>
            <a:r>
              <a:rPr lang="en-US" dirty="0"/>
              <a:t>2. Height &amp; weight have a high upward trend with time, but not winning. </a:t>
            </a:r>
          </a:p>
          <a:p>
            <a:pPr lvl="1"/>
            <a:r>
              <a:rPr lang="en-US" dirty="0"/>
              <a:t>   These qualities may be overvalued in players.</a:t>
            </a:r>
          </a:p>
          <a:p>
            <a:r>
              <a:rPr lang="en-US" dirty="0"/>
              <a:t>3. A ridge-scaled model can help us predict the team’s seasonal win-loss % with 25% accuracy, and about 20% error.</a:t>
            </a:r>
          </a:p>
        </p:txBody>
      </p:sp>
    </p:spTree>
    <p:extLst>
      <p:ext uri="{BB962C8B-B14F-4D97-AF65-F5344CB8AC3E}">
        <p14:creationId xmlns:p14="http://schemas.microsoft.com/office/powerpoint/2010/main" val="191783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2807-3F8C-6145-A002-E4354755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6064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121C-1449-C640-B7AD-CC9C54BC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Slide: All Model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E86096-71B2-204E-94E2-242C777A0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9263" y="1306056"/>
            <a:ext cx="8517212" cy="34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4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F7B7-9A57-AB4F-A8F7-A15996B5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Bonus Slide Height-Weight </a:t>
            </a:r>
            <a:r>
              <a:rPr lang="en-US" dirty="0">
                <a:solidFill>
                  <a:schemeClr val="bg1"/>
                </a:solidFill>
              </a:rPr>
              <a:t>Relationships &amp;</a:t>
            </a:r>
            <a:r>
              <a:rPr lang="en-US" dirty="0"/>
              <a:t> Groupings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91AB6-5433-1A4A-BB9E-5BB5634B9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7410" y="1829609"/>
            <a:ext cx="3482501" cy="2356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4E33B7-9291-784E-BF3E-1F0225B0D7F0}"/>
              </a:ext>
            </a:extLst>
          </p:cNvPr>
          <p:cNvSpPr txBox="1"/>
          <p:nvPr/>
        </p:nvSpPr>
        <p:spPr>
          <a:xfrm>
            <a:off x="4877409" y="4205530"/>
            <a:ext cx="3482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These axes match to show difference between groups.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F03B64-B4C4-C14B-80CF-C53E63051761}"/>
              </a:ext>
            </a:extLst>
          </p:cNvPr>
          <p:cNvGrpSpPr/>
          <p:nvPr/>
        </p:nvGrpSpPr>
        <p:grpSpPr>
          <a:xfrm>
            <a:off x="601357" y="1898239"/>
            <a:ext cx="3520848" cy="2581494"/>
            <a:chOff x="1517900" y="2543987"/>
            <a:chExt cx="3520848" cy="2581494"/>
          </a:xfrm>
        </p:grpSpPr>
        <p:pic>
          <p:nvPicPr>
            <p:cNvPr id="4" name="Content Placeholder 5">
              <a:extLst>
                <a:ext uri="{FF2B5EF4-FFF2-40B4-BE49-F238E27FC236}">
                  <a16:creationId xmlns:a16="http://schemas.microsoft.com/office/drawing/2014/main" id="{15C2734E-C781-F64A-BB12-1F237905B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7900" y="2543987"/>
              <a:ext cx="3493525" cy="230729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7DF77-E71E-B247-857C-EAFB93D0AD37}"/>
                </a:ext>
              </a:extLst>
            </p:cNvPr>
            <p:cNvSpPr txBox="1"/>
            <p:nvPr/>
          </p:nvSpPr>
          <p:spPr>
            <a:xfrm>
              <a:off x="1517900" y="4879260"/>
              <a:ext cx="35208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These axes differ to highlight each group’s spread patterns.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8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92" y="1350110"/>
            <a:ext cx="8246070" cy="3512215"/>
          </a:xfrm>
        </p:spPr>
        <p:txBody>
          <a:bodyPr>
            <a:normAutofit/>
          </a:bodyPr>
          <a:lstStyle/>
          <a:p>
            <a:r>
              <a:rPr lang="en-US" dirty="0"/>
              <a:t>My client is a general manager for an MLB team looking to optimize its roster based on static player metrics. </a:t>
            </a:r>
          </a:p>
          <a:p>
            <a:r>
              <a:rPr lang="en-US" i="1" dirty="0"/>
              <a:t>Baseball-</a:t>
            </a:r>
            <a:r>
              <a:rPr lang="en-US" i="1" dirty="0" err="1"/>
              <a:t>Reference.com</a:t>
            </a:r>
            <a:r>
              <a:rPr lang="en-US" i="1" dirty="0"/>
              <a:t> </a:t>
            </a:r>
            <a:r>
              <a:rPr lang="en-US" dirty="0"/>
              <a:t>was the source of MLB team data from 1980 – 2020, which amounted to 1168 unique seasons.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22FD-66D2-524E-9CD3-DC0E88E2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Discoveries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445C-4D77-2D48-84E5-FB8CD018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 Overall team age and experience have more of a direct impact on winning than payroll budget.</a:t>
            </a:r>
          </a:p>
          <a:p>
            <a:r>
              <a:rPr lang="en-US" dirty="0"/>
              <a:t>2. Height &amp; weight are overvalued qualities.</a:t>
            </a:r>
          </a:p>
          <a:p>
            <a:r>
              <a:rPr lang="en-US" dirty="0"/>
              <a:t>3. There is a 25% chance (with 20% mean average error) of increasing our win-loss ratio by selecting features that balance out the team’s overall age, years of experience, and salary.</a:t>
            </a:r>
          </a:p>
        </p:txBody>
      </p:sp>
    </p:spTree>
    <p:extLst>
      <p:ext uri="{BB962C8B-B14F-4D97-AF65-F5344CB8AC3E}">
        <p14:creationId xmlns:p14="http://schemas.microsoft.com/office/powerpoint/2010/main" val="406438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7761-9DAB-0641-BD67-F8BAF0DA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Team Averages: </a:t>
            </a:r>
            <a:r>
              <a:rPr lang="en-US" dirty="0">
                <a:solidFill>
                  <a:schemeClr val="bg1"/>
                </a:solidFill>
              </a:rPr>
              <a:t>1980 - 2020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6853-19DA-E041-952D-5B1BB549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0" y="1197405"/>
            <a:ext cx="8246070" cy="3512215"/>
          </a:xfrm>
        </p:spPr>
        <p:txBody>
          <a:bodyPr>
            <a:normAutofit/>
          </a:bodyPr>
          <a:lstStyle/>
          <a:p>
            <a:r>
              <a:rPr lang="en-US" sz="1600" dirty="0"/>
              <a:t>Team Average Payroll, Weight, Height, Experience, and Age by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7BF7F-8229-C64C-8689-63BC2553F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98" y="1899870"/>
            <a:ext cx="8554437" cy="28097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260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41E4-FB11-8A4B-A1BC-4DE184DC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Groups Compa</a:t>
            </a:r>
            <a:r>
              <a:rPr lang="en-US" dirty="0">
                <a:solidFill>
                  <a:schemeClr val="bg1"/>
                </a:solidFill>
              </a:rPr>
              <a:t>red to Target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9546F9-5499-7B4E-8183-60004DCC5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13" y="3215150"/>
            <a:ext cx="8704185" cy="198516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845B79-3D79-C44A-9B15-E1FB4856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4" y="2190571"/>
            <a:ext cx="8933244" cy="1985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C8DB24-579E-954C-96A8-1857F303511D}"/>
              </a:ext>
            </a:extLst>
          </p:cNvPr>
          <p:cNvSpPr txBox="1"/>
          <p:nvPr/>
        </p:nvSpPr>
        <p:spPr>
          <a:xfrm>
            <a:off x="75754" y="1172951"/>
            <a:ext cx="2901395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Georgia" panose="02040502050405020303" pitchFamily="18" charset="0"/>
              </a:rPr>
              <a:t>TARGET: Win – Loss Ratio (from .5 wins for every loss, to 2.5 wins for every loss)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DAA6E3-1C80-9B46-B986-8B72068B9A7E}"/>
              </a:ext>
            </a:extLst>
          </p:cNvPr>
          <p:cNvCxnSpPr/>
          <p:nvPr/>
        </p:nvCxnSpPr>
        <p:spPr>
          <a:xfrm>
            <a:off x="143555" y="1911615"/>
            <a:ext cx="0" cy="61082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963003-2210-5B45-A776-964EC25392E1}"/>
              </a:ext>
            </a:extLst>
          </p:cNvPr>
          <p:cNvSpPr txBox="1"/>
          <p:nvPr/>
        </p:nvSpPr>
        <p:spPr>
          <a:xfrm>
            <a:off x="304813" y="4341267"/>
            <a:ext cx="1654460" cy="5210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Georgia" panose="02040502050405020303" pitchFamily="18" charset="0"/>
              </a:rPr>
              <a:t>Inflation-Adjusted Salary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0AFCD-F4D1-E442-8D60-258899BE81CF}"/>
              </a:ext>
            </a:extLst>
          </p:cNvPr>
          <p:cNvSpPr txBox="1"/>
          <p:nvPr/>
        </p:nvSpPr>
        <p:spPr>
          <a:xfrm>
            <a:off x="2281425" y="4341267"/>
            <a:ext cx="165446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Georgia" panose="02040502050405020303" pitchFamily="18" charset="0"/>
              </a:rPr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52E61-E29C-2F47-96D3-9F94C58002E0}"/>
              </a:ext>
            </a:extLst>
          </p:cNvPr>
          <p:cNvSpPr txBox="1"/>
          <p:nvPr/>
        </p:nvSpPr>
        <p:spPr>
          <a:xfrm>
            <a:off x="4164944" y="4341267"/>
            <a:ext cx="165446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Georgia" panose="02040502050405020303" pitchFamily="18" charset="0"/>
              </a:rPr>
              <a:t>Experience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421B41-C021-1146-8E48-80E50487708F}"/>
              </a:ext>
            </a:extLst>
          </p:cNvPr>
          <p:cNvSpPr txBox="1"/>
          <p:nvPr/>
        </p:nvSpPr>
        <p:spPr>
          <a:xfrm>
            <a:off x="5979173" y="4340002"/>
            <a:ext cx="118881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Georgia" panose="02040502050405020303" pitchFamily="18" charset="0"/>
              </a:rPr>
              <a:t>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2C9AF-6964-C54A-8192-8A05E3EE65D9}"/>
              </a:ext>
            </a:extLst>
          </p:cNvPr>
          <p:cNvSpPr txBox="1"/>
          <p:nvPr/>
        </p:nvSpPr>
        <p:spPr>
          <a:xfrm>
            <a:off x="7397044" y="4318417"/>
            <a:ext cx="161195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  <a:latin typeface="Georgia" panose="02040502050405020303" pitchFamily="18" charset="0"/>
              </a:rPr>
              <a:t>Weight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E7FCAE-8F44-E64F-9C08-09023FB32BDF}"/>
              </a:ext>
            </a:extLst>
          </p:cNvPr>
          <p:cNvCxnSpPr>
            <a:cxnSpLocks/>
          </p:cNvCxnSpPr>
          <p:nvPr/>
        </p:nvCxnSpPr>
        <p:spPr>
          <a:xfrm flipV="1">
            <a:off x="448965" y="3991105"/>
            <a:ext cx="254769" cy="34889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608629-7163-EA46-A81D-9BF99431F8B4}"/>
              </a:ext>
            </a:extLst>
          </p:cNvPr>
          <p:cNvCxnSpPr>
            <a:cxnSpLocks/>
          </p:cNvCxnSpPr>
          <p:nvPr/>
        </p:nvCxnSpPr>
        <p:spPr>
          <a:xfrm flipV="1">
            <a:off x="2260778" y="4011842"/>
            <a:ext cx="254769" cy="348897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58F4DA3-8E9E-1840-B114-4A368031F361}"/>
              </a:ext>
            </a:extLst>
          </p:cNvPr>
          <p:cNvCxnSpPr>
            <a:cxnSpLocks/>
          </p:cNvCxnSpPr>
          <p:nvPr/>
        </p:nvCxnSpPr>
        <p:spPr>
          <a:xfrm flipV="1">
            <a:off x="4178495" y="4011842"/>
            <a:ext cx="94142" cy="37033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C5E193-FA4E-2444-8378-3B6EA1592AB2}"/>
              </a:ext>
            </a:extLst>
          </p:cNvPr>
          <p:cNvCxnSpPr>
            <a:cxnSpLocks/>
          </p:cNvCxnSpPr>
          <p:nvPr/>
        </p:nvCxnSpPr>
        <p:spPr>
          <a:xfrm flipV="1">
            <a:off x="6014943" y="4050389"/>
            <a:ext cx="94142" cy="37033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FF2581-684E-7D43-9139-2BEE433B954F}"/>
              </a:ext>
            </a:extLst>
          </p:cNvPr>
          <p:cNvCxnSpPr>
            <a:cxnSpLocks/>
          </p:cNvCxnSpPr>
          <p:nvPr/>
        </p:nvCxnSpPr>
        <p:spPr>
          <a:xfrm flipV="1">
            <a:off x="7413253" y="3991105"/>
            <a:ext cx="94142" cy="370339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2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6105-8E54-6744-89F6-0BF6A8AE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281174"/>
            <a:ext cx="8246069" cy="1068935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A055-28C1-FF4D-8D53-A6524582D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61" y="1502815"/>
            <a:ext cx="3664920" cy="36104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Feature engineering was used to weigh &amp; combine dependent variables with one another:</a:t>
            </a:r>
          </a:p>
          <a:p>
            <a:pPr lvl="1"/>
            <a:r>
              <a:rPr lang="en-US" dirty="0"/>
              <a:t>1. Weight + 3*Height</a:t>
            </a:r>
          </a:p>
          <a:p>
            <a:pPr lvl="1"/>
            <a:r>
              <a:rPr lang="en-US" dirty="0"/>
              <a:t>2. Age + 5*Years Experience</a:t>
            </a:r>
            <a:endParaRPr lang="en-US" sz="17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029AC-126B-9D42-9A75-CF20DAC3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65" y="2533190"/>
            <a:ext cx="2475392" cy="25150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F443E0-F795-2C45-92A3-9AC253502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770" y="1211423"/>
            <a:ext cx="2748690" cy="2553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947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8C0F-5784-644F-9FDB-061FFFA94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44BAB-73E2-4247-B435-2E9B4FEC3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68" y="2395775"/>
            <a:ext cx="7681068" cy="8641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AE1631-99BA-6543-85CC-CE1AEC2DE5F6}"/>
              </a:ext>
            </a:extLst>
          </p:cNvPr>
          <p:cNvSpPr txBox="1">
            <a:spLocks/>
          </p:cNvSpPr>
          <p:nvPr/>
        </p:nvSpPr>
        <p:spPr>
          <a:xfrm>
            <a:off x="448966" y="2724455"/>
            <a:ext cx="7635249" cy="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B048-0479-3C46-B9EA-10E5DB8E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77" y="1571461"/>
            <a:ext cx="7635250" cy="528989"/>
          </a:xfrm>
          <a:noFill/>
        </p:spPr>
        <p:txBody>
          <a:bodyPr>
            <a:noAutofit/>
          </a:bodyPr>
          <a:lstStyle/>
          <a:p>
            <a:r>
              <a:rPr lang="en-US" sz="2000" dirty="0"/>
              <a:t>The same percentage of data was explained by the data with and without the feature engineering: 20%.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76536C-0668-4345-A5D6-56C2C3719691}"/>
              </a:ext>
            </a:extLst>
          </p:cNvPr>
          <p:cNvSpPr txBox="1">
            <a:spLocks/>
          </p:cNvSpPr>
          <p:nvPr/>
        </p:nvSpPr>
        <p:spPr>
          <a:xfrm>
            <a:off x="448965" y="3551267"/>
            <a:ext cx="4386890" cy="102250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 mean average error is the same amount, 20%.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99AB42-BBFA-BC44-BD51-A42C54C24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893" y="3572828"/>
            <a:ext cx="3225558" cy="83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44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0E96-73B1-EC4C-9E5D-A4C7434C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Coefficients ranked by Signific</a:t>
            </a:r>
            <a:r>
              <a:rPr lang="en-US" dirty="0">
                <a:solidFill>
                  <a:schemeClr val="bg1"/>
                </a:solidFill>
              </a:rPr>
              <a:t>ance &amp; Strength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8AEE7-8B33-144C-A0B6-00CA53B46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50" y="2113635"/>
            <a:ext cx="9144000" cy="197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61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07E0-AD51-1B43-B01E-50CBC84E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Results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7B60-D9AF-9149-830A-11163D8D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197405"/>
            <a:ext cx="8093365" cy="3664920"/>
          </a:xfrm>
        </p:spPr>
        <p:txBody>
          <a:bodyPr>
            <a:normAutofit/>
          </a:bodyPr>
          <a:lstStyle/>
          <a:p>
            <a:r>
              <a:rPr lang="en-US" dirty="0"/>
              <a:t>The model did better on the unseen data (a 3% increase), suggesting it may be underfitting.</a:t>
            </a:r>
          </a:p>
          <a:p>
            <a:r>
              <a:rPr lang="en-US" dirty="0"/>
              <a:t>Could further increase accuracy by applying standard scaling.</a:t>
            </a:r>
          </a:p>
        </p:txBody>
      </p:sp>
    </p:spTree>
    <p:extLst>
      <p:ext uri="{BB962C8B-B14F-4D97-AF65-F5344CB8AC3E}">
        <p14:creationId xmlns:p14="http://schemas.microsoft.com/office/powerpoint/2010/main" val="331201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878</Words>
  <Application>Microsoft Macintosh PowerPoint</Application>
  <PresentationFormat>On-screen Show (16:9)</PresentationFormat>
  <Paragraphs>85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Office Theme</vt:lpstr>
      <vt:lpstr>Using Linear Regression to Optimize MLB Player Selection</vt:lpstr>
      <vt:lpstr>Design</vt:lpstr>
      <vt:lpstr>Discoveries</vt:lpstr>
      <vt:lpstr>Aggregate Team Averages: 1980 - 2020</vt:lpstr>
      <vt:lpstr>Dependent Groups Compared to Target</vt:lpstr>
      <vt:lpstr>Linear Regression</vt:lpstr>
      <vt:lpstr>OLS Regression</vt:lpstr>
      <vt:lpstr>Coefficients ranked by Significance &amp; Strength</vt:lpstr>
      <vt:lpstr>Prediction Results</vt:lpstr>
      <vt:lpstr>Standardized Data Modeling</vt:lpstr>
      <vt:lpstr>Residual Analysis</vt:lpstr>
      <vt:lpstr>Key Take Away Points</vt:lpstr>
      <vt:lpstr>END</vt:lpstr>
      <vt:lpstr>Bonus Slide: All Model Comparison</vt:lpstr>
      <vt:lpstr>Bonus Slide Height-Weight Relationships &amp; Groupings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frescathompson@gmail.com</cp:lastModifiedBy>
  <cp:revision>148</cp:revision>
  <dcterms:created xsi:type="dcterms:W3CDTF">2013-08-21T19:17:07Z</dcterms:created>
  <dcterms:modified xsi:type="dcterms:W3CDTF">2022-03-23T22:12:18Z</dcterms:modified>
</cp:coreProperties>
</file>