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4636"/>
  </p:normalViewPr>
  <p:slideViewPr>
    <p:cSldViewPr snapToGrid="0" snapToObjects="1">
      <p:cViewPr varScale="1">
        <p:scale>
          <a:sx n="43" d="100"/>
          <a:sy n="43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1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4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0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A557F-C5B8-9C4E-8532-FA526245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1"/>
            <a:ext cx="4407369" cy="29151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NYC Subway Ridership Changes from 2018 through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656D7-3E8F-D644-BC3F-A2F13DD6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5" y="3842083"/>
            <a:ext cx="5141949" cy="119812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BEFORE &amp; DURING THE PANDEMIC</a:t>
            </a:r>
          </a:p>
        </p:txBody>
      </p:sp>
      <p:pic>
        <p:nvPicPr>
          <p:cNvPr id="4" name="Picture 3" descr="A foil with hologram colors">
            <a:extLst>
              <a:ext uri="{FF2B5EF4-FFF2-40B4-BE49-F238E27FC236}">
                <a16:creationId xmlns:a16="http://schemas.microsoft.com/office/drawing/2014/main" id="{6BE35F16-1AC3-4040-8397-219C5F1FB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3" r="26159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FA930C-542B-9345-9F4C-8ADB1642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19" y="0"/>
            <a:ext cx="5013681" cy="6858000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9C7D3E9C-E4C3-AE4D-9551-D4E74621A980}"/>
              </a:ext>
            </a:extLst>
          </p:cNvPr>
          <p:cNvSpPr txBox="1">
            <a:spLocks/>
          </p:cNvSpPr>
          <p:nvPr/>
        </p:nvSpPr>
        <p:spPr>
          <a:xfrm>
            <a:off x="1509040" y="4750981"/>
            <a:ext cx="5141949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Francesca </a:t>
            </a:r>
            <a:r>
              <a:rPr lang="en-US" sz="2000" b="1" dirty="0" err="1">
                <a:solidFill>
                  <a:schemeClr val="bg1"/>
                </a:solidFill>
              </a:rPr>
              <a:t>Piccorelli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8FD49-57BE-E24A-BCB2-881E9263C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252" y="2377440"/>
            <a:ext cx="7394747" cy="4480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1B3D4-9747-4548-B45D-904ACBA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79F26-AC25-1F43-94BD-92021AAA2D10}"/>
              </a:ext>
            </a:extLst>
          </p:cNvPr>
          <p:cNvSpPr txBox="1"/>
          <p:nvPr/>
        </p:nvSpPr>
        <p:spPr>
          <a:xfrm>
            <a:off x="838200" y="1355164"/>
            <a:ext cx="1025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of this project was to get a sense of how COVID-19 has altered the use of the NYC subway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1EE61-8C41-3B49-B0DC-CB4AAD48A9B6}"/>
              </a:ext>
            </a:extLst>
          </p:cNvPr>
          <p:cNvSpPr txBox="1"/>
          <p:nvPr/>
        </p:nvSpPr>
        <p:spPr>
          <a:xfrm>
            <a:off x="838200" y="3325181"/>
            <a:ext cx="4312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one of many people in the tri-state area who went from being a daily rider to working from home, I am personally interested in seeing how the pandemic impacted overall ridership trends.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A9A8B-407F-BE45-AB5A-B3DADEFAE644}"/>
              </a:ext>
            </a:extLst>
          </p:cNvPr>
          <p:cNvSpPr txBox="1"/>
          <p:nvPr/>
        </p:nvSpPr>
        <p:spPr>
          <a:xfrm>
            <a:off x="825558" y="2041049"/>
            <a:ext cx="431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data can be used to enhance train scheduling needs, predict future patterns, and better understand how the city is adapting to these changes.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406B-B485-084C-8FC5-819DEB5B2C69}"/>
              </a:ext>
            </a:extLst>
          </p:cNvPr>
          <p:cNvSpPr txBox="1"/>
          <p:nvPr/>
        </p:nvSpPr>
        <p:spPr>
          <a:xfrm>
            <a:off x="838200" y="5264173"/>
            <a:ext cx="431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consistent conclusion that can be drawn is that total rides have decreased by about 1/3 from 2018 – 2021.</a:t>
            </a:r>
          </a:p>
        </p:txBody>
      </p:sp>
    </p:spTree>
    <p:extLst>
      <p:ext uri="{BB962C8B-B14F-4D97-AF65-F5344CB8AC3E}">
        <p14:creationId xmlns:p14="http://schemas.microsoft.com/office/powerpoint/2010/main" val="23060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0FC6-56C6-AF4E-8711-14BADBF7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620-DC91-3841-9AF3-D7157BA9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8284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SQLite &amp; </a:t>
            </a:r>
            <a:r>
              <a:rPr lang="en-US" sz="2400" dirty="0" err="1"/>
              <a:t>SQLAlchemy</a:t>
            </a:r>
            <a:r>
              <a:rPr lang="en-US" sz="2400" dirty="0"/>
              <a:t> were used to select the 16 months spanning 4 years so that the sample would be manageable enough to load for analysis.</a:t>
            </a:r>
          </a:p>
          <a:p>
            <a:r>
              <a:rPr lang="en-US" sz="2400" dirty="0"/>
              <a:t>To account for the 4 turnstile ID columns and the cumulative (not net) data, the database was double sorted in pandas (1</a:t>
            </a:r>
            <a:r>
              <a:rPr lang="en-US" sz="2400" baseline="30000" dirty="0"/>
              <a:t>st</a:t>
            </a:r>
            <a:r>
              <a:rPr lang="en-US" sz="2400" dirty="0"/>
              <a:t> by unique turnstile, and then by descending by date and time) before having a .diff() method applied.</a:t>
            </a:r>
          </a:p>
          <a:p>
            <a:r>
              <a:rPr lang="en-US" sz="2400" dirty="0"/>
              <a:t>All other subsequent datasets were grouped versions of the database above.</a:t>
            </a:r>
          </a:p>
          <a:p>
            <a:r>
              <a:rPr lang="en-US" sz="2400" dirty="0"/>
              <a:t>The visualizations were the results of seaborn and matplotlib. </a:t>
            </a:r>
            <a:r>
              <a:rPr lang="en-US" sz="2400" dirty="0" err="1"/>
              <a:t>Numpy</a:t>
            </a:r>
            <a:r>
              <a:rPr lang="en-US" sz="2400" dirty="0"/>
              <a:t> helped create a loop to quickly create the subplots’ station data.</a:t>
            </a:r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79FE0-B951-FC43-B159-C42E2E65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0"/>
            <a:ext cx="359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B302-4BBF-3144-9D83-17D5A077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517" y="27803"/>
            <a:ext cx="3806483" cy="701039"/>
          </a:xfrm>
        </p:spPr>
        <p:txBody>
          <a:bodyPr>
            <a:normAutofit fontScale="90000"/>
          </a:bodyPr>
          <a:lstStyle/>
          <a:p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STATIONS OF INTEREST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57A27-CC89-4443-A0E7-49BEE38C8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16" y="3127888"/>
            <a:ext cx="5713242" cy="37008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DE0FD-C21A-C44E-9C8B-B75286EB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38" y="1306694"/>
            <a:ext cx="5713242" cy="38850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88EE5-EF47-6742-9904-2F83F713E92B}"/>
              </a:ext>
            </a:extLst>
          </p:cNvPr>
          <p:cNvSpPr txBox="1">
            <a:spLocks/>
          </p:cNvSpPr>
          <p:nvPr/>
        </p:nvSpPr>
        <p:spPr>
          <a:xfrm>
            <a:off x="6478758" y="605655"/>
            <a:ext cx="5713242" cy="12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5FC7-3F79-1C46-BDDB-CA7C51705DC4}"/>
              </a:ext>
            </a:extLst>
          </p:cNvPr>
          <p:cNvSpPr txBox="1"/>
          <p:nvPr/>
        </p:nvSpPr>
        <p:spPr>
          <a:xfrm>
            <a:off x="765516" y="605655"/>
            <a:ext cx="1121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12 stations selected for a deeper look followed the same pattern as the overall city, with about a third as many rides in 2020 &amp; 2021 instead of 2018 &amp; 2019.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B2F26-DD64-4E43-BF2A-E6664DB323AE}"/>
              </a:ext>
            </a:extLst>
          </p:cNvPr>
          <p:cNvSpPr txBox="1"/>
          <p:nvPr/>
        </p:nvSpPr>
        <p:spPr>
          <a:xfrm>
            <a:off x="723313" y="1286270"/>
            <a:ext cx="5652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⬇️ The top row below consists of hubs on 42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street, and the 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row contains other transportation centers in lower Manhattan.  (Penn Station also doubles as a sports center with Madison Square so close by.) It is no surprise they followed the same pattern as the overall city; 4 out of 6 are in the top 5 biggest NYC stations.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5B949-AE0B-CD49-8516-16E693EA2D82}"/>
              </a:ext>
            </a:extLst>
          </p:cNvPr>
          <p:cNvSpPr txBox="1"/>
          <p:nvPr/>
        </p:nvSpPr>
        <p:spPr>
          <a:xfrm>
            <a:off x="6478758" y="5278991"/>
            <a:ext cx="5652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⬆️ The top row of this subset contains the city’s other biggest arenas: Yankee Stadium, Citi Field, and Barclays Center.  Beneath that are a couple popular parks and attractions.  Regardless of range, the pattern remained consistent; 2020 &amp; 2021 had a 1/3 as many rides.</a:t>
            </a:r>
          </a:p>
        </p:txBody>
      </p:sp>
    </p:spTree>
    <p:extLst>
      <p:ext uri="{BB962C8B-B14F-4D97-AF65-F5344CB8AC3E}">
        <p14:creationId xmlns:p14="http://schemas.microsoft.com/office/powerpoint/2010/main" val="305897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9882C-13F6-3241-821A-EBB49E78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90" y="1020705"/>
            <a:ext cx="9633910" cy="5837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0C04B-4D45-3D41-90A4-C5AC6B3B8E93}"/>
              </a:ext>
            </a:extLst>
          </p:cNvPr>
          <p:cNvSpPr txBox="1"/>
          <p:nvPr/>
        </p:nvSpPr>
        <p:spPr>
          <a:xfrm>
            <a:off x="1859280" y="230645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Monthly Spring Rides (Per Year)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C644C-F3A0-BC46-A0CE-9053AFD7D569}"/>
              </a:ext>
            </a:extLst>
          </p:cNvPr>
          <p:cNvSpPr txBox="1"/>
          <p:nvPr/>
        </p:nvSpPr>
        <p:spPr>
          <a:xfrm>
            <a:off x="820730" y="1010245"/>
            <a:ext cx="28041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table on the right gives a peek into how the individual months in our 4 years performed.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2020 started off along the same line as 2018 &amp; 2019, but as expected took a drastic plunge in March 2020.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2021 is as steady as 2018 &amp; 2019, but with 1 million fewer rides across the board.</a:t>
            </a:r>
          </a:p>
        </p:txBody>
      </p:sp>
    </p:spTree>
    <p:extLst>
      <p:ext uri="{BB962C8B-B14F-4D97-AF65-F5344CB8AC3E}">
        <p14:creationId xmlns:p14="http://schemas.microsoft.com/office/powerpoint/2010/main" val="289987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42A17-E7BF-3E4B-A4EC-92D50D84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02" y="3931920"/>
            <a:ext cx="8975500" cy="2787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32831-C1F2-D747-864D-F5F64F63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02" y="794466"/>
            <a:ext cx="8975500" cy="3137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2D0F5-DFA0-2743-986A-C18D475AF6F1}"/>
              </a:ext>
            </a:extLst>
          </p:cNvPr>
          <p:cNvSpPr txBox="1"/>
          <p:nvPr/>
        </p:nvSpPr>
        <p:spPr>
          <a:xfrm>
            <a:off x="853440" y="13865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2020 Daily Rides vs New COVID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00AD4-AA37-5946-8E2A-D50314270462}"/>
              </a:ext>
            </a:extLst>
          </p:cNvPr>
          <p:cNvSpPr txBox="1"/>
          <p:nvPr/>
        </p:nvSpPr>
        <p:spPr>
          <a:xfrm>
            <a:off x="853440" y="794466"/>
            <a:ext cx="1996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bottom screenshot of the new daily COVID cases in NYC  from Google News provides a perfect inverse relationship (and therefore explanation) for the ride decrease seen in the last chart and the one on this slide.</a:t>
            </a:r>
          </a:p>
        </p:txBody>
      </p:sp>
    </p:spTree>
    <p:extLst>
      <p:ext uri="{BB962C8B-B14F-4D97-AF65-F5344CB8AC3E}">
        <p14:creationId xmlns:p14="http://schemas.microsoft.com/office/powerpoint/2010/main" val="378306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B9240-757B-2A46-969E-0CE74893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3944306"/>
            <a:ext cx="9633030" cy="2913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DEEE2-DBF9-4F47-B7E3-1F8B910B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70" y="626263"/>
            <a:ext cx="9633030" cy="3318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63CBE-58D7-5C44-85D7-BA27D110ACB8}"/>
              </a:ext>
            </a:extLst>
          </p:cNvPr>
          <p:cNvSpPr txBox="1"/>
          <p:nvPr/>
        </p:nvSpPr>
        <p:spPr>
          <a:xfrm>
            <a:off x="762000" y="7315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2021 Daily Rides vs New COVID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38233-CE2E-2444-A0FF-17F3FA97F07D}"/>
              </a:ext>
            </a:extLst>
          </p:cNvPr>
          <p:cNvSpPr txBox="1"/>
          <p:nvPr/>
        </p:nvSpPr>
        <p:spPr>
          <a:xfrm>
            <a:off x="767790" y="695590"/>
            <a:ext cx="17969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stated in the “Monthly Spring Rides” slide, 2021 saw steady ridership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rates were similarly steady, aside from a Delta spike in March 2021.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F99DC-96D0-6449-8036-34666EF27FB7}"/>
              </a:ext>
            </a:extLst>
          </p:cNvPr>
          <p:cNvSpPr txBox="1"/>
          <p:nvPr/>
        </p:nvSpPr>
        <p:spPr>
          <a:xfrm>
            <a:off x="762000" y="4397065"/>
            <a:ext cx="1795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chart helps visualize how Saturday &amp; Sunday’s shorter bars compare to the rest of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D3D4-0563-044D-835E-3C138685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A95F-3F87-534D-A84C-0CCA7BAE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Subway ridership trends followed patterns much more tightly than expected.</a:t>
            </a:r>
          </a:p>
          <a:p>
            <a:r>
              <a:rPr lang="en-US" sz="3600" dirty="0"/>
              <a:t>The MTA should be prepared to run at at least 1/3 regular capacity to maintain efficiency. </a:t>
            </a:r>
          </a:p>
          <a:p>
            <a:r>
              <a:rPr lang="en-US" sz="3600" dirty="0"/>
              <a:t>Future work will include massaging &amp; analyzing time frame data and if these trends apply to rush hour or weekend activity.</a:t>
            </a:r>
          </a:p>
        </p:txBody>
      </p:sp>
    </p:spTree>
    <p:extLst>
      <p:ext uri="{BB962C8B-B14F-4D97-AF65-F5344CB8AC3E}">
        <p14:creationId xmlns:p14="http://schemas.microsoft.com/office/powerpoint/2010/main" val="37561374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618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GradientVTI</vt:lpstr>
      <vt:lpstr>NYC Subway Ridership Changes from 2018 through 2021</vt:lpstr>
      <vt:lpstr>Introduction</vt:lpstr>
      <vt:lpstr>Methodology</vt:lpstr>
      <vt:lpstr>STATIONS OF INTEREST</vt:lpstr>
      <vt:lpstr>PowerPoint Presentation</vt:lpstr>
      <vt:lpstr>PowerPoint Presentation</vt:lpstr>
      <vt:lpstr>PowerPoint Presentation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Subway Ridership Changes from 2018 – 2021: PRE &amp; POST PANDEMIC</dc:title>
  <dc:creator>frescathompson@gmail.com</dc:creator>
  <cp:lastModifiedBy>frescathompson@gmail.com</cp:lastModifiedBy>
  <cp:revision>10</cp:revision>
  <dcterms:created xsi:type="dcterms:W3CDTF">2022-01-25T02:03:48Z</dcterms:created>
  <dcterms:modified xsi:type="dcterms:W3CDTF">2022-01-26T05:01:44Z</dcterms:modified>
</cp:coreProperties>
</file>