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4"/>
    <p:restoredTop sz="80201"/>
  </p:normalViewPr>
  <p:slideViewPr>
    <p:cSldViewPr snapToGrid="0">
      <p:cViewPr varScale="1">
        <p:scale>
          <a:sx n="64" d="100"/>
          <a:sy n="64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3ECD-DEE9-2045-A223-94385BC5F55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0191-D415-2949-A635-6614AC6C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bigquery?p=bigquery-public-data&amp;d=catalonian_mobile_coverage_eu&amp;page=dataset&amp;project=catalonian-coverage-project&amp;ws=!1m5!1m4!4m3!1sbigquery-public-data!2scatalonian_mobile_coverage_eu!3smobile_data_2015_2017!1m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Catalonia region of northeastern Spain is a travel destination for close to 6 million tourists per year, as well as a home to 7.5 million people.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97% of households use mobile telephones, as do virtually all tourists.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Visitors, residents, and government officials alike need a site to monitor cell service outages, performance, and changes. This gives: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clues about if poor performance is an individual or network problem,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advice on which networks are the best or worst,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 better understanding overall of how the systems operate.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Sister went recently for honeymoon, and would be curious about signal if I visit myself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used was </a:t>
            </a:r>
            <a:r>
              <a:rPr lang="en-US" u="sng" dirty="0">
                <a:solidFill>
                  <a:srgbClr val="001F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Catalonian Cell Coverage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Google 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BigQuery’s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11,000,000+ rows, each representing a carrier’s coverage status at a specific date, time, and place.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 with missing values in the categories or target fields were removed.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categorical groups examined will be for: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operators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top 4 make up almost 99% of carriers used (Movistar, Orange, Vodafone, and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Yoigo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all others will be grouped together as “Other”.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Designates if a cell phone is being used while the person is stationary, in a car, or on a bike.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was used in the Google </a:t>
            </a: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interface to export smaller chunks of about 1,000,000 rows each into individual, manageable .csv files.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combined the .csv files into one database, which was loaded into SQL for storage and querying.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processing the entire file was time-consuming, </a:t>
            </a: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split it into smaller </a:t>
            </a: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testing &amp; deployment.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was the basis of chart creation.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Pandas’ </a:t>
            </a: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value_count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feature was the basis of the pie charts for the categorical fields.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Histograms were created to view the speed, precision, and accuracy by carrier or activity based on the chosen time period.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Mapbox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was used to create the map to see which spots had the most activity or network usage.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www.qr</a:t>
            </a:r>
            <a:r>
              <a:rPr lang="en-US" dirty="0"/>
              <a:t>-code-</a:t>
            </a:r>
            <a:r>
              <a:rPr lang="en-US" dirty="0" err="1"/>
              <a:t>generator.com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0191-D415-2949-A635-6614AC6C8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bigquery?p=bigquery-public-data&amp;d=catalonian_mobile_coverage_eu&amp;page=dataset&amp;project=catalonian-coverage-project&amp;ws=!1m5!1m4!4m3!1sbigquery-public-data!2scatalonian_mobile_coverage_eu!3smobile_data_2015_2017!1m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8E914-B8FF-812D-0B30-6BB6244A1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t="17712" b="34194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D208E-8C22-9644-3F74-810B1AA0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18488"/>
            <a:ext cx="9542755" cy="10294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Covering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AA2FC-C1FE-D164-9FED-E92110E2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12" y="668142"/>
            <a:ext cx="8836328" cy="969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Engineering Project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AD8E7ED8-2F28-0D5D-D7E1-DC3B1D59D7DC}"/>
              </a:ext>
            </a:extLst>
          </p:cNvPr>
          <p:cNvSpPr txBox="1">
            <a:spLocks/>
          </p:cNvSpPr>
          <p:nvPr/>
        </p:nvSpPr>
        <p:spPr>
          <a:xfrm>
            <a:off x="7027812" y="2701378"/>
            <a:ext cx="3720886" cy="178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Building a pipeline of Catalonian cell network API data</a:t>
            </a:r>
          </a:p>
        </p:txBody>
      </p:sp>
    </p:spTree>
    <p:extLst>
      <p:ext uri="{BB962C8B-B14F-4D97-AF65-F5344CB8AC3E}">
        <p14:creationId xmlns:p14="http://schemas.microsoft.com/office/powerpoint/2010/main" val="14624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52AD-FB26-0E6B-1E7D-07841B1E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551400"/>
            <a:ext cx="6052573" cy="1148740"/>
          </a:xfrm>
        </p:spPr>
        <p:txBody>
          <a:bodyPr anchor="ctr">
            <a:normAutofit/>
          </a:bodyPr>
          <a:lstStyle/>
          <a:p>
            <a:r>
              <a:rPr lang="en-US" sz="370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C6E7-6130-A951-33F9-F8B6AD00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0300"/>
            <a:ext cx="5887970" cy="3272406"/>
          </a:xfrm>
        </p:spPr>
        <p:txBody>
          <a:bodyPr>
            <a:normAutofit/>
          </a:bodyPr>
          <a:lstStyle/>
          <a:p>
            <a:r>
              <a:rPr lang="en-US" sz="2400" dirty="0"/>
              <a:t>Popular region with lots of tourism</a:t>
            </a:r>
          </a:p>
          <a:p>
            <a:r>
              <a:rPr lang="en-US" sz="2400" dirty="0"/>
              <a:t>Majority of population is connected to the network</a:t>
            </a:r>
          </a:p>
          <a:p>
            <a:r>
              <a:rPr lang="en-US" sz="2400" dirty="0"/>
              <a:t>Need a site to monitor outages, performance, and changes.</a:t>
            </a:r>
          </a:p>
        </p:txBody>
      </p:sp>
      <p:pic>
        <p:nvPicPr>
          <p:cNvPr id="7" name="Picture 6" descr="A large building with towers&#10;&#10;Description automatically generated with low confidence">
            <a:extLst>
              <a:ext uri="{FF2B5EF4-FFF2-40B4-BE49-F238E27FC236}">
                <a16:creationId xmlns:a16="http://schemas.microsoft.com/office/drawing/2014/main" id="{2ABDB0EC-7BCE-CED9-2158-810381F8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r="3708" b="-2"/>
          <a:stretch/>
        </p:blipFill>
        <p:spPr>
          <a:xfrm>
            <a:off x="7277100" y="338250"/>
            <a:ext cx="3468940" cy="57125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C25A-5F9F-78BC-2B1E-1FFE7052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3FFF-687B-0CD0-28E9-ED5F9CA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10/5/22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801-52F9-431F-D857-0E80E9BA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40659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9093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0874" y="0"/>
            <a:ext cx="6121125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B079A-5167-AB42-CD68-D97F2792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44" y="644892"/>
            <a:ext cx="3559429" cy="1501541"/>
          </a:xfrm>
        </p:spPr>
        <p:txBody>
          <a:bodyPr anchor="ctr"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4D276-A22A-EC5A-FBB4-9B81B210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21" y="388471"/>
            <a:ext cx="4425877" cy="6134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0E58-0C60-9508-498E-48DD19E3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044" y="2772079"/>
            <a:ext cx="3559429" cy="298044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 u="sng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Catalonian Cell Coverage</a:t>
            </a: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Google </a:t>
            </a:r>
            <a:r>
              <a:rPr lang="en-US" sz="140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BigQuery’s</a:t>
            </a: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11,000,000+ rows, </a:t>
            </a: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representing a carrier’s coverage status at a specific date, time, and place.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categorical groups examined will be for: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operators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FC5F-5371-98AF-E149-E9C325A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7054" y="6140304"/>
            <a:ext cx="402127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10/5/22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5604-99FA-7CC4-6265-EBDA238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E687-CEA8-AC81-8D5A-66681D3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8900" y="334928"/>
            <a:ext cx="5385355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2400300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6047437"/>
            <a:ext cx="4309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15D77E-5F16-5BB4-A50B-9628C090E309}"/>
              </a:ext>
            </a:extLst>
          </p:cNvPr>
          <p:cNvSpPr/>
          <p:nvPr/>
        </p:nvSpPr>
        <p:spPr>
          <a:xfrm>
            <a:off x="1023463" y="1395662"/>
            <a:ext cx="3031702" cy="1004638"/>
          </a:xfrm>
          <a:prstGeom prst="rect">
            <a:avLst/>
          </a:prstGeom>
          <a:solidFill>
            <a:srgbClr val="FFFF00">
              <a:alpha val="3718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DD615-5388-CDD4-5D12-B9F2E7831BA5}"/>
              </a:ext>
            </a:extLst>
          </p:cNvPr>
          <p:cNvSpPr/>
          <p:nvPr/>
        </p:nvSpPr>
        <p:spPr>
          <a:xfrm>
            <a:off x="1023463" y="3615401"/>
            <a:ext cx="3031702" cy="678303"/>
          </a:xfrm>
          <a:prstGeom prst="rect">
            <a:avLst/>
          </a:prstGeom>
          <a:solidFill>
            <a:srgbClr val="FFFF00">
              <a:alpha val="3718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6EC08-7432-6476-21CE-F5D59AB3A0F6}"/>
              </a:ext>
            </a:extLst>
          </p:cNvPr>
          <p:cNvSpPr/>
          <p:nvPr/>
        </p:nvSpPr>
        <p:spPr>
          <a:xfrm>
            <a:off x="1023463" y="4422916"/>
            <a:ext cx="3122322" cy="259259"/>
          </a:xfrm>
          <a:prstGeom prst="rect">
            <a:avLst/>
          </a:prstGeom>
          <a:solidFill>
            <a:srgbClr val="FFFF00">
              <a:alpha val="3718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F2A0F-6624-A807-6197-6F3CA52EFF94}"/>
              </a:ext>
            </a:extLst>
          </p:cNvPr>
          <p:cNvSpPr/>
          <p:nvPr/>
        </p:nvSpPr>
        <p:spPr>
          <a:xfrm>
            <a:off x="1023463" y="5332707"/>
            <a:ext cx="3031702" cy="678303"/>
          </a:xfrm>
          <a:prstGeom prst="rect">
            <a:avLst/>
          </a:prstGeom>
          <a:solidFill>
            <a:srgbClr val="FFFF00">
              <a:alpha val="3718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786-A986-1553-CA43-D0FC4E6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7D3727-3FAF-9806-91DD-178F597F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735" y="1660098"/>
            <a:ext cx="10136966" cy="48348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0E62-EB8A-BBB6-E91C-88D9CF78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A53A-BEA8-9FF1-B818-E1B2950C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79E5-A712-2DB3-1FA9-7219A410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4D601-86F2-19F1-C901-8C4A0B9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6" y="627796"/>
            <a:ext cx="5377524" cy="103592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911-F6BD-D94D-6AAC-1CAED547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33" y="2400300"/>
            <a:ext cx="5091904" cy="3272405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Menlo" panose="020B0609030804020204" pitchFamily="49" charset="0"/>
              </a:rPr>
              <a:t>Streamlit</a:t>
            </a:r>
            <a:r>
              <a:rPr lang="en-US" dirty="0">
                <a:effectLst/>
                <a:latin typeface="Menlo" panose="020B0609030804020204" pitchFamily="49" charset="0"/>
              </a:rPr>
              <a:t> App Link: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 </a:t>
            </a:r>
            <a:r>
              <a:rPr lang="en-US" b="1" dirty="0">
                <a:effectLst/>
                <a:latin typeface="Menlo" panose="020B0609030804020204" pitchFamily="49" charset="0"/>
              </a:rPr>
              <a:t>http://192.168.1.239:8501</a:t>
            </a:r>
            <a:endParaRPr lang="en-US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E99E3CE6-0765-2FF6-B050-D67E0760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466533"/>
            <a:ext cx="3581889" cy="348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425D-C11F-D333-95CB-C6109D47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10/5/22</a:t>
            </a:fld>
            <a:endParaRPr lang="en-US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5813-2E50-DE75-49CA-69FF862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B0F3-C5C7-CE98-0A83-0B404655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29704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92EC-5B6E-B76E-D12F-F78D250F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3C0C-94FE-08C8-86FC-4B095E32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 Spark to process data more quickly.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API with live updates &amp; create connection.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0416-0DF2-6FD1-BFB3-481329F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A4FD-916F-AD06-170E-5E9EAF3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0140-CFFF-0E92-1739-F17D6CB6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073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507</Words>
  <Application>Microsoft Macintosh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Elephant</vt:lpstr>
      <vt:lpstr>Georgia</vt:lpstr>
      <vt:lpstr>Menlo</vt:lpstr>
      <vt:lpstr>Symbol</vt:lpstr>
      <vt:lpstr>Univers Condensed</vt:lpstr>
      <vt:lpstr>Wingdings</vt:lpstr>
      <vt:lpstr>MemoVTI</vt:lpstr>
      <vt:lpstr>Covering Coverage</vt:lpstr>
      <vt:lpstr>Background &amp; Motivation</vt:lpstr>
      <vt:lpstr>Data &amp; Methods</vt:lpstr>
      <vt:lpstr>Pipeline</vt:lpstr>
      <vt:lpstr>Results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Covering Cell Coverage</dc:title>
  <dc:creator>Francesca Piccorelli</dc:creator>
  <cp:lastModifiedBy>Francesca Piccorelli</cp:lastModifiedBy>
  <cp:revision>14</cp:revision>
  <dcterms:created xsi:type="dcterms:W3CDTF">2022-10-01T20:31:34Z</dcterms:created>
  <dcterms:modified xsi:type="dcterms:W3CDTF">2022-10-06T11:45:25Z</dcterms:modified>
</cp:coreProperties>
</file>