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61" r:id="rId3"/>
    <p:sldId id="257" r:id="rId4"/>
    <p:sldId id="262" r:id="rId5"/>
    <p:sldId id="274" r:id="rId6"/>
    <p:sldId id="277" r:id="rId7"/>
    <p:sldId id="275" r:id="rId8"/>
    <p:sldId id="276" r:id="rId9"/>
    <p:sldId id="280" r:id="rId10"/>
    <p:sldId id="278" r:id="rId11"/>
    <p:sldId id="279" r:id="rId12"/>
    <p:sldId id="258" r:id="rId13"/>
    <p:sldId id="259" r:id="rId14"/>
    <p:sldId id="26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62"/>
    <a:srgbClr val="9EFF29"/>
    <a:srgbClr val="A4660C"/>
    <a:srgbClr val="952F69"/>
    <a:srgbClr val="FF856D"/>
    <a:srgbClr val="FF2549"/>
    <a:srgbClr val="003635"/>
    <a:srgbClr val="005856"/>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7" autoAdjust="0"/>
  </p:normalViewPr>
  <p:slideViewPr>
    <p:cSldViewPr snapToGrid="0">
      <p:cViewPr varScale="1">
        <p:scale>
          <a:sx n="145" d="100"/>
          <a:sy n="145" d="100"/>
        </p:scale>
        <p:origin x="62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yourself.</a:t>
            </a:r>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72235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Compare &amp; Select</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(30 seconds)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Rapid Prototyping</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Point out that PyCaret allows for rapid prototyping and experimentation.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We needed a tool that would let us quickly try out different models and techniques to find the most effective solution.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Discuss the importance of having a wide range of machine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learning algorithms readily available within PyCaret.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This diversity allowed us to explore multiple approaches to fraud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Stress reliability</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"In our case, Kappa and MCC values demonstrated substantial agreement,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further assuring the model's reliability in fraud detection,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even after considering random chance."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92512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Slide Train &amp; Evaluate:</a:t>
            </a: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Significance of Kappa and MCC Values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Elaborate on Kappa and MCC</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"Kappa and MCC (Matthews Correlation Coefficient) values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suggest the level of agreement between model predictions and actual data.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They account for random chance, so values above zero signify meaningful agreement.“</a:t>
            </a:r>
          </a:p>
          <a:p>
            <a:pPr>
              <a:lnSpc>
                <a:spcPct val="107000"/>
              </a:lnSpc>
              <a:spcAft>
                <a:spcPts val="800"/>
              </a:spcAf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Share the PyCaret results, where </a:t>
            </a:r>
            <a:r>
              <a:rPr lang="en-US" sz="1800" kern="1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was selected as the best model.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Emphasize that PyCaret identified </a:t>
            </a:r>
            <a:r>
              <a:rPr lang="en-US" sz="1800" b="1" kern="1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as the top-performing model.</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Present cross-validation accuracy, AUC, recall, precision, and F1 Score values.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800" b="0" i="0" dirty="0">
                <a:effectLst/>
                <a:latin typeface="-apple-system"/>
              </a:rPr>
              <a:t>The code creates and evaluates a Random Forest (RF) model using PyCaret. </a:t>
            </a:r>
          </a:p>
          <a:p>
            <a:pPr>
              <a:lnSpc>
                <a:spcPct val="107000"/>
              </a:lnSpc>
              <a:spcAft>
                <a:spcPts val="800"/>
              </a:spcAft>
            </a:pPr>
            <a:r>
              <a:rPr lang="en-US" sz="1800" b="0" i="0" dirty="0">
                <a:effectLst/>
                <a:latin typeface="-apple-system"/>
              </a:rPr>
              <a:t>  The output you see is a tabular representation of the model's performance metrics, </a:t>
            </a:r>
          </a:p>
          <a:p>
            <a:pPr>
              <a:lnSpc>
                <a:spcPct val="107000"/>
              </a:lnSpc>
              <a:spcAft>
                <a:spcPts val="800"/>
              </a:spcAft>
            </a:pPr>
            <a:r>
              <a:rPr lang="en-US" sz="1800" b="0" i="0" dirty="0">
                <a:effectLst/>
                <a:latin typeface="-apple-system"/>
              </a:rPr>
              <a:t>  which are evaluated </a:t>
            </a:r>
            <a:r>
              <a:rPr lang="en-US" sz="1800" b="1" i="0" dirty="0">
                <a:effectLst/>
                <a:latin typeface="-apple-system"/>
              </a:rPr>
              <a:t>over a 5-fold cross-validation. </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b="1" kern="1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List several important performance metrics, indicating the model's strength.</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Highlight a mean recall of about 79.7%, precision of approximately 94.8%, and an F1 Score of around 86.5%.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Show that these key metrics demonstrate a balanced and effective model.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98935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Kappa (Cohen's Kappa)</a:t>
            </a:r>
            <a:r>
              <a:rPr lang="en-US" b="0" i="0" dirty="0">
                <a:solidFill>
                  <a:srgbClr val="374151"/>
                </a:solidFill>
                <a:effectLst/>
                <a:latin typeface="Söhne"/>
              </a:rPr>
              <a:t>:</a:t>
            </a:r>
          </a:p>
          <a:p>
            <a:pPr algn="l">
              <a:buFont typeface="Arial" panose="020B0604020202020204" pitchFamily="34" charset="0"/>
              <a:buNone/>
            </a:pPr>
            <a:r>
              <a:rPr lang="en-US" b="0" i="0" dirty="0">
                <a:solidFill>
                  <a:srgbClr val="374151"/>
                </a:solidFill>
                <a:effectLst/>
                <a:latin typeface="Söhne"/>
              </a:rPr>
              <a:t>Kappa is a statistic that measures the level of agreement between</a:t>
            </a:r>
          </a:p>
          <a:p>
            <a:pPr algn="l">
              <a:buFont typeface="Arial" panose="020B0604020202020204" pitchFamily="34" charset="0"/>
              <a:buNone/>
            </a:pPr>
            <a:r>
              <a:rPr lang="en-US" b="0" i="0" dirty="0">
                <a:solidFill>
                  <a:srgbClr val="374151"/>
                </a:solidFill>
                <a:effectLst/>
                <a:latin typeface="Söhne"/>
              </a:rPr>
              <a:t>the predicted classifications of a model and the actual classifications in a classification problem. </a:t>
            </a:r>
          </a:p>
          <a:p>
            <a:pPr algn="l">
              <a:buFont typeface="Arial" panose="020B0604020202020204" pitchFamily="34" charset="0"/>
              <a:buNone/>
            </a:pPr>
            <a:r>
              <a:rPr lang="en-US" b="0" i="0" dirty="0">
                <a:solidFill>
                  <a:srgbClr val="374151"/>
                </a:solidFill>
                <a:effectLst/>
                <a:latin typeface="Söhne"/>
              </a:rPr>
              <a:t>It accounts for both the accuracy of the model and the possibility of random chance.</a:t>
            </a:r>
          </a:p>
          <a:p>
            <a:pPr algn="l">
              <a:buFont typeface="Arial" panose="020B0604020202020204" pitchFamily="34" charset="0"/>
              <a:buNone/>
            </a:pPr>
            <a:r>
              <a:rPr lang="en-US" b="0" i="0" dirty="0">
                <a:solidFill>
                  <a:srgbClr val="374151"/>
                </a:solidFill>
                <a:effectLst/>
                <a:latin typeface="Söhne"/>
              </a:rPr>
              <a:t>Kappa values range from -1 to 1, </a:t>
            </a:r>
          </a:p>
          <a:p>
            <a:pPr algn="l">
              <a:buFont typeface="Arial" panose="020B0604020202020204" pitchFamily="34" charset="0"/>
              <a:buNone/>
            </a:pPr>
            <a:r>
              <a:rPr lang="en-US" b="0" i="0" dirty="0">
                <a:solidFill>
                  <a:srgbClr val="374151"/>
                </a:solidFill>
                <a:effectLst/>
                <a:latin typeface="Söhne"/>
              </a:rPr>
              <a:t>where a value of 1 indicates perfect agreement, 0 indicates no agreement beyond chance, </a:t>
            </a:r>
          </a:p>
          <a:p>
            <a:pPr algn="l">
              <a:buFont typeface="Arial" panose="020B0604020202020204" pitchFamily="34" charset="0"/>
              <a:buNone/>
            </a:pPr>
            <a:r>
              <a:rPr lang="en-US" b="0" i="0" dirty="0">
                <a:solidFill>
                  <a:srgbClr val="374151"/>
                </a:solidFill>
                <a:effectLst/>
                <a:latin typeface="Söhne"/>
              </a:rPr>
              <a:t>and negative values suggest worse performance than random chance.</a:t>
            </a:r>
          </a:p>
          <a:p>
            <a:pPr algn="l">
              <a:buFont typeface="Arial" panose="020B0604020202020204" pitchFamily="34" charset="0"/>
              <a:buNone/>
            </a:pPr>
            <a:endParaRPr lang="en-US" b="0" i="0" dirty="0">
              <a:solidFill>
                <a:srgbClr val="374151"/>
              </a:solidFill>
              <a:effectLst/>
              <a:latin typeface="Söhne"/>
            </a:endParaRPr>
          </a:p>
          <a:p>
            <a:pPr algn="l"/>
            <a:r>
              <a:rPr lang="en-US" b="1" i="0" dirty="0">
                <a:solidFill>
                  <a:srgbClr val="374151"/>
                </a:solidFill>
                <a:effectLst/>
                <a:latin typeface="Söhne"/>
              </a:rPr>
              <a:t>MCC (Matthews Correlation Coefficient)</a:t>
            </a:r>
            <a:r>
              <a:rPr lang="en-US" b="0" i="0" dirty="0">
                <a:solidFill>
                  <a:srgbClr val="374151"/>
                </a:solidFill>
                <a:effectLst/>
                <a:latin typeface="Söhne"/>
              </a:rPr>
              <a:t>:</a:t>
            </a:r>
          </a:p>
          <a:p>
            <a:pPr algn="l">
              <a:buFont typeface="Arial" panose="020B0604020202020204" pitchFamily="34" charset="0"/>
              <a:buNone/>
            </a:pPr>
            <a:r>
              <a:rPr lang="en-US" b="1" i="0" dirty="0">
                <a:solidFill>
                  <a:srgbClr val="374151"/>
                </a:solidFill>
                <a:effectLst/>
                <a:latin typeface="Söhne"/>
              </a:rPr>
              <a:t>MCC</a:t>
            </a:r>
            <a:r>
              <a:rPr lang="en-US" b="0" i="0" dirty="0">
                <a:solidFill>
                  <a:srgbClr val="374151"/>
                </a:solidFill>
                <a:effectLst/>
                <a:latin typeface="Söhne"/>
              </a:rPr>
              <a:t> is another metric for evaluating classification models. </a:t>
            </a:r>
          </a:p>
          <a:p>
            <a:pPr algn="l">
              <a:buFont typeface="Arial" panose="020B0604020202020204" pitchFamily="34" charset="0"/>
              <a:buNone/>
            </a:pPr>
            <a:r>
              <a:rPr lang="en-US" b="0" i="0" dirty="0">
                <a:solidFill>
                  <a:srgbClr val="374151"/>
                </a:solidFill>
                <a:effectLst/>
                <a:latin typeface="Söhne"/>
              </a:rPr>
              <a:t>It takes into account all four values from a </a:t>
            </a:r>
          </a:p>
          <a:p>
            <a:pPr algn="l">
              <a:buFont typeface="Arial" panose="020B0604020202020204" pitchFamily="34" charset="0"/>
              <a:buNone/>
            </a:pPr>
            <a:r>
              <a:rPr lang="en-US" b="0" i="0" dirty="0">
                <a:solidFill>
                  <a:srgbClr val="374151"/>
                </a:solidFill>
                <a:effectLst/>
                <a:latin typeface="Söhne"/>
              </a:rPr>
              <a:t>confusion matrix (true positives, true negatives, false positives, </a:t>
            </a:r>
          </a:p>
          <a:p>
            <a:pPr algn="l">
              <a:buFont typeface="Arial" panose="020B0604020202020204" pitchFamily="34" charset="0"/>
              <a:buNone/>
            </a:pPr>
            <a:r>
              <a:rPr lang="en-US" b="0" i="0" dirty="0">
                <a:solidFill>
                  <a:srgbClr val="374151"/>
                </a:solidFill>
                <a:effectLst/>
                <a:latin typeface="Söhne"/>
              </a:rPr>
              <a:t>and false negatives) to measure the quality of the classification.</a:t>
            </a:r>
          </a:p>
          <a:p>
            <a:pPr algn="l">
              <a:buFont typeface="Arial" panose="020B0604020202020204" pitchFamily="34" charset="0"/>
              <a:buNone/>
            </a:pPr>
            <a:r>
              <a:rPr lang="en-US" b="0" i="0" dirty="0">
                <a:solidFill>
                  <a:srgbClr val="374151"/>
                </a:solidFill>
                <a:effectLst/>
                <a:latin typeface="Söhne"/>
              </a:rPr>
              <a:t>MCC values also range from -1 to 1, </a:t>
            </a:r>
          </a:p>
          <a:p>
            <a:pPr algn="l">
              <a:buFont typeface="Arial" panose="020B0604020202020204" pitchFamily="34" charset="0"/>
              <a:buNone/>
            </a:pPr>
            <a:r>
              <a:rPr lang="en-US" b="0" i="0" dirty="0">
                <a:solidFill>
                  <a:srgbClr val="374151"/>
                </a:solidFill>
                <a:effectLst/>
                <a:latin typeface="Söhne"/>
              </a:rPr>
              <a:t>where 1 indicates perfect classification,</a:t>
            </a:r>
          </a:p>
          <a:p>
            <a:pPr algn="l">
              <a:buFont typeface="Arial" panose="020B0604020202020204" pitchFamily="34" charset="0"/>
              <a:buNone/>
            </a:pPr>
            <a:r>
              <a:rPr lang="en-US" b="0" i="0" dirty="0">
                <a:solidFill>
                  <a:srgbClr val="374151"/>
                </a:solidFill>
                <a:effectLst/>
                <a:latin typeface="Söhne"/>
              </a:rPr>
              <a:t>0 indicates no better than random classification, </a:t>
            </a:r>
          </a:p>
          <a:p>
            <a:pPr algn="l">
              <a:buFont typeface="Arial" panose="020B0604020202020204" pitchFamily="34" charset="0"/>
              <a:buNone/>
            </a:pPr>
            <a:r>
              <a:rPr lang="en-US" b="0" i="0" dirty="0">
                <a:solidFill>
                  <a:srgbClr val="374151"/>
                </a:solidFill>
                <a:effectLst/>
                <a:latin typeface="Söhne"/>
              </a:rPr>
              <a:t>and -1 suggests total disagreement between the model's predictions and the actual classes.</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In your case, both Random Forest and XGBoost models have high Kappa values, </a:t>
            </a:r>
          </a:p>
          <a:p>
            <a:pPr algn="l">
              <a:buFont typeface="Arial" panose="020B0604020202020204" pitchFamily="34" charset="0"/>
              <a:buNone/>
            </a:pPr>
            <a:r>
              <a:rPr lang="en-US" b="0" i="0" dirty="0">
                <a:solidFill>
                  <a:srgbClr val="374151"/>
                </a:solidFill>
                <a:effectLst/>
                <a:latin typeface="Söhne"/>
              </a:rPr>
              <a:t>with Random Forest having a slightly higher Kappa of 0.8666 and XGBoost having a Kappa of 0.8644. </a:t>
            </a:r>
          </a:p>
          <a:p>
            <a:pPr algn="l">
              <a:buFont typeface="Arial" panose="020B0604020202020204" pitchFamily="34" charset="0"/>
              <a:buNone/>
            </a:pPr>
            <a:r>
              <a:rPr lang="en-US" b="0" i="0" dirty="0">
                <a:solidFill>
                  <a:srgbClr val="374151"/>
                </a:solidFill>
                <a:effectLst/>
                <a:latin typeface="Söhne"/>
              </a:rPr>
              <a:t>These values suggest that both models perform significantly better than random chance in classifying credit card fraud cases.</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1" i="0" dirty="0">
                <a:solidFill>
                  <a:srgbClr val="374151"/>
                </a:solidFill>
                <a:effectLst/>
                <a:latin typeface="Söhne"/>
              </a:rPr>
              <a:t>In summary, both the Random Forest and XGBoost classifiers </a:t>
            </a:r>
          </a:p>
          <a:p>
            <a:pPr algn="l">
              <a:buFont typeface="Arial" panose="020B0604020202020204" pitchFamily="34" charset="0"/>
              <a:buNone/>
            </a:pPr>
            <a:r>
              <a:rPr lang="en-US" b="1" i="0" dirty="0">
                <a:solidFill>
                  <a:srgbClr val="374151"/>
                </a:solidFill>
                <a:effectLst/>
                <a:latin typeface="Söhne"/>
              </a:rPr>
              <a:t>have shown strong performance in your credit card fraud detection project, </a:t>
            </a:r>
          </a:p>
          <a:p>
            <a:pPr algn="l">
              <a:buFont typeface="Arial" panose="020B0604020202020204" pitchFamily="34" charset="0"/>
              <a:buNone/>
            </a:pPr>
            <a:r>
              <a:rPr lang="en-US" b="1" i="0" dirty="0">
                <a:solidFill>
                  <a:srgbClr val="374151"/>
                </a:solidFill>
                <a:effectLst/>
                <a:latin typeface="Söhne"/>
              </a:rPr>
              <a:t>with high Kappa and MCC values. </a:t>
            </a:r>
          </a:p>
          <a:p>
            <a:pPr algn="l">
              <a:buFont typeface="Arial" panose="020B0604020202020204" pitchFamily="34" charset="0"/>
              <a:buNone/>
            </a:pPr>
            <a:r>
              <a:rPr lang="en-US" b="1" i="0" dirty="0">
                <a:solidFill>
                  <a:srgbClr val="374151"/>
                </a:solidFill>
                <a:effectLst/>
                <a:latin typeface="Söhne"/>
              </a:rPr>
              <a:t>These results indicate that these models provide reliable and accurate </a:t>
            </a:r>
          </a:p>
          <a:p>
            <a:pPr algn="l">
              <a:buFont typeface="Arial" panose="020B0604020202020204" pitchFamily="34" charset="0"/>
              <a:buNone/>
            </a:pPr>
            <a:r>
              <a:rPr lang="en-US" b="1" i="0" dirty="0">
                <a:solidFill>
                  <a:srgbClr val="374151"/>
                </a:solidFill>
                <a:effectLst/>
                <a:latin typeface="Söhne"/>
              </a:rPr>
              <a:t>classifications for detecting credit card fraud, as they significantly outperform </a:t>
            </a:r>
          </a:p>
          <a:p>
            <a:pPr algn="l">
              <a:buFont typeface="Arial" panose="020B0604020202020204" pitchFamily="34" charset="0"/>
              <a:buNone/>
            </a:pPr>
            <a:r>
              <a:rPr lang="en-US" b="1" i="0" dirty="0">
                <a:solidFill>
                  <a:srgbClr val="374151"/>
                </a:solidFill>
                <a:effectLst/>
                <a:latin typeface="Söhne"/>
              </a:rPr>
              <a:t>random chance and exhibit strong agreement between predicted and actual classifications.</a:t>
            </a:r>
          </a:p>
          <a:p>
            <a:endParaRPr lang="en-US" dirty="0"/>
          </a:p>
          <a:p>
            <a:r>
              <a:rPr lang="en-US" b="1" dirty="0"/>
              <a:t>XGBoost</a:t>
            </a:r>
          </a:p>
          <a:p>
            <a:pPr algn="l">
              <a:buFont typeface="Arial" panose="020B0604020202020204" pitchFamily="34" charset="0"/>
              <a:buChar char="•"/>
            </a:pPr>
            <a:r>
              <a:rPr lang="en-US" sz="1200" b="0" i="0" dirty="0">
                <a:effectLst/>
                <a:latin typeface="-apple-system"/>
              </a:rPr>
              <a:t>85,289 instances were correctly predicted as "</a:t>
            </a:r>
            <a:r>
              <a:rPr lang="en-US" sz="1200" b="0" i="0" dirty="0" err="1">
                <a:effectLst/>
                <a:latin typeface="-apple-system"/>
              </a:rPr>
              <a:t>not_fraud</a:t>
            </a:r>
            <a:r>
              <a:rPr lang="en-US" sz="1200" b="0" i="0" dirty="0">
                <a:effectLst/>
                <a:latin typeface="-apple-system"/>
              </a:rPr>
              <a:t>."</a:t>
            </a:r>
          </a:p>
          <a:p>
            <a:pPr algn="l">
              <a:buFont typeface="Arial" panose="020B0604020202020204" pitchFamily="34" charset="0"/>
              <a:buChar char="•"/>
            </a:pPr>
            <a:r>
              <a:rPr lang="en-US" sz="1200" b="0" i="0" dirty="0">
                <a:effectLst/>
                <a:latin typeface="-apple-system"/>
              </a:rPr>
              <a:t>118 instances were correctly predicted as "fraud."</a:t>
            </a:r>
          </a:p>
          <a:p>
            <a:pPr algn="l">
              <a:buFont typeface="Arial" panose="020B0604020202020204" pitchFamily="34" charset="0"/>
              <a:buChar char="•"/>
            </a:pPr>
            <a:r>
              <a:rPr lang="en-US" sz="1200" b="0" i="0" dirty="0">
                <a:effectLst/>
                <a:latin typeface="-apple-system"/>
              </a:rPr>
              <a:t>7 instances were incorrectly predicted as "fraud" when they were actually "</a:t>
            </a:r>
            <a:r>
              <a:rPr lang="en-US" sz="1200" b="0" i="0" dirty="0" err="1">
                <a:effectLst/>
                <a:latin typeface="-apple-system"/>
              </a:rPr>
              <a:t>not_fraud</a:t>
            </a:r>
            <a:r>
              <a:rPr lang="en-US" sz="1200" b="0" i="0" dirty="0">
                <a:effectLst/>
                <a:latin typeface="-apple-system"/>
              </a:rPr>
              <a:t>."</a:t>
            </a:r>
          </a:p>
          <a:p>
            <a:pPr algn="l">
              <a:buFont typeface="Arial" panose="020B0604020202020204" pitchFamily="34" charset="0"/>
              <a:buChar char="•"/>
            </a:pPr>
            <a:r>
              <a:rPr lang="en-US" sz="1200" b="0" i="0" dirty="0">
                <a:effectLst/>
                <a:latin typeface="-apple-system"/>
              </a:rPr>
              <a:t>29 instances were incorrectly predicted as "</a:t>
            </a:r>
            <a:r>
              <a:rPr lang="en-US" sz="1200" b="0" i="0" dirty="0" err="1">
                <a:effectLst/>
                <a:latin typeface="-apple-system"/>
              </a:rPr>
              <a:t>not_fraud</a:t>
            </a:r>
            <a:r>
              <a:rPr lang="en-US" sz="1200" b="0" i="0" dirty="0">
                <a:effectLst/>
                <a:latin typeface="-apple-system"/>
              </a:rPr>
              <a:t>" when they were actually "fraud.“</a:t>
            </a:r>
          </a:p>
          <a:p>
            <a:endParaRPr lang="en-US" dirty="0"/>
          </a:p>
          <a:p>
            <a:endParaRPr lang="en-US" dirty="0"/>
          </a:p>
          <a:p>
            <a:r>
              <a:rPr lang="en-US" b="1" dirty="0"/>
              <a:t>PyCaret</a:t>
            </a:r>
          </a:p>
          <a:p>
            <a:pPr algn="l">
              <a:buFont typeface="Arial" panose="020B0604020202020204" pitchFamily="34" charset="0"/>
              <a:buChar char="•"/>
            </a:pPr>
            <a:r>
              <a:rPr lang="en-US" sz="1200" b="0" i="0" dirty="0">
                <a:effectLst/>
                <a:latin typeface="-apple-system"/>
              </a:rPr>
              <a:t>85,286 instances were correctly predicted as "</a:t>
            </a:r>
            <a:r>
              <a:rPr lang="en-US" sz="1200" b="0" i="0" dirty="0" err="1">
                <a:effectLst/>
                <a:latin typeface="-apple-system"/>
              </a:rPr>
              <a:t>not_fraud</a:t>
            </a:r>
            <a:r>
              <a:rPr lang="en-US" sz="1200" b="0" i="0" dirty="0">
                <a:effectLst/>
                <a:latin typeface="-apple-system"/>
              </a:rPr>
              <a:t>."</a:t>
            </a:r>
          </a:p>
          <a:p>
            <a:pPr algn="l">
              <a:buFont typeface="Arial" panose="020B0604020202020204" pitchFamily="34" charset="0"/>
              <a:buChar char="•"/>
            </a:pPr>
            <a:r>
              <a:rPr lang="en-US" sz="1200" b="0" i="0" dirty="0">
                <a:effectLst/>
                <a:latin typeface="-apple-system"/>
              </a:rPr>
              <a:t>103 instances were correctly predicted as "fraud."</a:t>
            </a:r>
          </a:p>
          <a:p>
            <a:pPr algn="l">
              <a:buFont typeface="Arial" panose="020B0604020202020204" pitchFamily="34" charset="0"/>
              <a:buChar char="•"/>
            </a:pPr>
            <a:r>
              <a:rPr lang="en-US" sz="1200" b="0" i="0" dirty="0">
                <a:effectLst/>
                <a:latin typeface="-apple-system"/>
              </a:rPr>
              <a:t>9 instances were incorrectly predicted as "fraud" when they were actually "</a:t>
            </a:r>
            <a:r>
              <a:rPr lang="en-US" sz="1200" b="0" i="0" dirty="0" err="1">
                <a:effectLst/>
                <a:latin typeface="-apple-system"/>
              </a:rPr>
              <a:t>not_fraud</a:t>
            </a:r>
            <a:r>
              <a:rPr lang="en-US" sz="1200" b="0" i="0" dirty="0">
                <a:effectLst/>
                <a:latin typeface="-apple-system"/>
              </a:rPr>
              <a:t>."</a:t>
            </a:r>
          </a:p>
          <a:p>
            <a:pPr algn="l">
              <a:buFont typeface="Arial" panose="020B0604020202020204" pitchFamily="34" charset="0"/>
              <a:buChar char="•"/>
            </a:pPr>
            <a:r>
              <a:rPr lang="en-US" sz="1200" b="0" i="0" dirty="0">
                <a:effectLst/>
                <a:latin typeface="-apple-system"/>
              </a:rPr>
              <a:t>45 instances were incorrectly predicted as "</a:t>
            </a:r>
            <a:r>
              <a:rPr lang="en-US" sz="1200" b="0" i="0" dirty="0" err="1">
                <a:effectLst/>
                <a:latin typeface="-apple-system"/>
              </a:rPr>
              <a:t>not_fraud</a:t>
            </a:r>
            <a:r>
              <a:rPr lang="en-US" sz="1200" b="0" i="0" dirty="0">
                <a:effectLst/>
                <a:latin typeface="-apple-system"/>
              </a:rPr>
              <a:t>" when they were actually "fraud.“</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364868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600" b="1" kern="100" dirty="0">
                <a:effectLst/>
                <a:latin typeface="Arial" panose="020B0604020202020204" pitchFamily="34" charset="0"/>
                <a:ea typeface="Calibri" panose="020F0502020204030204" pitchFamily="34" charset="0"/>
                <a:cs typeface="Arial" panose="020B0604020202020204" pitchFamily="34" charset="0"/>
              </a:rPr>
              <a:t>Slide 2</a:t>
            </a:r>
            <a:r>
              <a:rPr lang="en-US" sz="1600" kern="100" dirty="0">
                <a:effectLst/>
                <a:latin typeface="Arial" panose="020B0604020202020204" pitchFamily="34" charset="0"/>
                <a:ea typeface="Calibri" panose="020F0502020204030204" pitchFamily="34" charset="0"/>
                <a:cs typeface="Arial" panose="020B0604020202020204" pitchFamily="34" charset="0"/>
              </a:rPr>
              <a:t>: Outline (20 seconds)</a:t>
            </a:r>
          </a:p>
          <a:p>
            <a:pPr>
              <a:lnSpc>
                <a:spcPct val="107000"/>
              </a:lnSpc>
              <a:spcAft>
                <a:spcPts val="800"/>
              </a:spcAft>
            </a:pP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kern="100" dirty="0">
                <a:effectLst/>
                <a:latin typeface="Arial" panose="020B0604020202020204" pitchFamily="34" charset="0"/>
                <a:ea typeface="Calibri" panose="020F0502020204030204" pitchFamily="34" charset="0"/>
                <a:cs typeface="Arial" panose="020B0604020202020204" pitchFamily="34" charset="0"/>
              </a:rPr>
              <a:t>- </a:t>
            </a:r>
            <a:r>
              <a:rPr lang="en-US" sz="1600" b="1" kern="100" dirty="0">
                <a:effectLst/>
                <a:latin typeface="Arial" panose="020B0604020202020204" pitchFamily="34" charset="0"/>
                <a:ea typeface="Calibri" panose="020F0502020204030204" pitchFamily="34" charset="0"/>
                <a:cs typeface="Arial" panose="020B0604020202020204" pitchFamily="34" charset="0"/>
              </a:rPr>
              <a:t>Mention the above.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402738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600" b="1" kern="100" dirty="0">
                <a:effectLst/>
                <a:latin typeface="Arial" panose="020B0604020202020204" pitchFamily="34" charset="0"/>
                <a:ea typeface="Calibri" panose="020F0502020204030204" pitchFamily="34" charset="0"/>
                <a:cs typeface="Arial" panose="020B0604020202020204" pitchFamily="34" charset="0"/>
              </a:rPr>
              <a:t>Slide 3</a:t>
            </a:r>
            <a:r>
              <a:rPr lang="en-US" sz="1600" kern="100" dirty="0">
                <a:effectLst/>
                <a:latin typeface="Arial" panose="020B0604020202020204" pitchFamily="34" charset="0"/>
                <a:ea typeface="Calibri" panose="020F0502020204030204" pitchFamily="34" charset="0"/>
                <a:cs typeface="Arial" panose="020B0604020202020204" pitchFamily="34" charset="0"/>
              </a:rPr>
              <a:t>: Introduction (20 seconds)</a:t>
            </a:r>
          </a:p>
          <a:p>
            <a:pPr>
              <a:lnSpc>
                <a:spcPct val="107000"/>
              </a:lnSpc>
              <a:spcAft>
                <a:spcPts val="800"/>
              </a:spcAft>
            </a:pP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kern="100" dirty="0">
                <a:effectLst/>
                <a:latin typeface="Arial" panose="020B0604020202020204" pitchFamily="34" charset="0"/>
                <a:ea typeface="Calibri" panose="020F0502020204030204" pitchFamily="34" charset="0"/>
                <a:cs typeface="Arial" panose="020B0604020202020204" pitchFamily="34" charset="0"/>
              </a:rPr>
              <a:t>- </a:t>
            </a:r>
            <a:r>
              <a:rPr lang="en-US" sz="1600" b="1" kern="100" dirty="0">
                <a:effectLst/>
                <a:latin typeface="Arial" panose="020B0604020202020204" pitchFamily="34" charset="0"/>
                <a:ea typeface="Calibri" panose="020F0502020204030204" pitchFamily="34" charset="0"/>
                <a:cs typeface="Arial" panose="020B0604020202020204" pitchFamily="34" charset="0"/>
              </a:rPr>
              <a:t>Briefly introduce the topic and its importance.</a:t>
            </a:r>
          </a:p>
          <a:p>
            <a:pPr>
              <a:lnSpc>
                <a:spcPct val="107000"/>
              </a:lnSpc>
              <a:spcAft>
                <a:spcPts val="800"/>
              </a:spcAft>
            </a:pPr>
            <a:r>
              <a:rPr lang="en-US" sz="1600" kern="100" dirty="0">
                <a:effectLst/>
                <a:latin typeface="Arial" panose="020B0604020202020204" pitchFamily="34" charset="0"/>
                <a:ea typeface="Calibri" panose="020F0502020204030204" pitchFamily="34" charset="0"/>
                <a:cs typeface="Arial" panose="020B0604020202020204" pitchFamily="34" charset="0"/>
              </a:rPr>
              <a:t>We will discuss methods for detecting credit card fraud, a critical issue for financial institutions and consumers.</a:t>
            </a:r>
          </a:p>
          <a:p>
            <a:pPr>
              <a:lnSpc>
                <a:spcPct val="107000"/>
              </a:lnSpc>
              <a:spcAft>
                <a:spcPts val="800"/>
              </a:spcAft>
            </a:pP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algn="l"/>
            <a:r>
              <a:rPr lang="en-US" sz="2400" b="0" i="0" dirty="0">
                <a:solidFill>
                  <a:srgbClr val="1F2328"/>
                </a:solidFill>
                <a:effectLst/>
                <a:latin typeface="-apple-system"/>
              </a:rPr>
              <a:t>These systems can effectively flag suspicious transactions and take immediate action to mitigate potential financial losses.</a:t>
            </a:r>
          </a:p>
          <a:p>
            <a:pPr algn="l"/>
            <a:endParaRPr lang="en-US" sz="2400" b="0" i="0" dirty="0">
              <a:solidFill>
                <a:srgbClr val="1F2328"/>
              </a:solidFill>
              <a:effectLst/>
              <a:latin typeface="-apple-system"/>
            </a:endParaRPr>
          </a:p>
          <a:p>
            <a:pPr algn="l"/>
            <a:r>
              <a:rPr lang="en-US" sz="2400" b="0" i="0" dirty="0">
                <a:solidFill>
                  <a:srgbClr val="1F2328"/>
                </a:solidFill>
                <a:effectLst/>
                <a:latin typeface="-apple-system"/>
              </a:rPr>
              <a:t>Machine learning and artificial intelligence serve as pivotal tools within this domain, facilitating the creation of intelligent systems capable of learning from past fraudulent behaviors and swiftly identifying emerging fraud trends.</a:t>
            </a:r>
          </a:p>
          <a:p>
            <a:pPr>
              <a:lnSpc>
                <a:spcPct val="107000"/>
              </a:lnSpc>
              <a:spcAft>
                <a:spcPts val="800"/>
              </a:spcAft>
            </a:pP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kern="100" dirty="0">
                <a:effectLst/>
                <a:latin typeface="Arial" panose="020B0604020202020204" pitchFamily="34" charset="0"/>
                <a:ea typeface="Calibri" panose="020F0502020204030204" pitchFamily="34" charset="0"/>
                <a:cs typeface="Arial" panose="020B0604020202020204" pitchFamily="34" charset="0"/>
              </a:rPr>
              <a:t>- </a:t>
            </a:r>
            <a:r>
              <a:rPr lang="en-US" sz="1600" b="1" kern="100" dirty="0">
                <a:effectLst/>
                <a:latin typeface="Arial" panose="020B0604020202020204" pitchFamily="34" charset="0"/>
                <a:ea typeface="Calibri" panose="020F0502020204030204" pitchFamily="34" charset="0"/>
                <a:cs typeface="Arial" panose="020B0604020202020204" pitchFamily="34" charset="0"/>
              </a:rPr>
              <a:t>Mention that we'll discuss traditional and PyCaret-based approaches for fraud detection.</a:t>
            </a:r>
          </a:p>
          <a:p>
            <a:pPr>
              <a:lnSpc>
                <a:spcPct val="107000"/>
              </a:lnSpc>
              <a:spcAft>
                <a:spcPts val="800"/>
              </a:spcAft>
            </a:pPr>
            <a:r>
              <a:rPr lang="en-US" sz="1600" kern="100" dirty="0">
                <a:effectLst/>
                <a:latin typeface="Arial" panose="020B0604020202020204" pitchFamily="34" charset="0"/>
                <a:ea typeface="Calibri" panose="020F0502020204030204" pitchFamily="34" charset="0"/>
                <a:cs typeface="Arial" panose="020B0604020202020204" pitchFamily="34" charset="0"/>
              </a:rPr>
              <a:t>  - Set the audience's expectations by mentioning that you'll explore two methods for fraud detection.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92026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600" b="1" kern="100" dirty="0">
                <a:effectLst/>
                <a:latin typeface="Arial" panose="020B0604020202020204" pitchFamily="34" charset="0"/>
                <a:ea typeface="Calibri" panose="020F0502020204030204" pitchFamily="34" charset="0"/>
                <a:cs typeface="Arial" panose="020B0604020202020204" pitchFamily="34" charset="0"/>
              </a:rPr>
              <a:t>Slide 4</a:t>
            </a:r>
            <a:r>
              <a:rPr lang="en-US" sz="1600" kern="100" dirty="0">
                <a:effectLst/>
                <a:latin typeface="Arial" panose="020B0604020202020204" pitchFamily="34" charset="0"/>
                <a:ea typeface="Calibri" panose="020F0502020204030204" pitchFamily="34" charset="0"/>
                <a:cs typeface="Arial" panose="020B0604020202020204" pitchFamily="34" charset="0"/>
              </a:rPr>
              <a:t>: Goal (20 seconds)</a:t>
            </a:r>
          </a:p>
          <a:p>
            <a:pPr>
              <a:lnSpc>
                <a:spcPct val="107000"/>
              </a:lnSpc>
              <a:spcAft>
                <a:spcPts val="800"/>
              </a:spcAft>
            </a:pP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algn="l">
              <a:buFont typeface="Arial" panose="020B0604020202020204" pitchFamily="34" charset="0"/>
              <a:buNone/>
            </a:pPr>
            <a:r>
              <a:rPr lang="en-US" sz="2400" b="0" i="0" dirty="0">
                <a:solidFill>
                  <a:srgbClr val="1F2328"/>
                </a:solidFill>
                <a:effectLst/>
                <a:latin typeface="-apple-system"/>
              </a:rPr>
              <a:t>Our aim is to derive a set of actionable insights and recommendations </a:t>
            </a:r>
          </a:p>
          <a:p>
            <a:pPr algn="l">
              <a:buFont typeface="Arial" panose="020B0604020202020204" pitchFamily="34" charset="0"/>
              <a:buNone/>
            </a:pPr>
            <a:endParaRPr lang="en-US" sz="2400" b="0" i="0" dirty="0">
              <a:solidFill>
                <a:srgbClr val="1F2328"/>
              </a:solidFill>
              <a:effectLst/>
              <a:latin typeface="-apple-system"/>
            </a:endParaRPr>
          </a:p>
          <a:p>
            <a:pPr algn="l">
              <a:buFont typeface="Arial" panose="020B0604020202020204" pitchFamily="34" charset="0"/>
              <a:buNone/>
            </a:pPr>
            <a:r>
              <a:rPr lang="en-US" sz="2400" b="0" i="0" dirty="0">
                <a:solidFill>
                  <a:srgbClr val="1F2328"/>
                </a:solidFill>
                <a:effectLst/>
                <a:latin typeface="-apple-system"/>
              </a:rPr>
              <a:t>that can assist the credit card company in implementing effective measures </a:t>
            </a:r>
          </a:p>
          <a:p>
            <a:pPr algn="l">
              <a:buFont typeface="Arial" panose="020B0604020202020204" pitchFamily="34" charset="0"/>
              <a:buNone/>
            </a:pPr>
            <a:endParaRPr lang="en-US" sz="2400" b="0" i="0" dirty="0">
              <a:solidFill>
                <a:srgbClr val="1F2328"/>
              </a:solidFill>
              <a:effectLst/>
              <a:latin typeface="-apple-system"/>
            </a:endParaRPr>
          </a:p>
          <a:p>
            <a:pPr algn="l">
              <a:buFont typeface="Arial" panose="020B0604020202020204" pitchFamily="34" charset="0"/>
              <a:buNone/>
            </a:pPr>
            <a:r>
              <a:rPr lang="en-US" sz="2400" b="0" i="0" dirty="0">
                <a:solidFill>
                  <a:srgbClr val="1F2328"/>
                </a:solidFill>
                <a:effectLst/>
                <a:latin typeface="-apple-system"/>
              </a:rPr>
              <a:t>to prevent unwarranted charges for their customers.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72685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7274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Data Setup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Automation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Emphasize that PyCaret automates various aspects of the machine learning workflow,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such as data preprocessing, missing values, outliers, and feature selection</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730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5</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Traditional Method (30 seconds)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Mention that PyCaret is known for its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user-friendly and intuitive interface</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making it accessible to both beginners and experienced data scientists.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It requires minimal coding, which was an advantage for our team.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87161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98037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Slide Data Setup</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Automation</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Emphasize that PyCaret automates various aspects of the machine learning workflow, </a:t>
            </a:r>
          </a:p>
          <a:p>
            <a:pPr>
              <a:lnSpc>
                <a:spcPct val="107000"/>
              </a:lnSpc>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such as data preprocessing, missing values, outliers, and feature selection</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555322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2329" y="2662084"/>
            <a:ext cx="7989723" cy="164444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19204" y="1873055"/>
            <a:ext cx="7975483"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842" y="327573"/>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60987"/>
            <a:ext cx="8246070" cy="327687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5499" y="450782"/>
            <a:ext cx="646129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25499" y="1214307"/>
            <a:ext cx="646129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441250"/>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352" y="2628900"/>
            <a:ext cx="8203575" cy="1699208"/>
          </a:xfrm>
        </p:spPr>
        <p:txBody>
          <a:bodyPr>
            <a:normAutofit/>
          </a:bodyPr>
          <a:lstStyle/>
          <a:p>
            <a:r>
              <a:rPr lang="en-US" dirty="0"/>
              <a:t>Credit Card Fraud </a:t>
            </a:r>
            <a:br>
              <a:rPr lang="en-US" dirty="0"/>
            </a:br>
            <a:r>
              <a:rPr lang="en-US" dirty="0"/>
              <a:t>Detection Using PyCaret</a:t>
            </a:r>
          </a:p>
        </p:txBody>
      </p:sp>
      <p:sp>
        <p:nvSpPr>
          <p:cNvPr id="5" name="Subtitle 4">
            <a:extLst>
              <a:ext uri="{FF2B5EF4-FFF2-40B4-BE49-F238E27FC236}">
                <a16:creationId xmlns:a16="http://schemas.microsoft.com/office/drawing/2014/main" id="{63973AF9-51E6-A404-72BF-E855D0A9C22A}"/>
              </a:ext>
            </a:extLst>
          </p:cNvPr>
          <p:cNvSpPr>
            <a:spLocks noGrp="1"/>
          </p:cNvSpPr>
          <p:nvPr>
            <p:ph type="subTitle" idx="1"/>
          </p:nvPr>
        </p:nvSpPr>
        <p:spPr>
          <a:xfrm>
            <a:off x="1102444" y="4437528"/>
            <a:ext cx="7975483" cy="652183"/>
          </a:xfrm>
        </p:spPr>
        <p:txBody>
          <a:bodyPr>
            <a:normAutofit fontScale="92500" lnSpcReduction="20000"/>
          </a:bodyPr>
          <a:lstStyle/>
          <a:p>
            <a:r>
              <a:rPr lang="en-US" sz="3000" dirty="0"/>
              <a:t>Franklin Anozie</a:t>
            </a:r>
          </a:p>
          <a:p>
            <a:r>
              <a:rPr lang="en-US" sz="1300" dirty="0"/>
              <a:t>11/09/2023</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med" p14:dur="700" advTm="4411">
        <p:fade/>
      </p:transition>
    </mc:Choice>
    <mc:Fallback xmlns="">
      <p:transition spd="med" advTm="441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782" y="335193"/>
            <a:ext cx="8246070" cy="763526"/>
          </a:xfrm>
        </p:spPr>
        <p:txBody>
          <a:bodyPr>
            <a:normAutofit/>
          </a:bodyPr>
          <a:lstStyle/>
          <a:p>
            <a:r>
              <a:rPr lang="en-US" sz="3600" dirty="0">
                <a:effectLst/>
                <a:latin typeface="Arial" panose="020B0604020202020204" pitchFamily="34" charset="0"/>
                <a:ea typeface="Calibri" panose="020F0502020204030204" pitchFamily="34" charset="0"/>
                <a:cs typeface="Arial" panose="020B0604020202020204" pitchFamily="34" charset="0"/>
              </a:rPr>
              <a:t>Compare &amp; Select</a:t>
            </a:r>
            <a:endParaRPr lang="en-US" dirty="0"/>
          </a:p>
        </p:txBody>
      </p:sp>
      <p:pic>
        <p:nvPicPr>
          <p:cNvPr id="8" name="Picture 7" descr="A screenshot of a computer&#10;&#10;Description automatically generated">
            <a:extLst>
              <a:ext uri="{FF2B5EF4-FFF2-40B4-BE49-F238E27FC236}">
                <a16:creationId xmlns:a16="http://schemas.microsoft.com/office/drawing/2014/main" id="{E21EA7BE-602B-1534-5F04-AE8D8076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82" y="1312723"/>
            <a:ext cx="4771040" cy="3688080"/>
          </a:xfrm>
          <a:prstGeom prst="rect">
            <a:avLst/>
          </a:prstGeom>
        </p:spPr>
      </p:pic>
      <p:pic>
        <p:nvPicPr>
          <p:cNvPr id="4" name="Picture 3" descr="A white background with black text&#10;&#10;Description automatically generated">
            <a:extLst>
              <a:ext uri="{FF2B5EF4-FFF2-40B4-BE49-F238E27FC236}">
                <a16:creationId xmlns:a16="http://schemas.microsoft.com/office/drawing/2014/main" id="{9171745A-FA9E-60BD-4D01-3A6EE5DE4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879" y="1627982"/>
            <a:ext cx="2218089" cy="1387444"/>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4D1F1959-285A-A61B-5270-E31B7223A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6662" y="3236242"/>
            <a:ext cx="2699720" cy="1265956"/>
          </a:xfrm>
          <a:prstGeom prst="rect">
            <a:avLst/>
          </a:prstGeom>
        </p:spPr>
      </p:pic>
    </p:spTree>
    <p:extLst>
      <p:ext uri="{BB962C8B-B14F-4D97-AF65-F5344CB8AC3E}">
        <p14:creationId xmlns:p14="http://schemas.microsoft.com/office/powerpoint/2010/main" val="2856927977"/>
      </p:ext>
    </p:extLst>
  </p:cSld>
  <p:clrMapOvr>
    <a:masterClrMapping/>
  </p:clrMapOvr>
  <mc:AlternateContent xmlns:mc="http://schemas.openxmlformats.org/markup-compatibility/2006" xmlns:p14="http://schemas.microsoft.com/office/powerpoint/2010/main">
    <mc:Choice Requires="p14">
      <p:transition spd="med" p14:dur="700" advTm="270">
        <p:fade/>
      </p:transition>
    </mc:Choice>
    <mc:Fallback xmlns="">
      <p:transition spd="med" advTm="27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32" y="319953"/>
            <a:ext cx="8246070" cy="763526"/>
          </a:xfrm>
        </p:spPr>
        <p:txBody>
          <a:bodyPr>
            <a:normAutofit/>
          </a:bodyPr>
          <a:lstStyle/>
          <a:p>
            <a:r>
              <a:rPr lang="en-US" sz="3600" dirty="0">
                <a:effectLst/>
                <a:latin typeface="Arial" panose="020B0604020202020204" pitchFamily="34" charset="0"/>
                <a:ea typeface="Calibri" panose="020F0502020204030204" pitchFamily="34" charset="0"/>
                <a:cs typeface="Arial" panose="020B0604020202020204" pitchFamily="34" charset="0"/>
              </a:rPr>
              <a:t>Train &amp; Evaluate</a:t>
            </a:r>
            <a:endParaRPr lang="en-US" dirty="0"/>
          </a:p>
        </p:txBody>
      </p:sp>
      <p:pic>
        <p:nvPicPr>
          <p:cNvPr id="10" name="Content Placeholder 9" descr="A screenshot of a computer&#10;&#10;Description automatically generated">
            <a:extLst>
              <a:ext uri="{FF2B5EF4-FFF2-40B4-BE49-F238E27FC236}">
                <a16:creationId xmlns:a16="http://schemas.microsoft.com/office/drawing/2014/main" id="{19FF0CE7-2F3D-5985-400F-9B90E020C9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5013" y="1317822"/>
            <a:ext cx="7409524" cy="3505725"/>
          </a:xfrm>
        </p:spPr>
      </p:pic>
    </p:spTree>
    <p:extLst>
      <p:ext uri="{BB962C8B-B14F-4D97-AF65-F5344CB8AC3E}">
        <p14:creationId xmlns:p14="http://schemas.microsoft.com/office/powerpoint/2010/main" val="864554603"/>
      </p:ext>
    </p:extLst>
  </p:cSld>
  <p:clrMapOvr>
    <a:masterClrMapping/>
  </p:clrMapOvr>
  <mc:AlternateContent xmlns:mc="http://schemas.openxmlformats.org/markup-compatibility/2006" xmlns:p14="http://schemas.microsoft.com/office/powerpoint/2010/main">
    <mc:Choice Requires="p14">
      <p:transition spd="med" p14:dur="700" advTm="190">
        <p:fade/>
      </p:transition>
    </mc:Choice>
    <mc:Fallback xmlns="">
      <p:transition spd="med" advTm="19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9657" y="398016"/>
            <a:ext cx="8093365" cy="763525"/>
          </a:xfrm>
        </p:spPr>
        <p:txBody>
          <a:bodyPr>
            <a:normAutofit/>
          </a:bodyPr>
          <a:lstStyle/>
          <a:p>
            <a:r>
              <a:rPr lang="en-US" dirty="0"/>
              <a:t>Results</a:t>
            </a:r>
          </a:p>
        </p:txBody>
      </p:sp>
      <p:sp>
        <p:nvSpPr>
          <p:cNvPr id="5" name="Text Placeholder 4"/>
          <p:cNvSpPr>
            <a:spLocks noGrp="1"/>
          </p:cNvSpPr>
          <p:nvPr>
            <p:ph type="body" idx="1"/>
          </p:nvPr>
        </p:nvSpPr>
        <p:spPr>
          <a:xfrm>
            <a:off x="129540" y="1261796"/>
            <a:ext cx="4206242" cy="482016"/>
          </a:xfrm>
        </p:spPr>
        <p:txBody>
          <a:bodyPr>
            <a:noAutofit/>
          </a:bodyPr>
          <a:lstStyle/>
          <a:p>
            <a:r>
              <a:rPr lang="en-US" sz="2000" dirty="0">
                <a:latin typeface="Arial" panose="020B0604020202020204" pitchFamily="34" charset="0"/>
                <a:cs typeface="Arial" panose="020B0604020202020204" pitchFamily="34" charset="0"/>
              </a:rPr>
              <a:t>Traditional (XGBoost Classifier)</a:t>
            </a:r>
          </a:p>
        </p:txBody>
      </p:sp>
      <p:sp>
        <p:nvSpPr>
          <p:cNvPr id="6" name="Content Placeholder 5"/>
          <p:cNvSpPr>
            <a:spLocks noGrp="1"/>
          </p:cNvSpPr>
          <p:nvPr>
            <p:ph sz="half" idx="2"/>
          </p:nvPr>
        </p:nvSpPr>
        <p:spPr>
          <a:xfrm>
            <a:off x="293039" y="1732289"/>
            <a:ext cx="2473021" cy="1209031"/>
          </a:xfrm>
        </p:spPr>
        <p:txBody>
          <a:bodyPr>
            <a:normAutofit fontScale="85000" lnSpcReduction="10000"/>
          </a:bodyPr>
          <a:lstStyle/>
          <a:p>
            <a:pPr marL="400050" algn="l"/>
            <a:r>
              <a:rPr lang="en-US" sz="2000" dirty="0">
                <a:latin typeface="Arial" panose="020B0604020202020204" pitchFamily="34" charset="0"/>
                <a:cs typeface="Arial" panose="020B0604020202020204" pitchFamily="34" charset="0"/>
              </a:rPr>
              <a:t>AUC = 0.9995</a:t>
            </a:r>
          </a:p>
          <a:p>
            <a:pPr marL="400050" algn="l"/>
            <a:r>
              <a:rPr lang="en-US" dirty="0">
                <a:latin typeface="Arial" panose="020B0604020202020204" pitchFamily="34" charset="0"/>
                <a:cs typeface="Arial" panose="020B0604020202020204" pitchFamily="34" charset="0"/>
              </a:rPr>
              <a:t>Kappa = </a:t>
            </a:r>
            <a:r>
              <a:rPr lang="en-US" b="0" i="0" dirty="0">
                <a:solidFill>
                  <a:srgbClr val="374151"/>
                </a:solidFill>
                <a:effectLst/>
                <a:latin typeface="Arial" panose="020B0604020202020204" pitchFamily="34" charset="0"/>
                <a:cs typeface="Arial" panose="020B0604020202020204" pitchFamily="34" charset="0"/>
              </a:rPr>
              <a:t>0.8644</a:t>
            </a:r>
          </a:p>
          <a:p>
            <a:pPr marL="400050" algn="l"/>
            <a:r>
              <a:rPr lang="en-US" sz="2000" dirty="0">
                <a:latin typeface="Arial" panose="020B0604020202020204" pitchFamily="34" charset="0"/>
                <a:cs typeface="Arial" panose="020B0604020202020204" pitchFamily="34" charset="0"/>
              </a:rPr>
              <a:t>MCC = </a:t>
            </a:r>
            <a:r>
              <a:rPr lang="en-US" sz="2000" b="0" i="0" dirty="0">
                <a:solidFill>
                  <a:srgbClr val="374151"/>
                </a:solidFill>
                <a:effectLst/>
                <a:latin typeface="Arial" panose="020B0604020202020204" pitchFamily="34" charset="0"/>
                <a:cs typeface="Arial" panose="020B0604020202020204" pitchFamily="34" charset="0"/>
              </a:rPr>
              <a:t>0.8676</a:t>
            </a:r>
            <a:endParaRPr lang="en-US" sz="2000" dirty="0">
              <a:latin typeface="Arial" panose="020B0604020202020204" pitchFamily="34" charset="0"/>
              <a:cs typeface="Arial" panose="020B0604020202020204" pitchFamily="34" charset="0"/>
            </a:endParaRPr>
          </a:p>
        </p:txBody>
      </p:sp>
      <p:sp>
        <p:nvSpPr>
          <p:cNvPr id="7" name="Text Placeholder 6"/>
          <p:cNvSpPr>
            <a:spLocks noGrp="1"/>
          </p:cNvSpPr>
          <p:nvPr>
            <p:ph type="body" sz="quarter" idx="3"/>
          </p:nvPr>
        </p:nvSpPr>
        <p:spPr>
          <a:xfrm>
            <a:off x="5273043" y="1261796"/>
            <a:ext cx="2606038" cy="482016"/>
          </a:xfrm>
        </p:spPr>
        <p:txBody>
          <a:bodyPr vert="horz" lIns="91440" tIns="45720" rIns="91440" bIns="45720" rtlCol="0" anchor="b">
            <a:noAutofit/>
          </a:bodyPr>
          <a:lstStyle/>
          <a:p>
            <a:r>
              <a:rPr lang="en-US" sz="2000" dirty="0">
                <a:latin typeface="Arial" panose="020B0604020202020204" pitchFamily="34" charset="0"/>
                <a:cs typeface="Arial" panose="020B0604020202020204" pitchFamily="34" charset="0"/>
              </a:rPr>
              <a:t>PyCaret</a:t>
            </a:r>
          </a:p>
        </p:txBody>
      </p:sp>
      <p:sp>
        <p:nvSpPr>
          <p:cNvPr id="8" name="Content Placeholder 7"/>
          <p:cNvSpPr>
            <a:spLocks noGrp="1"/>
          </p:cNvSpPr>
          <p:nvPr>
            <p:ph sz="quarter" idx="4"/>
          </p:nvPr>
        </p:nvSpPr>
        <p:spPr>
          <a:xfrm>
            <a:off x="5463540" y="1731085"/>
            <a:ext cx="3078695" cy="1139088"/>
          </a:xfrm>
        </p:spPr>
        <p:txBody>
          <a:bodyPr>
            <a:normAutofit fontScale="85000" lnSpcReduction="10000"/>
          </a:bodyPr>
          <a:lstStyle/>
          <a:p>
            <a:pPr marL="400050" algn="l"/>
            <a:r>
              <a:rPr lang="en-US" dirty="0"/>
              <a:t>AUC = </a:t>
            </a:r>
            <a:r>
              <a:rPr lang="en-US" b="0" i="0" dirty="0">
                <a:effectLst/>
                <a:latin typeface="-apple-system"/>
              </a:rPr>
              <a:t>0.9996</a:t>
            </a:r>
          </a:p>
          <a:p>
            <a:pPr marL="400050" algn="l"/>
            <a:r>
              <a:rPr lang="en-US" dirty="0"/>
              <a:t>Kappa = </a:t>
            </a:r>
            <a:r>
              <a:rPr lang="en-US" b="0" i="0" dirty="0">
                <a:solidFill>
                  <a:srgbClr val="374151"/>
                </a:solidFill>
                <a:effectLst/>
                <a:latin typeface="Söhne"/>
              </a:rPr>
              <a:t>0.8666</a:t>
            </a:r>
          </a:p>
          <a:p>
            <a:pPr marL="400050" algn="l"/>
            <a:r>
              <a:rPr lang="en-US" dirty="0"/>
              <a:t>MCC = </a:t>
            </a:r>
            <a:r>
              <a:rPr lang="en-US" b="0" i="0" dirty="0">
                <a:solidFill>
                  <a:srgbClr val="374151"/>
                </a:solidFill>
                <a:effectLst/>
                <a:latin typeface="Söhne"/>
              </a:rPr>
              <a:t>0.8706</a:t>
            </a:r>
            <a:endParaRPr lang="en-US" dirty="0"/>
          </a:p>
        </p:txBody>
      </p:sp>
      <p:pic>
        <p:nvPicPr>
          <p:cNvPr id="9" name="Picture 8" descr="A screenshot of a graph&#10;&#10;Description automatically generated">
            <a:extLst>
              <a:ext uri="{FF2B5EF4-FFF2-40B4-BE49-F238E27FC236}">
                <a16:creationId xmlns:a16="http://schemas.microsoft.com/office/drawing/2014/main" id="{786A1BAE-584D-B9EF-B7D7-3CE96C7FD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2" y="2872740"/>
            <a:ext cx="3162298" cy="2116478"/>
          </a:xfrm>
          <a:prstGeom prst="rect">
            <a:avLst/>
          </a:prstGeom>
        </p:spPr>
      </p:pic>
      <p:pic>
        <p:nvPicPr>
          <p:cNvPr id="11" name="Picture 10" descr="A green and white squares with black numbers&#10;&#10;Description automatically generated">
            <a:extLst>
              <a:ext uri="{FF2B5EF4-FFF2-40B4-BE49-F238E27FC236}">
                <a16:creationId xmlns:a16="http://schemas.microsoft.com/office/drawing/2014/main" id="{C506AA3A-8ABA-0681-4749-AB5A3EE6D9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4011" y="2870174"/>
            <a:ext cx="3615169" cy="2116478"/>
          </a:xfrm>
          <a:prstGeom prst="rect">
            <a:avLst/>
          </a:prstGeom>
        </p:spPr>
      </p:pic>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med" p14:dur="700" advTm="296">
        <p:fade/>
      </p:transition>
    </mc:Choice>
    <mc:Fallback xmlns="">
      <p:transition spd="med" advTm="29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Conclusion:</a:t>
            </a:r>
          </a:p>
        </p:txBody>
      </p:sp>
      <p:sp>
        <p:nvSpPr>
          <p:cNvPr id="5" name="Content Placeholder 4"/>
          <p:cNvSpPr>
            <a:spLocks noGrp="1"/>
          </p:cNvSpPr>
          <p:nvPr>
            <p:ph idx="1"/>
          </p:nvPr>
        </p:nvSpPr>
        <p:spPr>
          <a:xfrm>
            <a:off x="2225499" y="1214307"/>
            <a:ext cx="6461299" cy="3308832"/>
          </a:xfrm>
        </p:spPr>
        <p:txBody>
          <a:bodyPr>
            <a:normAutofit/>
          </a:bodyPr>
          <a:lstStyle/>
          <a:p>
            <a:pPr marL="0" indent="0">
              <a:buNone/>
            </a:pPr>
            <a:r>
              <a:rPr lang="en-US" sz="2400" dirty="0">
                <a:effectLst/>
                <a:latin typeface="Arial" panose="020B0604020202020204" pitchFamily="34" charset="0"/>
                <a:ea typeface="Calibri" panose="020F0502020204030204" pitchFamily="34" charset="0"/>
              </a:rPr>
              <a:t>PyCaret emerged as the ideal choice for our credit card fraud detection project.</a:t>
            </a:r>
          </a:p>
          <a:p>
            <a:pPr marL="0" indent="0">
              <a:buNone/>
            </a:pPr>
            <a:r>
              <a:rPr lang="en-US" sz="2400" dirty="0">
                <a:effectLst/>
                <a:latin typeface="Arial" panose="020B0604020202020204" pitchFamily="34" charset="0"/>
                <a:ea typeface="Calibri" panose="020F0502020204030204" pitchFamily="34" charset="0"/>
              </a:rPr>
              <a:t>It aligned with our project goals and simplified the machine learning workflow, </a:t>
            </a:r>
            <a:r>
              <a:rPr lang="en-US" sz="2400" dirty="0">
                <a:latin typeface="Arial" panose="020B0604020202020204" pitchFamily="34" charset="0"/>
                <a:ea typeface="Calibri" panose="020F0502020204030204" pitchFamily="34" charset="0"/>
              </a:rPr>
              <a:t>determining both fraudulent and legitimate transactions, minimizing customer inconveniences and financial losses for both credit card company and its customers.</a:t>
            </a:r>
            <a:endParaRPr lang="en-US" sz="2400" dirty="0"/>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med" p14:dur="700" advTm="294">
        <p:fade/>
      </p:transition>
    </mc:Choice>
    <mc:Fallback xmlns="">
      <p:transition spd="med" advTm="29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Yellow question mark">
            <a:extLst>
              <a:ext uri="{FF2B5EF4-FFF2-40B4-BE49-F238E27FC236}">
                <a16:creationId xmlns:a16="http://schemas.microsoft.com/office/drawing/2014/main" id="{4C4CD682-950B-6A73-4905-949D0B1A62BD}"/>
              </a:ext>
            </a:extLst>
          </p:cNvPr>
          <p:cNvPicPr>
            <a:picLocks noChangeAspect="1"/>
          </p:cNvPicPr>
          <p:nvPr/>
        </p:nvPicPr>
        <p:blipFill rotWithShape="1">
          <a:blip r:embed="rId3">
            <a:alphaModFix/>
          </a:blip>
          <a:srcRect b="6250"/>
          <a:stretch/>
        </p:blipFill>
        <p:spPr>
          <a:xfrm>
            <a:off x="20" y="10"/>
            <a:ext cx="9143979" cy="5143490"/>
          </a:xfrm>
          <a:prstGeom prst="rect">
            <a:avLst/>
          </a:prstGeom>
        </p:spPr>
      </p:pic>
      <p:sp>
        <p:nvSpPr>
          <p:cNvPr id="10" name="Rectangle 9">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258497" y="-3258493"/>
            <a:ext cx="2634195" cy="9151192"/>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BA0510A-BA4C-81C8-2EB4-DFDA0DBC0893}"/>
              </a:ext>
            </a:extLst>
          </p:cNvPr>
          <p:cNvSpPr txBox="1">
            <a:spLocks/>
          </p:cNvSpPr>
          <p:nvPr/>
        </p:nvSpPr>
        <p:spPr>
          <a:xfrm>
            <a:off x="571500" y="853075"/>
            <a:ext cx="5850495" cy="1140740"/>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3000" dirty="0">
                <a:solidFill>
                  <a:srgbClr val="FFFFFF"/>
                </a:solidFill>
              </a:rPr>
              <a:t>Questions</a:t>
            </a:r>
          </a:p>
        </p:txBody>
      </p:sp>
      <p:sp>
        <p:nvSpPr>
          <p:cNvPr id="12" name="Rectangle 11">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58928" y="-337037"/>
            <a:ext cx="1818953" cy="9151191"/>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4="http://schemas.microsoft.com/office/powerpoint/2010/main">
    <mc:Choice Requires="p14">
      <p:transition spd="med" p14:dur="700" advTm="9680">
        <p:fade/>
      </p:transition>
    </mc:Choice>
    <mc:Fallback xmlns="">
      <p:transition spd="med" advTm="968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p:txBody>
          <a:bodyPr>
            <a:normAutofit/>
          </a:bodyPr>
          <a:lstStyle/>
          <a:p>
            <a:r>
              <a:rPr lang="en-US" dirty="0"/>
              <a:t>Goal</a:t>
            </a:r>
          </a:p>
          <a:p>
            <a:r>
              <a:rPr lang="en-US" dirty="0"/>
              <a:t>Using PyCaret</a:t>
            </a:r>
          </a:p>
          <a:p>
            <a:r>
              <a:rPr lang="en-US" dirty="0"/>
              <a:t>Conclusion</a:t>
            </a:r>
          </a:p>
          <a:p>
            <a:r>
              <a:rPr lang="en-US" dirty="0"/>
              <a:t>Q&amp;A</a:t>
            </a:r>
          </a:p>
          <a:p>
            <a:endParaRPr lang="en-US" dirty="0"/>
          </a:p>
          <a:p>
            <a:endParaRPr lang="en-US" dirty="0"/>
          </a:p>
          <a:p>
            <a:endParaRPr lang="en-US" dirty="0"/>
          </a:p>
        </p:txBody>
      </p:sp>
    </p:spTree>
    <p:extLst>
      <p:ext uri="{BB962C8B-B14F-4D97-AF65-F5344CB8AC3E}">
        <p14:creationId xmlns:p14="http://schemas.microsoft.com/office/powerpoint/2010/main" val="1814921985"/>
      </p:ext>
    </p:extLst>
  </p:cSld>
  <p:clrMapOvr>
    <a:masterClrMapping/>
  </p:clrMapOvr>
  <mc:AlternateContent xmlns:mc="http://schemas.openxmlformats.org/markup-compatibility/2006" xmlns:p14="http://schemas.microsoft.com/office/powerpoint/2010/main">
    <mc:Choice Requires="p14">
      <p:transition spd="med" p14:dur="700" advTm="1632">
        <p:fade/>
      </p:transition>
    </mc:Choice>
    <mc:Fallback xmlns="">
      <p:transition spd="med" advTm="163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15299" y="411348"/>
            <a:ext cx="5098906" cy="1256717"/>
          </a:xfrm>
        </p:spPr>
        <p:txBody>
          <a:bodyPr anchor="b">
            <a:normAutofit/>
          </a:bodyPr>
          <a:lstStyle/>
          <a:p>
            <a:r>
              <a:rPr lang="en-US" sz="4400" dirty="0"/>
              <a:t>Introduction:</a:t>
            </a:r>
          </a:p>
        </p:txBody>
      </p:sp>
      <p:sp>
        <p:nvSpPr>
          <p:cNvPr id="3" name="Content Placeholder 2"/>
          <p:cNvSpPr>
            <a:spLocks noGrp="1"/>
          </p:cNvSpPr>
          <p:nvPr>
            <p:ph idx="1"/>
          </p:nvPr>
        </p:nvSpPr>
        <p:spPr>
          <a:xfrm>
            <a:off x="3415300" y="1807372"/>
            <a:ext cx="5098904" cy="2778913"/>
          </a:xfrm>
        </p:spPr>
        <p:txBody>
          <a:bodyPr>
            <a:normAutofit lnSpcReduction="10000"/>
          </a:bodyPr>
          <a:lstStyle/>
          <a:p>
            <a:pPr marL="0" indent="0">
              <a:buNone/>
            </a:pPr>
            <a:endParaRPr lang="en-US" sz="1500" b="0" i="0" dirty="0">
              <a:effectLst/>
              <a:latin typeface="-apple-system"/>
            </a:endParaRPr>
          </a:p>
          <a:p>
            <a:pPr marL="0" indent="0">
              <a:buNone/>
            </a:pPr>
            <a:r>
              <a:rPr lang="en-US" sz="1500" b="0" i="0" dirty="0">
                <a:effectLst/>
                <a:latin typeface="-apple-system"/>
              </a:rPr>
              <a:t>In today's digital landscape, the rise of electronic transactions has given way to an increasingly concerning issue – credit card fraud. </a:t>
            </a:r>
          </a:p>
          <a:p>
            <a:pPr marL="0" indent="0">
              <a:buNone/>
            </a:pPr>
            <a:endParaRPr lang="en-US" sz="1500" b="0" i="0" dirty="0">
              <a:effectLst/>
              <a:latin typeface="-apple-system"/>
            </a:endParaRPr>
          </a:p>
          <a:p>
            <a:pPr marL="0" indent="0">
              <a:buNone/>
            </a:pPr>
            <a:r>
              <a:rPr lang="en-US" sz="1500" b="0" i="0" dirty="0">
                <a:effectLst/>
                <a:latin typeface="-apple-system"/>
              </a:rPr>
              <a:t>Criminals are continually exploring new avenues to exploit vulnerabilities within payment systems, resulting in significant financial losses for both individuals and businesses. </a:t>
            </a:r>
          </a:p>
          <a:p>
            <a:pPr marL="0" indent="0">
              <a:buNone/>
            </a:pPr>
            <a:endParaRPr lang="en-US" sz="1500" dirty="0">
              <a:latin typeface="-apple-system"/>
            </a:endParaRPr>
          </a:p>
          <a:p>
            <a:pPr marL="0" indent="0">
              <a:buNone/>
            </a:pPr>
            <a:r>
              <a:rPr lang="en-US" sz="1500" b="0" i="0" dirty="0">
                <a:effectLst/>
                <a:latin typeface="-apple-system"/>
              </a:rPr>
              <a:t>As a result, the development of robust fraud detection mechanisms has become paramount.</a:t>
            </a:r>
            <a:endParaRPr lang="en-US" sz="1500" dirty="0"/>
          </a:p>
          <a:p>
            <a:endParaRPr lang="en-US" sz="1500" dirty="0"/>
          </a:p>
          <a:p>
            <a:pPr marL="0" indent="0">
              <a:buNone/>
            </a:pPr>
            <a:endParaRPr lang="en-US" sz="1500" dirty="0"/>
          </a:p>
          <a:p>
            <a:endParaRPr lang="en-US" sz="1500" dirty="0"/>
          </a:p>
        </p:txBody>
      </p:sp>
      <p:pic>
        <p:nvPicPr>
          <p:cNvPr id="5" name="Picture 4" descr="Red ad gree bar graphs and numbers above the city skyline">
            <a:extLst>
              <a:ext uri="{FF2B5EF4-FFF2-40B4-BE49-F238E27FC236}">
                <a16:creationId xmlns:a16="http://schemas.microsoft.com/office/drawing/2014/main" id="{A8759B44-F0AB-7486-3BEA-A1815F6D05DE}"/>
              </a:ext>
            </a:extLst>
          </p:cNvPr>
          <p:cNvPicPr>
            <a:picLocks noChangeAspect="1"/>
          </p:cNvPicPr>
          <p:nvPr/>
        </p:nvPicPr>
        <p:blipFill rotWithShape="1">
          <a:blip r:embed="rId3"/>
          <a:srcRect l="43119" r="11600" b="2"/>
          <a:stretch/>
        </p:blipFill>
        <p:spPr>
          <a:xfrm>
            <a:off x="20" y="10"/>
            <a:ext cx="3147352" cy="5143490"/>
          </a:xfrm>
          <a:prstGeom prst="rect">
            <a:avLst/>
          </a:prstGeom>
          <a:effectLst/>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med" p14:dur="700" advTm="607">
        <p:fade/>
      </p:transition>
    </mc:Choice>
    <mc:Fallback xmlns="">
      <p:transition spd="med" advTm="60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02556" y="571500"/>
            <a:ext cx="3117384" cy="1281183"/>
          </a:xfrm>
        </p:spPr>
        <p:txBody>
          <a:bodyPr anchor="ctr">
            <a:normAutofit/>
          </a:bodyPr>
          <a:lstStyle/>
          <a:p>
            <a:r>
              <a:rPr lang="en-US" dirty="0"/>
              <a:t>Goal</a:t>
            </a:r>
          </a:p>
        </p:txBody>
      </p:sp>
      <p:sp>
        <p:nvSpPr>
          <p:cNvPr id="3" name="Content Placeholder 2"/>
          <p:cNvSpPr>
            <a:spLocks noGrp="1"/>
          </p:cNvSpPr>
          <p:nvPr>
            <p:ph idx="1"/>
          </p:nvPr>
        </p:nvSpPr>
        <p:spPr>
          <a:xfrm>
            <a:off x="5102556" y="1852683"/>
            <a:ext cx="3117384" cy="2827377"/>
          </a:xfrm>
        </p:spPr>
        <p:txBody>
          <a:bodyPr anchor="ctr">
            <a:normAutofit/>
          </a:bodyPr>
          <a:lstStyle/>
          <a:p>
            <a:pPr marL="0" indent="0">
              <a:buNone/>
            </a:pPr>
            <a:endParaRPr lang="en-US" sz="1500" b="0" i="0" dirty="0">
              <a:effectLst/>
              <a:latin typeface="-apple-system"/>
            </a:endParaRPr>
          </a:p>
          <a:p>
            <a:pPr marL="0" indent="0">
              <a:buNone/>
            </a:pPr>
            <a:endParaRPr lang="en-US" sz="1500" dirty="0">
              <a:latin typeface="-apple-system"/>
            </a:endParaRPr>
          </a:p>
          <a:p>
            <a:pPr marL="0" indent="0">
              <a:buNone/>
            </a:pPr>
            <a:r>
              <a:rPr lang="en-US" sz="2400" b="0" i="1" dirty="0">
                <a:effectLst/>
                <a:latin typeface="+mj-lt"/>
              </a:rPr>
              <a:t>“To accurately identify and isolate these fraudulent transactions within the dataset</a:t>
            </a:r>
            <a:r>
              <a:rPr lang="en-US" sz="2400" b="0" i="0" dirty="0">
                <a:effectLst/>
                <a:latin typeface="+mj-lt"/>
              </a:rPr>
              <a:t>”.</a:t>
            </a:r>
          </a:p>
          <a:p>
            <a:pPr marL="0" indent="0">
              <a:buNone/>
            </a:pPr>
            <a:br>
              <a:rPr lang="en-US" sz="1500" dirty="0"/>
            </a:br>
            <a:endParaRPr lang="en-US" sz="1500" dirty="0"/>
          </a:p>
        </p:txBody>
      </p:sp>
      <p:pic>
        <p:nvPicPr>
          <p:cNvPr id="5" name="Picture 4" descr="A wall painted with an arrow and a dartboard">
            <a:extLst>
              <a:ext uri="{FF2B5EF4-FFF2-40B4-BE49-F238E27FC236}">
                <a16:creationId xmlns:a16="http://schemas.microsoft.com/office/drawing/2014/main" id="{7E25E9FC-4B6B-52CB-3A17-E1B8346474CE}"/>
              </a:ext>
            </a:extLst>
          </p:cNvPr>
          <p:cNvPicPr>
            <a:picLocks noChangeAspect="1"/>
          </p:cNvPicPr>
          <p:nvPr/>
        </p:nvPicPr>
        <p:blipFill rotWithShape="1">
          <a:blip r:embed="rId3"/>
          <a:srcRect l="36445" r="-2" b="-1"/>
          <a:stretch/>
        </p:blipFill>
        <p:spPr>
          <a:xfrm>
            <a:off x="20" y="-1"/>
            <a:ext cx="4571980" cy="5143501"/>
          </a:xfrm>
          <a:prstGeom prst="rect">
            <a:avLst/>
          </a:prstGeom>
        </p:spPr>
      </p:pic>
    </p:spTree>
    <p:extLst>
      <p:ext uri="{BB962C8B-B14F-4D97-AF65-F5344CB8AC3E}">
        <p14:creationId xmlns:p14="http://schemas.microsoft.com/office/powerpoint/2010/main" val="2857849545"/>
      </p:ext>
    </p:extLst>
  </p:cSld>
  <p:clrMapOvr>
    <a:masterClrMapping/>
  </p:clrMapOvr>
  <mc:AlternateContent xmlns:mc="http://schemas.openxmlformats.org/markup-compatibility/2006" xmlns:p14="http://schemas.microsoft.com/office/powerpoint/2010/main">
    <mc:Choice Requires="p14">
      <p:transition spd="med" p14:dur="700" advTm="1048">
        <p:fade/>
      </p:transition>
    </mc:Choice>
    <mc:Fallback xmlns="">
      <p:transition spd="med" advTm="104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a:t>
            </a:r>
          </a:p>
        </p:txBody>
      </p:sp>
      <p:sp>
        <p:nvSpPr>
          <p:cNvPr id="3" name="Content Placeholder 2"/>
          <p:cNvSpPr>
            <a:spLocks noGrp="1"/>
          </p:cNvSpPr>
          <p:nvPr>
            <p:ph idx="1"/>
          </p:nvPr>
        </p:nvSpPr>
        <p:spPr/>
        <p:txBody>
          <a:bodyPr/>
          <a:lstStyle/>
          <a:p>
            <a:pPr marL="0" indent="0">
              <a:buNone/>
            </a:pPr>
            <a:r>
              <a:rPr lang="en-US" dirty="0"/>
              <a:t>PyCaret Method</a:t>
            </a:r>
          </a:p>
          <a:p>
            <a:r>
              <a:rPr lang="en-US" dirty="0"/>
              <a:t>Overview</a:t>
            </a:r>
          </a:p>
          <a:p>
            <a:r>
              <a:rPr lang="en-US" dirty="0"/>
              <a:t>Why PyCaret?</a:t>
            </a:r>
          </a:p>
          <a:p>
            <a:r>
              <a:rPr lang="en-US" dirty="0"/>
              <a:t>High level workflow</a:t>
            </a:r>
          </a:p>
          <a:p>
            <a:endParaRPr lang="en-US" dirty="0"/>
          </a:p>
        </p:txBody>
      </p:sp>
    </p:spTree>
    <p:extLst>
      <p:ext uri="{BB962C8B-B14F-4D97-AF65-F5344CB8AC3E}">
        <p14:creationId xmlns:p14="http://schemas.microsoft.com/office/powerpoint/2010/main" val="3570227472"/>
      </p:ext>
    </p:extLst>
  </p:cSld>
  <p:clrMapOvr>
    <a:masterClrMapping/>
  </p:clrMapOvr>
  <mc:AlternateContent xmlns:mc="http://schemas.openxmlformats.org/markup-compatibility/2006" xmlns:p14="http://schemas.microsoft.com/office/powerpoint/2010/main">
    <mc:Choice Requires="p14">
      <p:transition spd="med" p14:dur="700" advTm="165">
        <p:fade/>
      </p:transition>
    </mc:Choice>
    <mc:Fallback xmlns="">
      <p:transition spd="med" advTm="16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ML Lifecycle</a:t>
            </a:r>
          </a:p>
        </p:txBody>
      </p:sp>
      <p:pic>
        <p:nvPicPr>
          <p:cNvPr id="6" name="Picture 5" descr="A diagram of data analysis&#10;&#10;Description automatically generated">
            <a:extLst>
              <a:ext uri="{FF2B5EF4-FFF2-40B4-BE49-F238E27FC236}">
                <a16:creationId xmlns:a16="http://schemas.microsoft.com/office/drawing/2014/main" id="{B2832119-C449-9233-B00D-B967BEFE9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58" y="2163847"/>
            <a:ext cx="7635767" cy="2025600"/>
          </a:xfrm>
          <a:prstGeom prst="rect">
            <a:avLst/>
          </a:prstGeom>
        </p:spPr>
      </p:pic>
    </p:spTree>
    <p:extLst>
      <p:ext uri="{BB962C8B-B14F-4D97-AF65-F5344CB8AC3E}">
        <p14:creationId xmlns:p14="http://schemas.microsoft.com/office/powerpoint/2010/main" val="3334936447"/>
      </p:ext>
    </p:extLst>
  </p:cSld>
  <p:clrMapOvr>
    <a:masterClrMapping/>
  </p:clrMapOvr>
  <mc:AlternateContent xmlns:mc="http://schemas.openxmlformats.org/markup-compatibility/2006" xmlns:p14="http://schemas.microsoft.com/office/powerpoint/2010/main">
    <mc:Choice Requires="p14">
      <p:transition spd="med" p14:dur="700" advTm="456">
        <p:fade/>
      </p:transition>
    </mc:Choice>
    <mc:Fallback xmlns="">
      <p:transition spd="med" advTm="45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PyCaret?</a:t>
            </a:r>
          </a:p>
        </p:txBody>
      </p:sp>
      <p:sp>
        <p:nvSpPr>
          <p:cNvPr id="3" name="Content Placeholder 2"/>
          <p:cNvSpPr>
            <a:spLocks noGrp="1"/>
          </p:cNvSpPr>
          <p:nvPr>
            <p:ph idx="1"/>
          </p:nvPr>
        </p:nvSpPr>
        <p:spPr>
          <a:xfrm>
            <a:off x="426843" y="1260986"/>
            <a:ext cx="8246070" cy="3623433"/>
          </a:xfrm>
        </p:spPr>
        <p:txBody>
          <a:bodyPr>
            <a:normAutofit fontScale="92500" lnSpcReduction="10000"/>
          </a:bodyPr>
          <a:lstStyle/>
          <a:p>
            <a:pPr marL="0" indent="0">
              <a:buNone/>
            </a:pPr>
            <a:r>
              <a:rPr lang="en-US" dirty="0"/>
              <a:t>PyCaret </a:t>
            </a:r>
            <a:r>
              <a:rPr lang="en-US" b="0" i="0" dirty="0">
                <a:solidFill>
                  <a:srgbClr val="242424"/>
                </a:solidFill>
                <a:effectLst/>
                <a:latin typeface="source-serif-pro"/>
              </a:rPr>
              <a:t>is </a:t>
            </a:r>
            <a:r>
              <a:rPr lang="en-US" dirty="0">
                <a:solidFill>
                  <a:srgbClr val="242424"/>
                </a:solidFill>
                <a:latin typeface="source-serif-pro"/>
              </a:rPr>
              <a:t>a versatile Python library designed for simplifying the end-to-end machine learning workflow. </a:t>
            </a:r>
          </a:p>
          <a:p>
            <a:pPr marL="0" indent="0">
              <a:buNone/>
            </a:pPr>
            <a:r>
              <a:rPr lang="en-US" dirty="0"/>
              <a:t>Why PyCaret?</a:t>
            </a:r>
          </a:p>
          <a:p>
            <a:r>
              <a:rPr lang="en-US" dirty="0">
                <a:solidFill>
                  <a:srgbClr val="242424"/>
                </a:solidFill>
                <a:latin typeface="source-serif-pro"/>
              </a:rPr>
              <a:t>I</a:t>
            </a:r>
            <a:r>
              <a:rPr lang="en-US" b="0" i="0" dirty="0">
                <a:solidFill>
                  <a:srgbClr val="242424"/>
                </a:solidFill>
                <a:effectLst/>
                <a:latin typeface="source-serif-pro"/>
              </a:rPr>
              <a:t>t is </a:t>
            </a:r>
            <a:r>
              <a:rPr lang="en-US" b="1" i="0" dirty="0">
                <a:solidFill>
                  <a:srgbClr val="242424"/>
                </a:solidFill>
                <a:effectLst/>
                <a:latin typeface="source-serif-pro"/>
              </a:rPr>
              <a:t>simple and easy to use. </a:t>
            </a:r>
          </a:p>
          <a:p>
            <a:r>
              <a:rPr lang="en-US" b="0" i="0" dirty="0">
                <a:solidFill>
                  <a:srgbClr val="242424"/>
                </a:solidFill>
                <a:effectLst/>
                <a:latin typeface="source-serif-pro"/>
              </a:rPr>
              <a:t>It performs operations like EDA, Data preprocessing, feature engineering, Model selection, and hyperparameter.</a:t>
            </a:r>
          </a:p>
          <a:p>
            <a:r>
              <a:rPr lang="en-US" b="0" i="0" dirty="0">
                <a:solidFill>
                  <a:srgbClr val="242424"/>
                </a:solidFill>
                <a:effectLst/>
                <a:latin typeface="source-serif-pro"/>
              </a:rPr>
              <a:t>Sequentially stores the operations in a </a:t>
            </a:r>
            <a:r>
              <a:rPr lang="en-US" b="1" i="0" dirty="0">
                <a:solidFill>
                  <a:srgbClr val="242424"/>
                </a:solidFill>
                <a:effectLst/>
                <a:latin typeface="source-serif-pro"/>
              </a:rPr>
              <a:t>Pipeline</a:t>
            </a:r>
            <a:r>
              <a:rPr lang="en-US" b="0" i="0" dirty="0">
                <a:solidFill>
                  <a:srgbClr val="242424"/>
                </a:solidFill>
                <a:effectLst/>
                <a:latin typeface="source-serif-pro"/>
              </a:rPr>
              <a:t> that is fully automated for </a:t>
            </a:r>
            <a:r>
              <a:rPr lang="en-US" b="1" i="0" dirty="0">
                <a:solidFill>
                  <a:srgbClr val="242424"/>
                </a:solidFill>
                <a:effectLst/>
                <a:latin typeface="source-serif-pro"/>
              </a:rPr>
              <a:t>deployment. </a:t>
            </a:r>
            <a:endParaRPr lang="en-US" dirty="0"/>
          </a:p>
          <a:p>
            <a:endParaRPr lang="en-US" dirty="0"/>
          </a:p>
        </p:txBody>
      </p:sp>
    </p:spTree>
    <p:extLst>
      <p:ext uri="{BB962C8B-B14F-4D97-AF65-F5344CB8AC3E}">
        <p14:creationId xmlns:p14="http://schemas.microsoft.com/office/powerpoint/2010/main" val="3648291833"/>
      </p:ext>
    </p:extLst>
  </p:cSld>
  <p:clrMapOvr>
    <a:masterClrMapping/>
  </p:clrMapOvr>
  <mc:AlternateContent xmlns:mc="http://schemas.openxmlformats.org/markup-compatibility/2006" xmlns:p14="http://schemas.microsoft.com/office/powerpoint/2010/main">
    <mc:Choice Requires="p14">
      <p:transition spd="med" p14:dur="700" advTm="17">
        <p:fade/>
      </p:transition>
    </mc:Choice>
    <mc:Fallback xmlns="">
      <p:transition spd="med" advTm="1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a:t>
            </a:r>
          </a:p>
        </p:txBody>
      </p:sp>
      <p:sp>
        <p:nvSpPr>
          <p:cNvPr id="3" name="Content Placeholder 2"/>
          <p:cNvSpPr>
            <a:spLocks noGrp="1"/>
          </p:cNvSpPr>
          <p:nvPr>
            <p:ph idx="1"/>
          </p:nvPr>
        </p:nvSpPr>
        <p:spPr>
          <a:xfrm>
            <a:off x="426843" y="1260986"/>
            <a:ext cx="8246070" cy="3631053"/>
          </a:xfrm>
        </p:spPr>
        <p:txBody>
          <a:bodyPr>
            <a:normAutofit/>
          </a:bodyPr>
          <a:lstStyle/>
          <a:p>
            <a:pPr marL="0" indent="0">
              <a:buNone/>
            </a:pPr>
            <a:r>
              <a:rPr lang="en-US" dirty="0"/>
              <a:t>High Level Workflow:</a:t>
            </a:r>
          </a:p>
          <a:p>
            <a:pPr lvl="1">
              <a:lnSpc>
                <a:spcPct val="107000"/>
              </a:lnSpc>
              <a:spcAft>
                <a:spcPts val="800"/>
              </a:spcAft>
            </a:pPr>
            <a:r>
              <a:rPr lang="en-US" sz="1800" dirty="0">
                <a:latin typeface="Arial" panose="020B0604020202020204" pitchFamily="34" charset="0"/>
                <a:cs typeface="Arial" panose="020B0604020202020204" pitchFamily="34" charset="0"/>
              </a:rPr>
              <a:t>Data Setup: Loading and preprocessing the dataset.</a:t>
            </a:r>
          </a:p>
          <a:p>
            <a:pPr lvl="1">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Model Comparison and Selection: Comparing the results to identify the best-performing model for selection.</a:t>
            </a:r>
          </a:p>
          <a:p>
            <a:pPr lvl="1">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Model Training and Evaluation: Training models and access the performance of the models using various metrics..</a:t>
            </a:r>
          </a:p>
          <a:p>
            <a:pPr lvl="1"/>
            <a:r>
              <a:rPr lang="en-US" sz="1800" dirty="0">
                <a:effectLst/>
                <a:latin typeface="Arial" panose="020B0604020202020204" pitchFamily="34" charset="0"/>
                <a:ea typeface="Calibri" panose="020F0502020204030204" pitchFamily="34" charset="0"/>
                <a:cs typeface="Arial" panose="020B0604020202020204" pitchFamily="34" charset="0"/>
              </a:rPr>
              <a:t>Model Deployment (optional): Discussing the possibility of deploying the selected model in a real-world application.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5803026"/>
      </p:ext>
    </p:extLst>
  </p:cSld>
  <p:clrMapOvr>
    <a:masterClrMapping/>
  </p:clrMapOvr>
  <mc:AlternateContent xmlns:mc="http://schemas.openxmlformats.org/markup-compatibility/2006" xmlns:p14="http://schemas.microsoft.com/office/powerpoint/2010/main">
    <mc:Choice Requires="p14">
      <p:transition spd="med" p14:dur="700" advTm="106">
        <p:fade/>
      </p:transition>
    </mc:Choice>
    <mc:Fallback xmlns="">
      <p:transition spd="med" advTm="10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Setup</a:t>
            </a:r>
          </a:p>
        </p:txBody>
      </p:sp>
      <p:pic>
        <p:nvPicPr>
          <p:cNvPr id="9" name="Picture 8" descr="A screenshot of a computer&#10;&#10;Description automatically generated">
            <a:extLst>
              <a:ext uri="{FF2B5EF4-FFF2-40B4-BE49-F238E27FC236}">
                <a16:creationId xmlns:a16="http://schemas.microsoft.com/office/drawing/2014/main" id="{1B21A244-67F9-387A-B012-43FFE9DA8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467" y="1226821"/>
            <a:ext cx="5160873" cy="3863340"/>
          </a:xfrm>
          <a:prstGeom prst="rect">
            <a:avLst/>
          </a:prstGeom>
        </p:spPr>
      </p:pic>
    </p:spTree>
    <p:extLst>
      <p:ext uri="{BB962C8B-B14F-4D97-AF65-F5344CB8AC3E}">
        <p14:creationId xmlns:p14="http://schemas.microsoft.com/office/powerpoint/2010/main" val="4046714523"/>
      </p:ext>
    </p:extLst>
  </p:cSld>
  <p:clrMapOvr>
    <a:masterClrMapping/>
  </p:clrMapOvr>
  <mc:AlternateContent xmlns:mc="http://schemas.openxmlformats.org/markup-compatibility/2006">
    <mc:Choice xmlns:p14="http://schemas.microsoft.com/office/powerpoint/2010/main" Requires="p14">
      <p:transition spd="med" p14:dur="700" advTm="456">
        <p:fade/>
      </p:transition>
    </mc:Choice>
    <mc:Fallback>
      <p:transition spd="med" advTm="456">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1311</Words>
  <Application>Microsoft Office PowerPoint</Application>
  <PresentationFormat>On-screen Show (16:9)</PresentationFormat>
  <Paragraphs>180</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Söhne</vt:lpstr>
      <vt:lpstr>source-serif-pro</vt:lpstr>
      <vt:lpstr>Office Theme</vt:lpstr>
      <vt:lpstr>Credit Card Fraud  Detection Using PyCaret</vt:lpstr>
      <vt:lpstr>Outline</vt:lpstr>
      <vt:lpstr>Introduction:</vt:lpstr>
      <vt:lpstr>Goal</vt:lpstr>
      <vt:lpstr>Approach</vt:lpstr>
      <vt:lpstr>ML Lifecycle</vt:lpstr>
      <vt:lpstr>Why PyCaret?</vt:lpstr>
      <vt:lpstr>Approach</vt:lpstr>
      <vt:lpstr>Data Setup</vt:lpstr>
      <vt:lpstr>Compare &amp; Select</vt:lpstr>
      <vt:lpstr>Train &amp; Evaluate</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2023-11-09T19:08:40Z</dcterms:modified>
</cp:coreProperties>
</file>