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76" r:id="rId2"/>
    <p:sldId id="272" r:id="rId3"/>
    <p:sldId id="291" r:id="rId4"/>
    <p:sldId id="292" r:id="rId5"/>
    <p:sldId id="286" r:id="rId6"/>
    <p:sldId id="289" r:id="rId7"/>
    <p:sldId id="287" r:id="rId8"/>
    <p:sldId id="277" r:id="rId9"/>
    <p:sldId id="293" r:id="rId10"/>
    <p:sldId id="28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64" autoAdjust="0"/>
  </p:normalViewPr>
  <p:slideViewPr>
    <p:cSldViewPr snapToGrid="0" snapToObjects="1">
      <p:cViewPr varScale="1">
        <p:scale>
          <a:sx n="97" d="100"/>
          <a:sy n="97" d="100"/>
        </p:scale>
        <p:origin x="20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0507C-B477-42EF-9621-6FC0196B832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EC8E1B9-13F5-41EA-A317-4773F7C489F9}">
      <dgm:prSet/>
      <dgm:spPr/>
      <dgm:t>
        <a:bodyPr/>
        <a:lstStyle/>
        <a:p>
          <a:r>
            <a:rPr lang="en-US"/>
            <a:t>Climate change is having a profound impact on ecosystems, economies, and industries around the world, and the production of apparel in Calgary, Canada is no exception. </a:t>
          </a:r>
        </a:p>
      </dgm:t>
    </dgm:pt>
    <dgm:pt modelId="{E865401F-B18E-485F-AA55-7D886C9223D5}" type="parTrans" cxnId="{7D99BD30-588E-483B-8294-5FE55AF9C12F}">
      <dgm:prSet/>
      <dgm:spPr/>
      <dgm:t>
        <a:bodyPr/>
        <a:lstStyle/>
        <a:p>
          <a:endParaRPr lang="en-US"/>
        </a:p>
      </dgm:t>
    </dgm:pt>
    <dgm:pt modelId="{050CC7C3-CDCD-49C6-9E38-9E013584150B}" type="sibTrans" cxnId="{7D99BD30-588E-483B-8294-5FE55AF9C12F}">
      <dgm:prSet/>
      <dgm:spPr/>
      <dgm:t>
        <a:bodyPr/>
        <a:lstStyle/>
        <a:p>
          <a:endParaRPr lang="en-US"/>
        </a:p>
      </dgm:t>
    </dgm:pt>
    <dgm:pt modelId="{0D784302-A5CC-4F14-8231-C2F783C8A279}">
      <dgm:prSet/>
      <dgm:spPr/>
      <dgm:t>
        <a:bodyPr/>
        <a:lstStyle/>
        <a:p>
          <a:r>
            <a:rPr lang="en-US"/>
            <a:t>Calgary, located in Alberta, is known for its cold winters, but the effects of climate change are altering the region's climate patterns and are likely to have several significant implications to produce apparels in the area.</a:t>
          </a:r>
        </a:p>
      </dgm:t>
    </dgm:pt>
    <dgm:pt modelId="{999BBF8C-1D79-457C-915B-134BCE59322F}" type="parTrans" cxnId="{3359B64A-37A1-4F74-8A9F-C21FD667EA4E}">
      <dgm:prSet/>
      <dgm:spPr/>
      <dgm:t>
        <a:bodyPr/>
        <a:lstStyle/>
        <a:p>
          <a:endParaRPr lang="en-US"/>
        </a:p>
      </dgm:t>
    </dgm:pt>
    <dgm:pt modelId="{B3C9C820-7783-4084-94EA-BB92ECF981FF}" type="sibTrans" cxnId="{3359B64A-37A1-4F74-8A9F-C21FD667EA4E}">
      <dgm:prSet/>
      <dgm:spPr/>
      <dgm:t>
        <a:bodyPr/>
        <a:lstStyle/>
        <a:p>
          <a:endParaRPr lang="en-US"/>
        </a:p>
      </dgm:t>
    </dgm:pt>
    <dgm:pt modelId="{3B22CA32-5C7B-4A52-8BD1-1A72E3767054}">
      <dgm:prSet/>
      <dgm:spPr/>
      <dgm:t>
        <a:bodyPr/>
        <a:lstStyle/>
        <a:p>
          <a:r>
            <a:rPr lang="en-US"/>
            <a:t>Climate change is likely to have a multifaceted impact on the production of apparel in Calgary. The industry will need to adapt to shifting consumer preferences and changing weather patterns while also addressing sustainability concerns. </a:t>
          </a:r>
        </a:p>
      </dgm:t>
    </dgm:pt>
    <dgm:pt modelId="{6EF39145-B6C8-4F42-809E-254758B7918B}" type="parTrans" cxnId="{3E44BF81-C4CA-45C5-8C8A-2597DE6DDCB9}">
      <dgm:prSet/>
      <dgm:spPr/>
      <dgm:t>
        <a:bodyPr/>
        <a:lstStyle/>
        <a:p>
          <a:endParaRPr lang="en-US"/>
        </a:p>
      </dgm:t>
    </dgm:pt>
    <dgm:pt modelId="{46F5F2FD-82E9-47D4-8A82-C6C5D1622374}" type="sibTrans" cxnId="{3E44BF81-C4CA-45C5-8C8A-2597DE6DDCB9}">
      <dgm:prSet/>
      <dgm:spPr/>
      <dgm:t>
        <a:bodyPr/>
        <a:lstStyle/>
        <a:p>
          <a:endParaRPr lang="en-US"/>
        </a:p>
      </dgm:t>
    </dgm:pt>
    <dgm:pt modelId="{9DA9D560-AFB9-4B20-B4F2-1B459170F2BD}" type="pres">
      <dgm:prSet presAssocID="{5630507C-B477-42EF-9621-6FC0196B832E}" presName="vert0" presStyleCnt="0">
        <dgm:presLayoutVars>
          <dgm:dir/>
          <dgm:animOne val="branch"/>
          <dgm:animLvl val="lvl"/>
        </dgm:presLayoutVars>
      </dgm:prSet>
      <dgm:spPr/>
    </dgm:pt>
    <dgm:pt modelId="{89DB6A92-21AB-40CD-BE0A-F54D1B20C330}" type="pres">
      <dgm:prSet presAssocID="{BEC8E1B9-13F5-41EA-A317-4773F7C489F9}" presName="thickLine" presStyleLbl="alignNode1" presStyleIdx="0" presStyleCnt="3"/>
      <dgm:spPr/>
    </dgm:pt>
    <dgm:pt modelId="{9F5BFB50-0A27-479F-8B8B-82B1EDE31767}" type="pres">
      <dgm:prSet presAssocID="{BEC8E1B9-13F5-41EA-A317-4773F7C489F9}" presName="horz1" presStyleCnt="0"/>
      <dgm:spPr/>
    </dgm:pt>
    <dgm:pt modelId="{7632379A-07E0-4E05-876B-4F57C1B53C6E}" type="pres">
      <dgm:prSet presAssocID="{BEC8E1B9-13F5-41EA-A317-4773F7C489F9}" presName="tx1" presStyleLbl="revTx" presStyleIdx="0" presStyleCnt="3"/>
      <dgm:spPr/>
    </dgm:pt>
    <dgm:pt modelId="{3669CAD4-5E80-4DB6-9B22-C5DA757FC1D5}" type="pres">
      <dgm:prSet presAssocID="{BEC8E1B9-13F5-41EA-A317-4773F7C489F9}" presName="vert1" presStyleCnt="0"/>
      <dgm:spPr/>
    </dgm:pt>
    <dgm:pt modelId="{F62E8A20-9261-41B8-993E-FFEE8F9748AC}" type="pres">
      <dgm:prSet presAssocID="{0D784302-A5CC-4F14-8231-C2F783C8A279}" presName="thickLine" presStyleLbl="alignNode1" presStyleIdx="1" presStyleCnt="3"/>
      <dgm:spPr/>
    </dgm:pt>
    <dgm:pt modelId="{A1405F56-1CAB-4CF9-96AC-845A71FBCABD}" type="pres">
      <dgm:prSet presAssocID="{0D784302-A5CC-4F14-8231-C2F783C8A279}" presName="horz1" presStyleCnt="0"/>
      <dgm:spPr/>
    </dgm:pt>
    <dgm:pt modelId="{8E90A7BD-1E44-4D63-B7F8-FC7C782B839E}" type="pres">
      <dgm:prSet presAssocID="{0D784302-A5CC-4F14-8231-C2F783C8A279}" presName="tx1" presStyleLbl="revTx" presStyleIdx="1" presStyleCnt="3"/>
      <dgm:spPr/>
    </dgm:pt>
    <dgm:pt modelId="{B3D37420-CB36-4F21-B75B-44C405ACCA2F}" type="pres">
      <dgm:prSet presAssocID="{0D784302-A5CC-4F14-8231-C2F783C8A279}" presName="vert1" presStyleCnt="0"/>
      <dgm:spPr/>
    </dgm:pt>
    <dgm:pt modelId="{BEC05C24-74E5-46D7-94BF-FB1BB9775312}" type="pres">
      <dgm:prSet presAssocID="{3B22CA32-5C7B-4A52-8BD1-1A72E3767054}" presName="thickLine" presStyleLbl="alignNode1" presStyleIdx="2" presStyleCnt="3"/>
      <dgm:spPr/>
    </dgm:pt>
    <dgm:pt modelId="{F32E875F-A73F-4128-9D2E-DDE9D708DAAA}" type="pres">
      <dgm:prSet presAssocID="{3B22CA32-5C7B-4A52-8BD1-1A72E3767054}" presName="horz1" presStyleCnt="0"/>
      <dgm:spPr/>
    </dgm:pt>
    <dgm:pt modelId="{1FEA24DE-04E2-4250-88C3-8FC305DFAE86}" type="pres">
      <dgm:prSet presAssocID="{3B22CA32-5C7B-4A52-8BD1-1A72E3767054}" presName="tx1" presStyleLbl="revTx" presStyleIdx="2" presStyleCnt="3"/>
      <dgm:spPr/>
    </dgm:pt>
    <dgm:pt modelId="{B96A0D81-AD03-4F55-9D1E-D09734EADE6E}" type="pres">
      <dgm:prSet presAssocID="{3B22CA32-5C7B-4A52-8BD1-1A72E3767054}" presName="vert1" presStyleCnt="0"/>
      <dgm:spPr/>
    </dgm:pt>
  </dgm:ptLst>
  <dgm:cxnLst>
    <dgm:cxn modelId="{7D99BD30-588E-483B-8294-5FE55AF9C12F}" srcId="{5630507C-B477-42EF-9621-6FC0196B832E}" destId="{BEC8E1B9-13F5-41EA-A317-4773F7C489F9}" srcOrd="0" destOrd="0" parTransId="{E865401F-B18E-485F-AA55-7D886C9223D5}" sibTransId="{050CC7C3-CDCD-49C6-9E38-9E013584150B}"/>
    <dgm:cxn modelId="{3359B64A-37A1-4F74-8A9F-C21FD667EA4E}" srcId="{5630507C-B477-42EF-9621-6FC0196B832E}" destId="{0D784302-A5CC-4F14-8231-C2F783C8A279}" srcOrd="1" destOrd="0" parTransId="{999BBF8C-1D79-457C-915B-134BCE59322F}" sibTransId="{B3C9C820-7783-4084-94EA-BB92ECF981FF}"/>
    <dgm:cxn modelId="{0F8A1254-5D1B-4C4D-9D1E-543FFA646B63}" type="presOf" srcId="{0D784302-A5CC-4F14-8231-C2F783C8A279}" destId="{8E90A7BD-1E44-4D63-B7F8-FC7C782B839E}" srcOrd="0" destOrd="0" presId="urn:microsoft.com/office/officeart/2008/layout/LinedList"/>
    <dgm:cxn modelId="{A96CBE7E-6CB6-4C08-A8B7-D09BAEBE1D73}" type="presOf" srcId="{BEC8E1B9-13F5-41EA-A317-4773F7C489F9}" destId="{7632379A-07E0-4E05-876B-4F57C1B53C6E}" srcOrd="0" destOrd="0" presId="urn:microsoft.com/office/officeart/2008/layout/LinedList"/>
    <dgm:cxn modelId="{3E44BF81-C4CA-45C5-8C8A-2597DE6DDCB9}" srcId="{5630507C-B477-42EF-9621-6FC0196B832E}" destId="{3B22CA32-5C7B-4A52-8BD1-1A72E3767054}" srcOrd="2" destOrd="0" parTransId="{6EF39145-B6C8-4F42-809E-254758B7918B}" sibTransId="{46F5F2FD-82E9-47D4-8A82-C6C5D1622374}"/>
    <dgm:cxn modelId="{7CBFE1F1-DF63-4CE1-A995-0C551EF466A6}" type="presOf" srcId="{5630507C-B477-42EF-9621-6FC0196B832E}" destId="{9DA9D560-AFB9-4B20-B4F2-1B459170F2BD}" srcOrd="0" destOrd="0" presId="urn:microsoft.com/office/officeart/2008/layout/LinedList"/>
    <dgm:cxn modelId="{F918C1FD-B749-42EE-8362-3BA1A79F4449}" type="presOf" srcId="{3B22CA32-5C7B-4A52-8BD1-1A72E3767054}" destId="{1FEA24DE-04E2-4250-88C3-8FC305DFAE86}" srcOrd="0" destOrd="0" presId="urn:microsoft.com/office/officeart/2008/layout/LinedList"/>
    <dgm:cxn modelId="{11F0F66B-1872-4E45-A1E3-B57EE952347C}" type="presParOf" srcId="{9DA9D560-AFB9-4B20-B4F2-1B459170F2BD}" destId="{89DB6A92-21AB-40CD-BE0A-F54D1B20C330}" srcOrd="0" destOrd="0" presId="urn:microsoft.com/office/officeart/2008/layout/LinedList"/>
    <dgm:cxn modelId="{A335FBA4-B72E-4215-8709-CA7274C36FDD}" type="presParOf" srcId="{9DA9D560-AFB9-4B20-B4F2-1B459170F2BD}" destId="{9F5BFB50-0A27-479F-8B8B-82B1EDE31767}" srcOrd="1" destOrd="0" presId="urn:microsoft.com/office/officeart/2008/layout/LinedList"/>
    <dgm:cxn modelId="{F4EE5CE0-1247-4E7E-95BA-DB859D8A416A}" type="presParOf" srcId="{9F5BFB50-0A27-479F-8B8B-82B1EDE31767}" destId="{7632379A-07E0-4E05-876B-4F57C1B53C6E}" srcOrd="0" destOrd="0" presId="urn:microsoft.com/office/officeart/2008/layout/LinedList"/>
    <dgm:cxn modelId="{3645DFD2-2886-4E53-9151-A24F2911C9F0}" type="presParOf" srcId="{9F5BFB50-0A27-479F-8B8B-82B1EDE31767}" destId="{3669CAD4-5E80-4DB6-9B22-C5DA757FC1D5}" srcOrd="1" destOrd="0" presId="urn:microsoft.com/office/officeart/2008/layout/LinedList"/>
    <dgm:cxn modelId="{DD78FDCA-715A-4A0B-88CA-0CC27AD60A3F}" type="presParOf" srcId="{9DA9D560-AFB9-4B20-B4F2-1B459170F2BD}" destId="{F62E8A20-9261-41B8-993E-FFEE8F9748AC}" srcOrd="2" destOrd="0" presId="urn:microsoft.com/office/officeart/2008/layout/LinedList"/>
    <dgm:cxn modelId="{3B00DD0E-FF81-4706-8526-3C85DA82A712}" type="presParOf" srcId="{9DA9D560-AFB9-4B20-B4F2-1B459170F2BD}" destId="{A1405F56-1CAB-4CF9-96AC-845A71FBCABD}" srcOrd="3" destOrd="0" presId="urn:microsoft.com/office/officeart/2008/layout/LinedList"/>
    <dgm:cxn modelId="{60308FA1-29AB-403D-AA0A-23D08CEE7C1C}" type="presParOf" srcId="{A1405F56-1CAB-4CF9-96AC-845A71FBCABD}" destId="{8E90A7BD-1E44-4D63-B7F8-FC7C782B839E}" srcOrd="0" destOrd="0" presId="urn:microsoft.com/office/officeart/2008/layout/LinedList"/>
    <dgm:cxn modelId="{9E6DC52F-5C12-4DB1-8CC4-23CBAC4CCE8A}" type="presParOf" srcId="{A1405F56-1CAB-4CF9-96AC-845A71FBCABD}" destId="{B3D37420-CB36-4F21-B75B-44C405ACCA2F}" srcOrd="1" destOrd="0" presId="urn:microsoft.com/office/officeart/2008/layout/LinedList"/>
    <dgm:cxn modelId="{51E8C6AB-64EE-462D-8C3A-F37ADE3EF739}" type="presParOf" srcId="{9DA9D560-AFB9-4B20-B4F2-1B459170F2BD}" destId="{BEC05C24-74E5-46D7-94BF-FB1BB9775312}" srcOrd="4" destOrd="0" presId="urn:microsoft.com/office/officeart/2008/layout/LinedList"/>
    <dgm:cxn modelId="{B622E91C-538B-41C3-9741-3F06476C9102}" type="presParOf" srcId="{9DA9D560-AFB9-4B20-B4F2-1B459170F2BD}" destId="{F32E875F-A73F-4128-9D2E-DDE9D708DAAA}" srcOrd="5" destOrd="0" presId="urn:microsoft.com/office/officeart/2008/layout/LinedList"/>
    <dgm:cxn modelId="{0DEB64F1-A42D-4E6B-9093-5D3D8C00268B}" type="presParOf" srcId="{F32E875F-A73F-4128-9D2E-DDE9D708DAAA}" destId="{1FEA24DE-04E2-4250-88C3-8FC305DFAE86}" srcOrd="0" destOrd="0" presId="urn:microsoft.com/office/officeart/2008/layout/LinedList"/>
    <dgm:cxn modelId="{A68B81A8-4AD5-4E0E-8C49-230FAAE14FF3}" type="presParOf" srcId="{F32E875F-A73F-4128-9D2E-DDE9D708DAAA}" destId="{B96A0D81-AD03-4F55-9D1E-D09734EADE6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E39CB2-CA9B-420C-A6C4-9E27D5DB0129}"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599DD0B9-6ED6-4BC9-8DC2-9F0C7FB1114D}">
      <dgm:prSet custT="1"/>
      <dgm:spPr/>
      <dgm:t>
        <a:bodyPr/>
        <a:lstStyle/>
        <a:p>
          <a:pPr>
            <a:lnSpc>
              <a:spcPct val="100000"/>
            </a:lnSpc>
          </a:pPr>
          <a:r>
            <a:rPr lang="en-US" sz="1600" b="1" dirty="0"/>
            <a:t>Fall Light Jackets</a:t>
          </a:r>
          <a:r>
            <a:rPr lang="en-US" sz="1200" dirty="0"/>
            <a:t>: When the forecast indicates a temperature decline for the upcoming fall season, we will increase production of light jackets. Otherwise, a stable or rising temperatures, we will consider reducing production.</a:t>
          </a:r>
        </a:p>
      </dgm:t>
    </dgm:pt>
    <dgm:pt modelId="{CEF5350D-172D-4B2F-8B42-8BF7D7134C18}" type="parTrans" cxnId="{1525D1F0-13A4-48B4-BB6E-886B64B24D54}">
      <dgm:prSet/>
      <dgm:spPr/>
      <dgm:t>
        <a:bodyPr/>
        <a:lstStyle/>
        <a:p>
          <a:endParaRPr lang="en-US"/>
        </a:p>
      </dgm:t>
    </dgm:pt>
    <dgm:pt modelId="{6FE75734-6536-44E9-BD40-37B0C9DA2436}" type="sibTrans" cxnId="{1525D1F0-13A4-48B4-BB6E-886B64B24D54}">
      <dgm:prSet phldrT="02" phldr="0"/>
      <dgm:spPr/>
      <dgm:t>
        <a:bodyPr/>
        <a:lstStyle/>
        <a:p>
          <a:r>
            <a:rPr lang="en-US"/>
            <a:t>02</a:t>
          </a:r>
        </a:p>
      </dgm:t>
    </dgm:pt>
    <dgm:pt modelId="{DA576AF9-E9A2-40F6-8E33-99E9D497020C}">
      <dgm:prSet custT="1"/>
      <dgm:spPr/>
      <dgm:t>
        <a:bodyPr/>
        <a:lstStyle/>
        <a:p>
          <a:pPr>
            <a:lnSpc>
              <a:spcPct val="100000"/>
            </a:lnSpc>
          </a:pPr>
          <a:r>
            <a:rPr lang="en-US" sz="1600" b="1" dirty="0"/>
            <a:t>Spring Sweaters</a:t>
          </a:r>
          <a:r>
            <a:rPr lang="en-US" sz="1200" dirty="0"/>
            <a:t>: If the forecast points to a temperature drop, we will implement production reductions. However, if the forecast indicates steady or increasing temperatures, we will increase sweater production accordingly.</a:t>
          </a:r>
        </a:p>
      </dgm:t>
    </dgm:pt>
    <dgm:pt modelId="{BCDBA8D8-1580-4E92-8CAF-20D89EED6613}" type="parTrans" cxnId="{59614920-00C1-4893-AAA4-4512D37BA4E9}">
      <dgm:prSet/>
      <dgm:spPr/>
      <dgm:t>
        <a:bodyPr/>
        <a:lstStyle/>
        <a:p>
          <a:endParaRPr lang="en-US"/>
        </a:p>
      </dgm:t>
    </dgm:pt>
    <dgm:pt modelId="{B783C5AF-14D2-4FB2-B5A9-C8A227F7AC24}" type="sibTrans" cxnId="{59614920-00C1-4893-AAA4-4512D37BA4E9}">
      <dgm:prSet phldrT="03" phldr="0"/>
      <dgm:spPr/>
      <dgm:t>
        <a:bodyPr/>
        <a:lstStyle/>
        <a:p>
          <a:r>
            <a:rPr lang="en-US"/>
            <a:t>03</a:t>
          </a:r>
        </a:p>
      </dgm:t>
    </dgm:pt>
    <dgm:pt modelId="{52E00C91-A27D-4172-AE51-D290541766AB}">
      <dgm:prSet custT="1"/>
      <dgm:spPr/>
      <dgm:t>
        <a:bodyPr/>
        <a:lstStyle/>
        <a:p>
          <a:pPr>
            <a:lnSpc>
              <a:spcPct val="100000"/>
            </a:lnSpc>
          </a:pPr>
          <a:r>
            <a:rPr lang="en-US" sz="1600" b="1" dirty="0"/>
            <a:t>Winter Jackets</a:t>
          </a:r>
          <a:r>
            <a:rPr lang="en-US" sz="1200" dirty="0"/>
            <a:t>: temperature forecasts indicating a drop, we will boost production of winter jackets. Conversely, a stable or increase temperature forecast  we either reduce or maintain the status.</a:t>
          </a:r>
        </a:p>
      </dgm:t>
    </dgm:pt>
    <dgm:pt modelId="{3E12F182-F790-47B1-98D0-F68C7F92DDC7}" type="parTrans" cxnId="{41834008-2BE2-44F8-8678-9D4868D55055}">
      <dgm:prSet/>
      <dgm:spPr/>
      <dgm:t>
        <a:bodyPr/>
        <a:lstStyle/>
        <a:p>
          <a:endParaRPr lang="en-US"/>
        </a:p>
      </dgm:t>
    </dgm:pt>
    <dgm:pt modelId="{215A99AB-D78F-4618-8A22-14B74B3653FD}" type="sibTrans" cxnId="{41834008-2BE2-44F8-8678-9D4868D55055}">
      <dgm:prSet phldrT="01" phldr="0"/>
      <dgm:spPr/>
      <dgm:t>
        <a:bodyPr/>
        <a:lstStyle/>
        <a:p>
          <a:r>
            <a:rPr lang="en-US"/>
            <a:t>01</a:t>
          </a:r>
        </a:p>
      </dgm:t>
    </dgm:pt>
    <dgm:pt modelId="{CC6FEEE1-D0A2-409B-9EB8-83A2A368BF7E}" type="pres">
      <dgm:prSet presAssocID="{3CE39CB2-CA9B-420C-A6C4-9E27D5DB0129}" presName="Name0" presStyleCnt="0">
        <dgm:presLayoutVars>
          <dgm:animLvl val="lvl"/>
          <dgm:resizeHandles val="exact"/>
        </dgm:presLayoutVars>
      </dgm:prSet>
      <dgm:spPr/>
    </dgm:pt>
    <dgm:pt modelId="{A9B20187-4402-451E-B8C4-BF3DB175A9AD}" type="pres">
      <dgm:prSet presAssocID="{52E00C91-A27D-4172-AE51-D290541766AB}" presName="compositeNode" presStyleCnt="0">
        <dgm:presLayoutVars>
          <dgm:bulletEnabled val="1"/>
        </dgm:presLayoutVars>
      </dgm:prSet>
      <dgm:spPr/>
    </dgm:pt>
    <dgm:pt modelId="{1717AAA9-2092-4E04-8F68-5149E2ACA505}" type="pres">
      <dgm:prSet presAssocID="{52E00C91-A27D-4172-AE51-D290541766AB}" presName="bgRect" presStyleLbl="alignNode1" presStyleIdx="0" presStyleCnt="3"/>
      <dgm:spPr/>
    </dgm:pt>
    <dgm:pt modelId="{2EA5C7BC-6D48-4FB5-9FC4-87B0F637B09A}" type="pres">
      <dgm:prSet presAssocID="{215A99AB-D78F-4618-8A22-14B74B3653FD}" presName="sibTransNodeRect" presStyleLbl="alignNode1" presStyleIdx="0" presStyleCnt="3">
        <dgm:presLayoutVars>
          <dgm:chMax val="0"/>
          <dgm:bulletEnabled val="1"/>
        </dgm:presLayoutVars>
      </dgm:prSet>
      <dgm:spPr/>
    </dgm:pt>
    <dgm:pt modelId="{E1D8A373-C2AE-4718-BC03-3E2CE732C2DB}" type="pres">
      <dgm:prSet presAssocID="{52E00C91-A27D-4172-AE51-D290541766AB}" presName="nodeRect" presStyleLbl="alignNode1" presStyleIdx="0" presStyleCnt="3">
        <dgm:presLayoutVars>
          <dgm:bulletEnabled val="1"/>
        </dgm:presLayoutVars>
      </dgm:prSet>
      <dgm:spPr/>
    </dgm:pt>
    <dgm:pt modelId="{C3768E68-00BF-4D04-AD28-7652C513A4EC}" type="pres">
      <dgm:prSet presAssocID="{215A99AB-D78F-4618-8A22-14B74B3653FD}" presName="sibTrans" presStyleCnt="0"/>
      <dgm:spPr/>
    </dgm:pt>
    <dgm:pt modelId="{C67AFA02-1B1B-4922-AD82-4377F71F298D}" type="pres">
      <dgm:prSet presAssocID="{599DD0B9-6ED6-4BC9-8DC2-9F0C7FB1114D}" presName="compositeNode" presStyleCnt="0">
        <dgm:presLayoutVars>
          <dgm:bulletEnabled val="1"/>
        </dgm:presLayoutVars>
      </dgm:prSet>
      <dgm:spPr/>
    </dgm:pt>
    <dgm:pt modelId="{FBCA8FAD-E345-4A38-849F-EF6F95524E07}" type="pres">
      <dgm:prSet presAssocID="{599DD0B9-6ED6-4BC9-8DC2-9F0C7FB1114D}" presName="bgRect" presStyleLbl="alignNode1" presStyleIdx="1" presStyleCnt="3"/>
      <dgm:spPr/>
    </dgm:pt>
    <dgm:pt modelId="{E5F81D52-952C-4266-8A90-C0BB64E156FE}" type="pres">
      <dgm:prSet presAssocID="{6FE75734-6536-44E9-BD40-37B0C9DA2436}" presName="sibTransNodeRect" presStyleLbl="alignNode1" presStyleIdx="1" presStyleCnt="3">
        <dgm:presLayoutVars>
          <dgm:chMax val="0"/>
          <dgm:bulletEnabled val="1"/>
        </dgm:presLayoutVars>
      </dgm:prSet>
      <dgm:spPr/>
    </dgm:pt>
    <dgm:pt modelId="{EB450EEE-01A2-42F0-AE85-C23D0377F6E5}" type="pres">
      <dgm:prSet presAssocID="{599DD0B9-6ED6-4BC9-8DC2-9F0C7FB1114D}" presName="nodeRect" presStyleLbl="alignNode1" presStyleIdx="1" presStyleCnt="3">
        <dgm:presLayoutVars>
          <dgm:bulletEnabled val="1"/>
        </dgm:presLayoutVars>
      </dgm:prSet>
      <dgm:spPr/>
    </dgm:pt>
    <dgm:pt modelId="{33CC302E-4EEA-4464-BFE5-79DD588E924A}" type="pres">
      <dgm:prSet presAssocID="{6FE75734-6536-44E9-BD40-37B0C9DA2436}" presName="sibTrans" presStyleCnt="0"/>
      <dgm:spPr/>
    </dgm:pt>
    <dgm:pt modelId="{34BB9F6A-CC80-4626-BB04-1E8A4780CEAD}" type="pres">
      <dgm:prSet presAssocID="{DA576AF9-E9A2-40F6-8E33-99E9D497020C}" presName="compositeNode" presStyleCnt="0">
        <dgm:presLayoutVars>
          <dgm:bulletEnabled val="1"/>
        </dgm:presLayoutVars>
      </dgm:prSet>
      <dgm:spPr/>
    </dgm:pt>
    <dgm:pt modelId="{3F95CF65-F495-4B3E-8E4F-3EAD91987495}" type="pres">
      <dgm:prSet presAssocID="{DA576AF9-E9A2-40F6-8E33-99E9D497020C}" presName="bgRect" presStyleLbl="alignNode1" presStyleIdx="2" presStyleCnt="3"/>
      <dgm:spPr/>
    </dgm:pt>
    <dgm:pt modelId="{BDE6F544-B143-46D4-8F2C-EC47F2235AE7}" type="pres">
      <dgm:prSet presAssocID="{B783C5AF-14D2-4FB2-B5A9-C8A227F7AC24}" presName="sibTransNodeRect" presStyleLbl="alignNode1" presStyleIdx="2" presStyleCnt="3">
        <dgm:presLayoutVars>
          <dgm:chMax val="0"/>
          <dgm:bulletEnabled val="1"/>
        </dgm:presLayoutVars>
      </dgm:prSet>
      <dgm:spPr/>
    </dgm:pt>
    <dgm:pt modelId="{A26911B8-794B-46DC-AC65-515859EC3F67}" type="pres">
      <dgm:prSet presAssocID="{DA576AF9-E9A2-40F6-8E33-99E9D497020C}" presName="nodeRect" presStyleLbl="alignNode1" presStyleIdx="2" presStyleCnt="3">
        <dgm:presLayoutVars>
          <dgm:bulletEnabled val="1"/>
        </dgm:presLayoutVars>
      </dgm:prSet>
      <dgm:spPr/>
    </dgm:pt>
  </dgm:ptLst>
  <dgm:cxnLst>
    <dgm:cxn modelId="{41834008-2BE2-44F8-8678-9D4868D55055}" srcId="{3CE39CB2-CA9B-420C-A6C4-9E27D5DB0129}" destId="{52E00C91-A27D-4172-AE51-D290541766AB}" srcOrd="0" destOrd="0" parTransId="{3E12F182-F790-47B1-98D0-F68C7F92DDC7}" sibTransId="{215A99AB-D78F-4618-8A22-14B74B3653FD}"/>
    <dgm:cxn modelId="{530B6608-96D0-4E60-96E2-2E8888168E82}" type="presOf" srcId="{599DD0B9-6ED6-4BC9-8DC2-9F0C7FB1114D}" destId="{FBCA8FAD-E345-4A38-849F-EF6F95524E07}" srcOrd="0" destOrd="0" presId="urn:microsoft.com/office/officeart/2016/7/layout/LinearBlockProcessNumbered"/>
    <dgm:cxn modelId="{E8C8461B-8AB8-4B42-B035-8908438B1835}" type="presOf" srcId="{DA576AF9-E9A2-40F6-8E33-99E9D497020C}" destId="{A26911B8-794B-46DC-AC65-515859EC3F67}" srcOrd="1" destOrd="0" presId="urn:microsoft.com/office/officeart/2016/7/layout/LinearBlockProcessNumbered"/>
    <dgm:cxn modelId="{59614920-00C1-4893-AAA4-4512D37BA4E9}" srcId="{3CE39CB2-CA9B-420C-A6C4-9E27D5DB0129}" destId="{DA576AF9-E9A2-40F6-8E33-99E9D497020C}" srcOrd="2" destOrd="0" parTransId="{BCDBA8D8-1580-4E92-8CAF-20D89EED6613}" sibTransId="{B783C5AF-14D2-4FB2-B5A9-C8A227F7AC24}"/>
    <dgm:cxn modelId="{5C47C86F-3EAD-4BDB-AB86-FEB741D662A8}" type="presOf" srcId="{52E00C91-A27D-4172-AE51-D290541766AB}" destId="{E1D8A373-C2AE-4718-BC03-3E2CE732C2DB}" srcOrd="1" destOrd="0" presId="urn:microsoft.com/office/officeart/2016/7/layout/LinearBlockProcessNumbered"/>
    <dgm:cxn modelId="{635AC57B-BE15-4972-A0E2-859208EB5874}" type="presOf" srcId="{DA576AF9-E9A2-40F6-8E33-99E9D497020C}" destId="{3F95CF65-F495-4B3E-8E4F-3EAD91987495}" srcOrd="0" destOrd="0" presId="urn:microsoft.com/office/officeart/2016/7/layout/LinearBlockProcessNumbered"/>
    <dgm:cxn modelId="{CFDFAB8F-BF1A-4C3A-9BF8-AB090A6B9882}" type="presOf" srcId="{6FE75734-6536-44E9-BD40-37B0C9DA2436}" destId="{E5F81D52-952C-4266-8A90-C0BB64E156FE}" srcOrd="0" destOrd="0" presId="urn:microsoft.com/office/officeart/2016/7/layout/LinearBlockProcessNumbered"/>
    <dgm:cxn modelId="{3E2BC28F-A6DD-44F7-BC27-7EC4AC2E13C9}" type="presOf" srcId="{3CE39CB2-CA9B-420C-A6C4-9E27D5DB0129}" destId="{CC6FEEE1-D0A2-409B-9EB8-83A2A368BF7E}" srcOrd="0" destOrd="0" presId="urn:microsoft.com/office/officeart/2016/7/layout/LinearBlockProcessNumbered"/>
    <dgm:cxn modelId="{DBF50BB0-D23C-4C5E-9FF7-4351F95946E3}" type="presOf" srcId="{215A99AB-D78F-4618-8A22-14B74B3653FD}" destId="{2EA5C7BC-6D48-4FB5-9FC4-87B0F637B09A}" srcOrd="0" destOrd="0" presId="urn:microsoft.com/office/officeart/2016/7/layout/LinearBlockProcessNumbered"/>
    <dgm:cxn modelId="{767C61B7-29ED-4005-AC2D-E3B3F69F139A}" type="presOf" srcId="{599DD0B9-6ED6-4BC9-8DC2-9F0C7FB1114D}" destId="{EB450EEE-01A2-42F0-AE85-C23D0377F6E5}" srcOrd="1" destOrd="0" presId="urn:microsoft.com/office/officeart/2016/7/layout/LinearBlockProcessNumbered"/>
    <dgm:cxn modelId="{3B5CA8E8-258E-4181-B1C1-FBFBB2FB3C79}" type="presOf" srcId="{52E00C91-A27D-4172-AE51-D290541766AB}" destId="{1717AAA9-2092-4E04-8F68-5149E2ACA505}" srcOrd="0" destOrd="0" presId="urn:microsoft.com/office/officeart/2016/7/layout/LinearBlockProcessNumbered"/>
    <dgm:cxn modelId="{1525D1F0-13A4-48B4-BB6E-886B64B24D54}" srcId="{3CE39CB2-CA9B-420C-A6C4-9E27D5DB0129}" destId="{599DD0B9-6ED6-4BC9-8DC2-9F0C7FB1114D}" srcOrd="1" destOrd="0" parTransId="{CEF5350D-172D-4B2F-8B42-8BF7D7134C18}" sibTransId="{6FE75734-6536-44E9-BD40-37B0C9DA2436}"/>
    <dgm:cxn modelId="{F30CF0F3-D408-46DC-A91E-AF3A1DE7FDCC}" type="presOf" srcId="{B783C5AF-14D2-4FB2-B5A9-C8A227F7AC24}" destId="{BDE6F544-B143-46D4-8F2C-EC47F2235AE7}" srcOrd="0" destOrd="0" presId="urn:microsoft.com/office/officeart/2016/7/layout/LinearBlockProcessNumbered"/>
    <dgm:cxn modelId="{3E2A964A-EFA0-47C8-8136-D56278DD2293}" type="presParOf" srcId="{CC6FEEE1-D0A2-409B-9EB8-83A2A368BF7E}" destId="{A9B20187-4402-451E-B8C4-BF3DB175A9AD}" srcOrd="0" destOrd="0" presId="urn:microsoft.com/office/officeart/2016/7/layout/LinearBlockProcessNumbered"/>
    <dgm:cxn modelId="{F82286CD-4E9D-40A8-A4A3-8D88B7A8D7F5}" type="presParOf" srcId="{A9B20187-4402-451E-B8C4-BF3DB175A9AD}" destId="{1717AAA9-2092-4E04-8F68-5149E2ACA505}" srcOrd="0" destOrd="0" presId="urn:microsoft.com/office/officeart/2016/7/layout/LinearBlockProcessNumbered"/>
    <dgm:cxn modelId="{26D45329-8C3A-4990-8965-FBECE45B8523}" type="presParOf" srcId="{A9B20187-4402-451E-B8C4-BF3DB175A9AD}" destId="{2EA5C7BC-6D48-4FB5-9FC4-87B0F637B09A}" srcOrd="1" destOrd="0" presId="urn:microsoft.com/office/officeart/2016/7/layout/LinearBlockProcessNumbered"/>
    <dgm:cxn modelId="{27F94956-8D28-49E4-BF4C-098944CD3DC2}" type="presParOf" srcId="{A9B20187-4402-451E-B8C4-BF3DB175A9AD}" destId="{E1D8A373-C2AE-4718-BC03-3E2CE732C2DB}" srcOrd="2" destOrd="0" presId="urn:microsoft.com/office/officeart/2016/7/layout/LinearBlockProcessNumbered"/>
    <dgm:cxn modelId="{C3D2C1E8-7F14-4B58-AA7A-E6B2DA2B48CA}" type="presParOf" srcId="{CC6FEEE1-D0A2-409B-9EB8-83A2A368BF7E}" destId="{C3768E68-00BF-4D04-AD28-7652C513A4EC}" srcOrd="1" destOrd="0" presId="urn:microsoft.com/office/officeart/2016/7/layout/LinearBlockProcessNumbered"/>
    <dgm:cxn modelId="{4E69E73F-482B-4E16-B79A-C51D552300E6}" type="presParOf" srcId="{CC6FEEE1-D0A2-409B-9EB8-83A2A368BF7E}" destId="{C67AFA02-1B1B-4922-AD82-4377F71F298D}" srcOrd="2" destOrd="0" presId="urn:microsoft.com/office/officeart/2016/7/layout/LinearBlockProcessNumbered"/>
    <dgm:cxn modelId="{387D6292-3195-406A-81D1-4FD850E248BA}" type="presParOf" srcId="{C67AFA02-1B1B-4922-AD82-4377F71F298D}" destId="{FBCA8FAD-E345-4A38-849F-EF6F95524E07}" srcOrd="0" destOrd="0" presId="urn:microsoft.com/office/officeart/2016/7/layout/LinearBlockProcessNumbered"/>
    <dgm:cxn modelId="{10829E15-A1BC-4BFB-BEFB-D9E845B5A11B}" type="presParOf" srcId="{C67AFA02-1B1B-4922-AD82-4377F71F298D}" destId="{E5F81D52-952C-4266-8A90-C0BB64E156FE}" srcOrd="1" destOrd="0" presId="urn:microsoft.com/office/officeart/2016/7/layout/LinearBlockProcessNumbered"/>
    <dgm:cxn modelId="{ACB26BFA-8737-4165-A26F-8AE06F82D2EB}" type="presParOf" srcId="{C67AFA02-1B1B-4922-AD82-4377F71F298D}" destId="{EB450EEE-01A2-42F0-AE85-C23D0377F6E5}" srcOrd="2" destOrd="0" presId="urn:microsoft.com/office/officeart/2016/7/layout/LinearBlockProcessNumbered"/>
    <dgm:cxn modelId="{4B112AF0-8024-4B0C-B4D8-F73C1514EACC}" type="presParOf" srcId="{CC6FEEE1-D0A2-409B-9EB8-83A2A368BF7E}" destId="{33CC302E-4EEA-4464-BFE5-79DD588E924A}" srcOrd="3" destOrd="0" presId="urn:microsoft.com/office/officeart/2016/7/layout/LinearBlockProcessNumbered"/>
    <dgm:cxn modelId="{25C8BD7D-BEF6-447C-AFCD-67009BDBE10D}" type="presParOf" srcId="{CC6FEEE1-D0A2-409B-9EB8-83A2A368BF7E}" destId="{34BB9F6A-CC80-4626-BB04-1E8A4780CEAD}" srcOrd="4" destOrd="0" presId="urn:microsoft.com/office/officeart/2016/7/layout/LinearBlockProcessNumbered"/>
    <dgm:cxn modelId="{71CA6AAC-AE54-46B7-AC3B-3797E238A252}" type="presParOf" srcId="{34BB9F6A-CC80-4626-BB04-1E8A4780CEAD}" destId="{3F95CF65-F495-4B3E-8E4F-3EAD91987495}" srcOrd="0" destOrd="0" presId="urn:microsoft.com/office/officeart/2016/7/layout/LinearBlockProcessNumbered"/>
    <dgm:cxn modelId="{5480A1F2-5F3F-43DA-9E29-F59BD3EC7A97}" type="presParOf" srcId="{34BB9F6A-CC80-4626-BB04-1E8A4780CEAD}" destId="{BDE6F544-B143-46D4-8F2C-EC47F2235AE7}" srcOrd="1" destOrd="0" presId="urn:microsoft.com/office/officeart/2016/7/layout/LinearBlockProcessNumbered"/>
    <dgm:cxn modelId="{F05BA836-B5DC-4A15-86F6-8B1CCEB6AA82}" type="presParOf" srcId="{34BB9F6A-CC80-4626-BB04-1E8A4780CEAD}" destId="{A26911B8-794B-46DC-AC65-515859EC3F6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B6A92-21AB-40CD-BE0A-F54D1B20C330}">
      <dsp:nvSpPr>
        <dsp:cNvPr id="0" name=""/>
        <dsp:cNvSpPr/>
      </dsp:nvSpPr>
      <dsp:spPr>
        <a:xfrm>
          <a:off x="0" y="2703"/>
          <a:ext cx="51753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32379A-07E0-4E05-876B-4F57C1B53C6E}">
      <dsp:nvSpPr>
        <dsp:cNvPr id="0" name=""/>
        <dsp:cNvSpPr/>
      </dsp:nvSpPr>
      <dsp:spPr>
        <a:xfrm>
          <a:off x="0" y="2703"/>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Climate change is having a profound impact on ecosystems, economies, and industries around the world, and the production of apparel in Calgary, Canada is no exception. </a:t>
          </a:r>
        </a:p>
      </dsp:txBody>
      <dsp:txXfrm>
        <a:off x="0" y="2703"/>
        <a:ext cx="5175384" cy="1843578"/>
      </dsp:txXfrm>
    </dsp:sp>
    <dsp:sp modelId="{F62E8A20-9261-41B8-993E-FFEE8F9748AC}">
      <dsp:nvSpPr>
        <dsp:cNvPr id="0" name=""/>
        <dsp:cNvSpPr/>
      </dsp:nvSpPr>
      <dsp:spPr>
        <a:xfrm>
          <a:off x="0" y="1846281"/>
          <a:ext cx="5175384"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90A7BD-1E44-4D63-B7F8-FC7C782B839E}">
      <dsp:nvSpPr>
        <dsp:cNvPr id="0" name=""/>
        <dsp:cNvSpPr/>
      </dsp:nvSpPr>
      <dsp:spPr>
        <a:xfrm>
          <a:off x="0" y="1846281"/>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Calgary, located in Alberta, is known for its cold winters, but the effects of climate change are altering the region's climate patterns and are likely to have several significant implications to produce apparels in the area.</a:t>
          </a:r>
        </a:p>
      </dsp:txBody>
      <dsp:txXfrm>
        <a:off x="0" y="1846281"/>
        <a:ext cx="5175384" cy="1843578"/>
      </dsp:txXfrm>
    </dsp:sp>
    <dsp:sp modelId="{BEC05C24-74E5-46D7-94BF-FB1BB9775312}">
      <dsp:nvSpPr>
        <dsp:cNvPr id="0" name=""/>
        <dsp:cNvSpPr/>
      </dsp:nvSpPr>
      <dsp:spPr>
        <a:xfrm>
          <a:off x="0" y="3689859"/>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EA24DE-04E2-4250-88C3-8FC305DFAE86}">
      <dsp:nvSpPr>
        <dsp:cNvPr id="0" name=""/>
        <dsp:cNvSpPr/>
      </dsp:nvSpPr>
      <dsp:spPr>
        <a:xfrm>
          <a:off x="0" y="3689859"/>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Climate change is likely to have a multifaceted impact on the production of apparel in Calgary. The industry will need to adapt to shifting consumer preferences and changing weather patterns while also addressing sustainability concerns. </a:t>
          </a:r>
        </a:p>
      </dsp:txBody>
      <dsp:txXfrm>
        <a:off x="0" y="3689859"/>
        <a:ext cx="5175384"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7AAA9-2092-4E04-8F68-5149E2ACA505}">
      <dsp:nvSpPr>
        <dsp:cNvPr id="0" name=""/>
        <dsp:cNvSpPr/>
      </dsp:nvSpPr>
      <dsp:spPr>
        <a:xfrm>
          <a:off x="640" y="540467"/>
          <a:ext cx="2593224" cy="3111869"/>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153" tIns="0" rIns="256153" bIns="330200" numCol="1" spcCol="1270" anchor="t" anchorCtr="0">
          <a:noAutofit/>
        </a:bodyPr>
        <a:lstStyle/>
        <a:p>
          <a:pPr marL="0" lvl="0" indent="0" algn="l" defTabSz="711200">
            <a:lnSpc>
              <a:spcPct val="100000"/>
            </a:lnSpc>
            <a:spcBef>
              <a:spcPct val="0"/>
            </a:spcBef>
            <a:spcAft>
              <a:spcPct val="35000"/>
            </a:spcAft>
            <a:buNone/>
          </a:pPr>
          <a:r>
            <a:rPr lang="en-US" sz="1600" b="1" kern="1200" dirty="0"/>
            <a:t>Winter Jackets</a:t>
          </a:r>
          <a:r>
            <a:rPr lang="en-US" sz="1200" kern="1200" dirty="0"/>
            <a:t>: temperature forecasts indicating a drop, we will boost production of winter jackets. Conversely, a stable or increase temperature forecast  we either reduce or maintain the status.</a:t>
          </a:r>
        </a:p>
      </dsp:txBody>
      <dsp:txXfrm>
        <a:off x="640" y="1785215"/>
        <a:ext cx="2593224" cy="1867121"/>
      </dsp:txXfrm>
    </dsp:sp>
    <dsp:sp modelId="{2EA5C7BC-6D48-4FB5-9FC4-87B0F637B09A}">
      <dsp:nvSpPr>
        <dsp:cNvPr id="0" name=""/>
        <dsp:cNvSpPr/>
      </dsp:nvSpPr>
      <dsp:spPr>
        <a:xfrm>
          <a:off x="640" y="540467"/>
          <a:ext cx="2593224" cy="12447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153" tIns="165100" rIns="256153" bIns="165100" numCol="1" spcCol="1270" anchor="ctr" anchorCtr="0">
          <a:noAutofit/>
        </a:bodyPr>
        <a:lstStyle/>
        <a:p>
          <a:pPr marL="0" lvl="0" indent="0" algn="l" defTabSz="2889250">
            <a:lnSpc>
              <a:spcPct val="90000"/>
            </a:lnSpc>
            <a:spcBef>
              <a:spcPct val="0"/>
            </a:spcBef>
            <a:spcAft>
              <a:spcPct val="35000"/>
            </a:spcAft>
            <a:buNone/>
          </a:pPr>
          <a:r>
            <a:rPr lang="en-US" sz="6500" kern="1200"/>
            <a:t>01</a:t>
          </a:r>
        </a:p>
      </dsp:txBody>
      <dsp:txXfrm>
        <a:off x="640" y="540467"/>
        <a:ext cx="2593224" cy="1244747"/>
      </dsp:txXfrm>
    </dsp:sp>
    <dsp:sp modelId="{FBCA8FAD-E345-4A38-849F-EF6F95524E07}">
      <dsp:nvSpPr>
        <dsp:cNvPr id="0" name=""/>
        <dsp:cNvSpPr/>
      </dsp:nvSpPr>
      <dsp:spPr>
        <a:xfrm>
          <a:off x="2801323" y="540467"/>
          <a:ext cx="2593224" cy="3111869"/>
        </a:xfrm>
        <a:prstGeom prst="rect">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153" tIns="0" rIns="256153" bIns="330200" numCol="1" spcCol="1270" anchor="t" anchorCtr="0">
          <a:noAutofit/>
        </a:bodyPr>
        <a:lstStyle/>
        <a:p>
          <a:pPr marL="0" lvl="0" indent="0" algn="l" defTabSz="711200">
            <a:lnSpc>
              <a:spcPct val="100000"/>
            </a:lnSpc>
            <a:spcBef>
              <a:spcPct val="0"/>
            </a:spcBef>
            <a:spcAft>
              <a:spcPct val="35000"/>
            </a:spcAft>
            <a:buNone/>
          </a:pPr>
          <a:r>
            <a:rPr lang="en-US" sz="1600" b="1" kern="1200" dirty="0"/>
            <a:t>Fall Light Jackets</a:t>
          </a:r>
          <a:r>
            <a:rPr lang="en-US" sz="1200" kern="1200" dirty="0"/>
            <a:t>: When the forecast indicates a temperature decline for the upcoming fall season, we will increase production of light jackets. Otherwise, a stable or rising temperatures, we will consider reducing production.</a:t>
          </a:r>
        </a:p>
      </dsp:txBody>
      <dsp:txXfrm>
        <a:off x="2801323" y="1785215"/>
        <a:ext cx="2593224" cy="1867121"/>
      </dsp:txXfrm>
    </dsp:sp>
    <dsp:sp modelId="{E5F81D52-952C-4266-8A90-C0BB64E156FE}">
      <dsp:nvSpPr>
        <dsp:cNvPr id="0" name=""/>
        <dsp:cNvSpPr/>
      </dsp:nvSpPr>
      <dsp:spPr>
        <a:xfrm>
          <a:off x="2801323" y="540467"/>
          <a:ext cx="2593224" cy="12447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153" tIns="165100" rIns="256153" bIns="165100" numCol="1" spcCol="1270" anchor="ctr" anchorCtr="0">
          <a:noAutofit/>
        </a:bodyPr>
        <a:lstStyle/>
        <a:p>
          <a:pPr marL="0" lvl="0" indent="0" algn="l" defTabSz="2889250">
            <a:lnSpc>
              <a:spcPct val="90000"/>
            </a:lnSpc>
            <a:spcBef>
              <a:spcPct val="0"/>
            </a:spcBef>
            <a:spcAft>
              <a:spcPct val="35000"/>
            </a:spcAft>
            <a:buNone/>
          </a:pPr>
          <a:r>
            <a:rPr lang="en-US" sz="6500" kern="1200"/>
            <a:t>02</a:t>
          </a:r>
        </a:p>
      </dsp:txBody>
      <dsp:txXfrm>
        <a:off x="2801323" y="540467"/>
        <a:ext cx="2593224" cy="1244747"/>
      </dsp:txXfrm>
    </dsp:sp>
    <dsp:sp modelId="{3F95CF65-F495-4B3E-8E4F-3EAD91987495}">
      <dsp:nvSpPr>
        <dsp:cNvPr id="0" name=""/>
        <dsp:cNvSpPr/>
      </dsp:nvSpPr>
      <dsp:spPr>
        <a:xfrm>
          <a:off x="5602005" y="540467"/>
          <a:ext cx="2593224" cy="3111869"/>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153" tIns="0" rIns="256153" bIns="330200" numCol="1" spcCol="1270" anchor="t" anchorCtr="0">
          <a:noAutofit/>
        </a:bodyPr>
        <a:lstStyle/>
        <a:p>
          <a:pPr marL="0" lvl="0" indent="0" algn="l" defTabSz="711200">
            <a:lnSpc>
              <a:spcPct val="100000"/>
            </a:lnSpc>
            <a:spcBef>
              <a:spcPct val="0"/>
            </a:spcBef>
            <a:spcAft>
              <a:spcPct val="35000"/>
            </a:spcAft>
            <a:buNone/>
          </a:pPr>
          <a:r>
            <a:rPr lang="en-US" sz="1600" b="1" kern="1200" dirty="0"/>
            <a:t>Spring Sweaters</a:t>
          </a:r>
          <a:r>
            <a:rPr lang="en-US" sz="1200" kern="1200" dirty="0"/>
            <a:t>: If the forecast points to a temperature drop, we will implement production reductions. However, if the forecast indicates steady or increasing temperatures, we will increase sweater production accordingly.</a:t>
          </a:r>
        </a:p>
      </dsp:txBody>
      <dsp:txXfrm>
        <a:off x="5602005" y="1785215"/>
        <a:ext cx="2593224" cy="1867121"/>
      </dsp:txXfrm>
    </dsp:sp>
    <dsp:sp modelId="{BDE6F544-B143-46D4-8F2C-EC47F2235AE7}">
      <dsp:nvSpPr>
        <dsp:cNvPr id="0" name=""/>
        <dsp:cNvSpPr/>
      </dsp:nvSpPr>
      <dsp:spPr>
        <a:xfrm>
          <a:off x="5602005" y="540467"/>
          <a:ext cx="2593224" cy="124474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153" tIns="165100" rIns="256153" bIns="165100" numCol="1" spcCol="1270" anchor="ctr" anchorCtr="0">
          <a:noAutofit/>
        </a:bodyPr>
        <a:lstStyle/>
        <a:p>
          <a:pPr marL="0" lvl="0" indent="0" algn="l" defTabSz="2889250">
            <a:lnSpc>
              <a:spcPct val="90000"/>
            </a:lnSpc>
            <a:spcBef>
              <a:spcPct val="0"/>
            </a:spcBef>
            <a:spcAft>
              <a:spcPct val="35000"/>
            </a:spcAft>
            <a:buNone/>
          </a:pPr>
          <a:r>
            <a:rPr lang="en-US" sz="6500" kern="1200"/>
            <a:t>03</a:t>
          </a:r>
        </a:p>
      </dsp:txBody>
      <dsp:txXfrm>
        <a:off x="5602005" y="540467"/>
        <a:ext cx="2593224" cy="124474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737283-AD75-5044-92E0-08EB7B1845D5}" type="datetimeFigureOut">
              <a:rPr lang="en-US" smtClean="0"/>
              <a:t>10/6/2023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BE194-2BC0-5849-BC8D-D9527727FBEF}" type="slidenum">
              <a:rPr lang="en-US" smtClean="0"/>
              <a:t>‹#›</a:t>
            </a:fld>
            <a:endParaRPr lang="en-US"/>
          </a:p>
        </p:txBody>
      </p:sp>
    </p:spTree>
    <p:extLst>
      <p:ext uri="{BB962C8B-B14F-4D97-AF65-F5344CB8AC3E}">
        <p14:creationId xmlns:p14="http://schemas.microsoft.com/office/powerpoint/2010/main" val="27899429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Climate change is having a profound impact on ecosystems, economies, and industries around the world, and the production of apparel in Calgary, Canada is no exception. Calgary, located in Alberta, is known for its cold winters, but the effects of climate change are altering the region's climate patterns and are likely to have several significant implications for the production of apparels in the area.</a:t>
            </a:r>
          </a:p>
          <a:p>
            <a:endParaRPr lang="en-US" dirty="0"/>
          </a:p>
          <a:p>
            <a:r>
              <a:rPr lang="en-US" dirty="0"/>
              <a:t>1. Temperature Extremes:</a:t>
            </a:r>
          </a:p>
          <a:p>
            <a:r>
              <a:rPr lang="en-US" dirty="0"/>
              <a:t>   - Warmer Winters: Calgary is known for its cold winters, which have historically driven demand for cold-weather apparel such as heavy coats, mittens, and scarves. As winters become milder due to climate change, there may be decreased demand for these items.</a:t>
            </a:r>
          </a:p>
          <a:p>
            <a:r>
              <a:rPr lang="en-US" dirty="0"/>
              <a:t>   - Increased Summer Heat: On the flip side, summers in Calgary are becoming hotter and more unpredictable. This could lead to increased demand for lightweight, breathable clothing like shorts, t-shirts, and summer dresses. It might also lead to a greater need for sun protection apparel.</a:t>
            </a:r>
          </a:p>
          <a:p>
            <a:endParaRPr lang="en-US" dirty="0"/>
          </a:p>
          <a:p>
            <a:r>
              <a:rPr lang="en-US" dirty="0"/>
              <a:t>2. Seasonal Shifts:</a:t>
            </a:r>
          </a:p>
          <a:p>
            <a:r>
              <a:rPr lang="en-US" dirty="0"/>
              <a:t>   - Alterations in seasonality can disrupt traditional apparel production schedules. Warmer falls and delayed winters may require a shift in the timing of winter apparel manufacturing, impacting production planning and inventory management.</a:t>
            </a:r>
          </a:p>
          <a:p>
            <a:endParaRPr lang="en-US" dirty="0"/>
          </a:p>
          <a:p>
            <a:r>
              <a:rPr lang="en-US" dirty="0"/>
              <a:t>3. Supply Chain Disruptions:</a:t>
            </a:r>
          </a:p>
          <a:p>
            <a:r>
              <a:rPr lang="en-US" dirty="0"/>
              <a:t>   - Climate change-related events, such as extreme weather events and natural disasters, can disrupt supply chains. For instance, wildfires and flooding can damage manufacturing facilities, disrupt transportation routes, and hinder the sourcing of raw materials, all of which can affect apparel production.</a:t>
            </a:r>
          </a:p>
          <a:p>
            <a:endParaRPr lang="en-US" dirty="0"/>
          </a:p>
          <a:p>
            <a:r>
              <a:rPr lang="en-US" dirty="0"/>
              <a:t>4. Material Sourcing:</a:t>
            </a:r>
          </a:p>
          <a:p>
            <a:r>
              <a:rPr lang="en-US" dirty="0"/>
              <a:t>   - Changes in climate can impact the availability and quality of materials used in apparel production. For example, fluctuations in cotton crops due to shifting climate conditions can affect the cost and availability of cotton-based textiles.</a:t>
            </a:r>
          </a:p>
          <a:p>
            <a:endParaRPr lang="en-US" dirty="0"/>
          </a:p>
          <a:p>
            <a:r>
              <a:rPr lang="en-US" dirty="0"/>
              <a:t>5. Sustainability Concerns:</a:t>
            </a:r>
          </a:p>
          <a:p>
            <a:r>
              <a:rPr lang="en-US" dirty="0"/>
              <a:t>   - The fashion industry is increasingly focusing on sustainability and reducing its carbon footprint. Climate change's role in driving environmental awareness may lead to greater demand for eco-friendly and sustainable apparel options in Calgary.</a:t>
            </a:r>
          </a:p>
          <a:p>
            <a:endParaRPr lang="en-US" dirty="0"/>
          </a:p>
          <a:p>
            <a:r>
              <a:rPr lang="en-US" dirty="0"/>
              <a:t>6. Adaptation and Innovation:</a:t>
            </a:r>
          </a:p>
          <a:p>
            <a:r>
              <a:rPr lang="en-US" dirty="0"/>
              <a:t>   - Apparel manufacturers may need to adapt by incorporating climate-resilient and weather-appropriate materials into their product lines. Innovations in fabric technology and design might be necessary to meet changing consumer needs.</a:t>
            </a:r>
          </a:p>
          <a:p>
            <a:endParaRPr lang="en-US" dirty="0"/>
          </a:p>
          <a:p>
            <a:r>
              <a:rPr lang="en-US" dirty="0"/>
              <a:t>7. Consumer Behavior:</a:t>
            </a:r>
          </a:p>
          <a:p>
            <a:r>
              <a:rPr lang="en-US" dirty="0"/>
              <a:t>   - As Calgarians experience more variable weather patterns, their purchasing habits may evolve. Consumers may opt for versatile clothing items that can be layered for different weather conditions, influencing the types of apparel produced.</a:t>
            </a:r>
          </a:p>
          <a:p>
            <a:endParaRPr lang="en-US" dirty="0"/>
          </a:p>
          <a:p>
            <a:r>
              <a:rPr lang="en-US" dirty="0"/>
              <a:t>In conclusion, climate change is likely to have a multifaceted impact on the production of apparel in Calgary. The industry will need to adapt to shifting consumer preferences and changing weather patterns while also addressing sustainability concerns. To thrive in this evolving landscape, apparel manufacturers should remain agile, invest in research and development, and consider the environmental implications of their production processes. Additionally, collaborations between industry stakeholders, policymakers, and environmental organizations may be essential to ensure a sustainable future for the apparel sector in the face of climate change.</a:t>
            </a:r>
          </a:p>
        </p:txBody>
      </p:sp>
      <p:sp>
        <p:nvSpPr>
          <p:cNvPr id="4" name="Slide Number Placeholder 3"/>
          <p:cNvSpPr>
            <a:spLocks noGrp="1"/>
          </p:cNvSpPr>
          <p:nvPr>
            <p:ph type="sldNum" sz="quarter" idx="5"/>
          </p:nvPr>
        </p:nvSpPr>
        <p:spPr/>
        <p:txBody>
          <a:bodyPr/>
          <a:lstStyle/>
          <a:p>
            <a:fld id="{731BE194-2BC0-5849-BC8D-D9527727FBEF}" type="slidenum">
              <a:rPr lang="en-US" smtClean="0"/>
              <a:t>2</a:t>
            </a:fld>
            <a:endParaRPr lang="en-US"/>
          </a:p>
        </p:txBody>
      </p:sp>
    </p:spTree>
    <p:extLst>
      <p:ext uri="{BB962C8B-B14F-4D97-AF65-F5344CB8AC3E}">
        <p14:creationId xmlns:p14="http://schemas.microsoft.com/office/powerpoint/2010/main" val="457433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BE194-2BC0-5849-BC8D-D9527727FBEF}" type="slidenum">
              <a:rPr lang="en-US" smtClean="0"/>
              <a:t>3</a:t>
            </a:fld>
            <a:endParaRPr lang="en-US"/>
          </a:p>
        </p:txBody>
      </p:sp>
    </p:spTree>
    <p:extLst>
      <p:ext uri="{BB962C8B-B14F-4D97-AF65-F5344CB8AC3E}">
        <p14:creationId xmlns:p14="http://schemas.microsoft.com/office/powerpoint/2010/main" val="1278267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BE194-2BC0-5849-BC8D-D9527727FBEF}" type="slidenum">
              <a:rPr lang="en-US" smtClean="0"/>
              <a:t>4</a:t>
            </a:fld>
            <a:endParaRPr lang="en-US"/>
          </a:p>
        </p:txBody>
      </p:sp>
    </p:spTree>
    <p:extLst>
      <p:ext uri="{BB962C8B-B14F-4D97-AF65-F5344CB8AC3E}">
        <p14:creationId xmlns:p14="http://schemas.microsoft.com/office/powerpoint/2010/main" val="311152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BE194-2BC0-5849-BC8D-D9527727FBEF}" type="slidenum">
              <a:rPr lang="en-US" smtClean="0"/>
              <a:t>5</a:t>
            </a:fld>
            <a:endParaRPr lang="en-US"/>
          </a:p>
        </p:txBody>
      </p:sp>
    </p:spTree>
    <p:extLst>
      <p:ext uri="{BB962C8B-B14F-4D97-AF65-F5344CB8AC3E}">
        <p14:creationId xmlns:p14="http://schemas.microsoft.com/office/powerpoint/2010/main" val="1035302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BE194-2BC0-5849-BC8D-D9527727FBEF}" type="slidenum">
              <a:rPr lang="en-US" smtClean="0"/>
              <a:t>6</a:t>
            </a:fld>
            <a:endParaRPr lang="en-US"/>
          </a:p>
        </p:txBody>
      </p:sp>
    </p:spTree>
    <p:extLst>
      <p:ext uri="{BB962C8B-B14F-4D97-AF65-F5344CB8AC3E}">
        <p14:creationId xmlns:p14="http://schemas.microsoft.com/office/powerpoint/2010/main" val="96879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BE194-2BC0-5849-BC8D-D9527727FBEF}" type="slidenum">
              <a:rPr lang="en-US" smtClean="0"/>
              <a:t>7</a:t>
            </a:fld>
            <a:endParaRPr lang="en-US"/>
          </a:p>
        </p:txBody>
      </p:sp>
    </p:spTree>
    <p:extLst>
      <p:ext uri="{BB962C8B-B14F-4D97-AF65-F5344CB8AC3E}">
        <p14:creationId xmlns:p14="http://schemas.microsoft.com/office/powerpoint/2010/main" val="2796283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0CE4F1-46FA-3549-98AD-C69533833387}"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1302437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0CE4F1-46FA-3549-98AD-C69533833387}"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216994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0CE4F1-46FA-3549-98AD-C69533833387}"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2693857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0CE4F1-46FA-3549-98AD-C69533833387}"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347205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0CE4F1-46FA-3549-98AD-C69533833387}"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151594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0CE4F1-46FA-3549-98AD-C69533833387}"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92240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0CE4F1-46FA-3549-98AD-C69533833387}" type="datetimeFigureOut">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396767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0CE4F1-46FA-3549-98AD-C69533833387}"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364159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CE4F1-46FA-3549-98AD-C69533833387}" type="datetimeFigureOut">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3846696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0CE4F1-46FA-3549-98AD-C69533833387}"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156510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0CE4F1-46FA-3549-98AD-C69533833387}"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EDE3A-828C-7C4E-AB14-620A4BAA6192}" type="slidenum">
              <a:rPr lang="en-US" smtClean="0"/>
              <a:t>‹#›</a:t>
            </a:fld>
            <a:endParaRPr lang="en-US"/>
          </a:p>
        </p:txBody>
      </p:sp>
    </p:spTree>
    <p:extLst>
      <p:ext uri="{BB962C8B-B14F-4D97-AF65-F5344CB8AC3E}">
        <p14:creationId xmlns:p14="http://schemas.microsoft.com/office/powerpoint/2010/main" val="348964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CE4F1-46FA-3549-98AD-C69533833387}" type="datetimeFigureOut">
              <a:rPr lang="en-US" smtClean="0"/>
              <a:t>10/6/2023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EDE3A-828C-7C4E-AB14-620A4BAA6192}" type="slidenum">
              <a:rPr lang="en-US" smtClean="0"/>
              <a:t>‹#›</a:t>
            </a:fld>
            <a:endParaRPr lang="en-US"/>
          </a:p>
        </p:txBody>
      </p:sp>
    </p:spTree>
    <p:extLst>
      <p:ext uri="{BB962C8B-B14F-4D97-AF65-F5344CB8AC3E}">
        <p14:creationId xmlns:p14="http://schemas.microsoft.com/office/powerpoint/2010/main" val="3680360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6858000"/>
          </a:xfrm>
          <a:prstGeom prst="rect">
            <a:avLst/>
          </a:prstGeom>
          <a:solidFill>
            <a:srgbClr val="376A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07A4C-67CE-B763-0EB1-24A963556E30}"/>
              </a:ext>
            </a:extLst>
          </p:cNvPr>
          <p:cNvSpPr>
            <a:spLocks noGrp="1"/>
          </p:cNvSpPr>
          <p:nvPr>
            <p:ph type="title"/>
          </p:nvPr>
        </p:nvSpPr>
        <p:spPr>
          <a:xfrm>
            <a:off x="466221" y="132736"/>
            <a:ext cx="3168968" cy="3679144"/>
          </a:xfrm>
        </p:spPr>
        <p:txBody>
          <a:bodyPr vert="horz" lIns="91440" tIns="45720" rIns="91440" bIns="45720" rtlCol="0" anchor="ctr">
            <a:normAutofit/>
          </a:bodyPr>
          <a:lstStyle/>
          <a:p>
            <a:pPr defTabSz="914400">
              <a:lnSpc>
                <a:spcPct val="90000"/>
              </a:lnSpc>
            </a:pPr>
            <a:r>
              <a:rPr lang="en-US" sz="6000" b="1" kern="1200" dirty="0">
                <a:solidFill>
                  <a:srgbClr val="FFFFFF"/>
                </a:solidFill>
                <a:latin typeface="+mj-lt"/>
                <a:ea typeface="+mj-ea"/>
                <a:cs typeface="+mj-cs"/>
              </a:rPr>
              <a:t>Midterm Project</a:t>
            </a:r>
          </a:p>
        </p:txBody>
      </p:sp>
      <p:sp>
        <p:nvSpPr>
          <p:cNvPr id="17" name="TextBox 16">
            <a:extLst>
              <a:ext uri="{FF2B5EF4-FFF2-40B4-BE49-F238E27FC236}">
                <a16:creationId xmlns:a16="http://schemas.microsoft.com/office/drawing/2014/main" id="{D00A74AB-282C-6804-2815-A6C43BC3D40E}"/>
              </a:ext>
            </a:extLst>
          </p:cNvPr>
          <p:cNvSpPr txBox="1"/>
          <p:nvPr/>
        </p:nvSpPr>
        <p:spPr>
          <a:xfrm>
            <a:off x="295276" y="3699154"/>
            <a:ext cx="3714750" cy="1015663"/>
          </a:xfrm>
          <a:prstGeom prst="rect">
            <a:avLst/>
          </a:prstGeom>
          <a:noFill/>
        </p:spPr>
        <p:txBody>
          <a:bodyPr wrap="square">
            <a:spAutoFit/>
          </a:bodyPr>
          <a:lstStyle/>
          <a:p>
            <a:pPr algn="ctr"/>
            <a:r>
              <a:rPr lang="en-US" sz="2000" dirty="0">
                <a:solidFill>
                  <a:srgbClr val="FFFFFF"/>
                </a:solidFill>
                <a:latin typeface="+mj-lt"/>
                <a:ea typeface="+mj-ea"/>
                <a:cs typeface="+mj-cs"/>
              </a:rPr>
              <a:t>CLIMATE CHANGE'S IMPACT ON APPAREL MAUNFACTURING IN CALGARY</a:t>
            </a:r>
          </a:p>
        </p:txBody>
      </p:sp>
      <p:sp>
        <p:nvSpPr>
          <p:cNvPr id="24" name="TextBox 23">
            <a:extLst>
              <a:ext uri="{FF2B5EF4-FFF2-40B4-BE49-F238E27FC236}">
                <a16:creationId xmlns:a16="http://schemas.microsoft.com/office/drawing/2014/main" id="{0B6C9A63-F2AA-15F8-FF84-832ECBD4F0F3}"/>
              </a:ext>
            </a:extLst>
          </p:cNvPr>
          <p:cNvSpPr txBox="1"/>
          <p:nvPr/>
        </p:nvSpPr>
        <p:spPr>
          <a:xfrm>
            <a:off x="828675" y="5617755"/>
            <a:ext cx="3272736" cy="1200329"/>
          </a:xfrm>
          <a:prstGeom prst="rect">
            <a:avLst/>
          </a:prstGeom>
          <a:noFill/>
        </p:spPr>
        <p:txBody>
          <a:bodyPr wrap="square">
            <a:spAutoFit/>
          </a:bodyPr>
          <a:lstStyle/>
          <a:p>
            <a:pPr algn="r">
              <a:lnSpc>
                <a:spcPct val="90000"/>
              </a:lnSpc>
            </a:pPr>
            <a:r>
              <a:rPr lang="en-US" sz="2000" dirty="0">
                <a:solidFill>
                  <a:srgbClr val="FFFFFF"/>
                </a:solidFill>
                <a:latin typeface="+mj-lt"/>
                <a:ea typeface="+mj-ea"/>
                <a:cs typeface="+mj-cs"/>
              </a:rPr>
              <a:t>(Red) Quoc Thach Nguyen </a:t>
            </a:r>
          </a:p>
          <a:p>
            <a:pPr algn="r">
              <a:lnSpc>
                <a:spcPct val="90000"/>
              </a:lnSpc>
            </a:pPr>
            <a:r>
              <a:rPr lang="en-US" sz="2000" dirty="0">
                <a:solidFill>
                  <a:srgbClr val="FFFFFF"/>
                </a:solidFill>
                <a:latin typeface="+mj-lt"/>
                <a:ea typeface="+mj-ea"/>
                <a:cs typeface="+mj-cs"/>
              </a:rPr>
              <a:t>Franklin Anozie</a:t>
            </a:r>
          </a:p>
          <a:p>
            <a:pPr algn="r">
              <a:lnSpc>
                <a:spcPct val="90000"/>
              </a:lnSpc>
            </a:pPr>
            <a:r>
              <a:rPr lang="en-US" sz="2000" dirty="0">
                <a:solidFill>
                  <a:srgbClr val="FFFFFF"/>
                </a:solidFill>
                <a:latin typeface="+mj-lt"/>
                <a:ea typeface="+mj-ea"/>
                <a:cs typeface="+mj-cs"/>
              </a:rPr>
              <a:t>LightHouse Labs</a:t>
            </a:r>
          </a:p>
          <a:p>
            <a:pPr algn="r">
              <a:lnSpc>
                <a:spcPct val="90000"/>
              </a:lnSpc>
            </a:pPr>
            <a:r>
              <a:rPr lang="en-US" sz="2000" dirty="0">
                <a:solidFill>
                  <a:srgbClr val="FFFFFF"/>
                </a:solidFill>
                <a:latin typeface="+mj-lt"/>
                <a:ea typeface="+mj-ea"/>
                <a:cs typeface="+mj-cs"/>
              </a:rPr>
              <a:t>06/10/2023</a:t>
            </a:r>
          </a:p>
        </p:txBody>
      </p:sp>
      <p:sp>
        <p:nvSpPr>
          <p:cNvPr id="26" name="TextBox 25">
            <a:extLst>
              <a:ext uri="{FF2B5EF4-FFF2-40B4-BE49-F238E27FC236}">
                <a16:creationId xmlns:a16="http://schemas.microsoft.com/office/drawing/2014/main" id="{F79709FD-D4C3-A7AF-E6A0-0A4C98300D67}"/>
              </a:ext>
            </a:extLst>
          </p:cNvPr>
          <p:cNvSpPr txBox="1"/>
          <p:nvPr/>
        </p:nvSpPr>
        <p:spPr>
          <a:xfrm>
            <a:off x="7419975" y="1019175"/>
            <a:ext cx="1152525" cy="369332"/>
          </a:xfrm>
          <a:prstGeom prst="rect">
            <a:avLst/>
          </a:prstGeom>
          <a:solidFill>
            <a:schemeClr val="bg1"/>
          </a:solidFill>
        </p:spPr>
        <p:txBody>
          <a:bodyPr wrap="square" rtlCol="0">
            <a:spAutoFit/>
          </a:bodyPr>
          <a:lstStyle/>
          <a:p>
            <a:endParaRPr lang="en-US" dirty="0"/>
          </a:p>
        </p:txBody>
      </p:sp>
      <p:pic>
        <p:nvPicPr>
          <p:cNvPr id="30" name="Picture 29" descr="A collage of different images&#10;&#10;Description automatically generated">
            <a:extLst>
              <a:ext uri="{FF2B5EF4-FFF2-40B4-BE49-F238E27FC236}">
                <a16:creationId xmlns:a16="http://schemas.microsoft.com/office/drawing/2014/main" id="{5F4E1B3A-248D-14C2-238C-8D569CE601E3}"/>
              </a:ext>
            </a:extLst>
          </p:cNvPr>
          <p:cNvPicPr>
            <a:picLocks noChangeAspect="1"/>
          </p:cNvPicPr>
          <p:nvPr/>
        </p:nvPicPr>
        <p:blipFill>
          <a:blip r:embed="rId2"/>
          <a:stretch>
            <a:fillRect/>
          </a:stretch>
        </p:blipFill>
        <p:spPr>
          <a:xfrm>
            <a:off x="4101412" y="0"/>
            <a:ext cx="5042588" cy="3428999"/>
          </a:xfrm>
          <a:prstGeom prst="rect">
            <a:avLst/>
          </a:prstGeom>
        </p:spPr>
      </p:pic>
      <p:pic>
        <p:nvPicPr>
          <p:cNvPr id="32" name="Picture 31" descr="A newspaper with text on it&#10;&#10;Description automatically generated">
            <a:extLst>
              <a:ext uri="{FF2B5EF4-FFF2-40B4-BE49-F238E27FC236}">
                <a16:creationId xmlns:a16="http://schemas.microsoft.com/office/drawing/2014/main" id="{C3E2B5AE-AECC-0866-CDE3-8831CE7343AD}"/>
              </a:ext>
            </a:extLst>
          </p:cNvPr>
          <p:cNvPicPr>
            <a:picLocks noChangeAspect="1"/>
          </p:cNvPicPr>
          <p:nvPr/>
        </p:nvPicPr>
        <p:blipFill>
          <a:blip r:embed="rId3"/>
          <a:stretch>
            <a:fillRect/>
          </a:stretch>
        </p:blipFill>
        <p:spPr>
          <a:xfrm>
            <a:off x="4101410" y="3429899"/>
            <a:ext cx="5042589" cy="3428101"/>
          </a:xfrm>
          <a:prstGeom prst="rect">
            <a:avLst/>
          </a:prstGeom>
        </p:spPr>
      </p:pic>
    </p:spTree>
    <p:extLst>
      <p:ext uri="{BB962C8B-B14F-4D97-AF65-F5344CB8AC3E}">
        <p14:creationId xmlns:p14="http://schemas.microsoft.com/office/powerpoint/2010/main" val="231842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Yellow question mark">
            <a:extLst>
              <a:ext uri="{FF2B5EF4-FFF2-40B4-BE49-F238E27FC236}">
                <a16:creationId xmlns:a16="http://schemas.microsoft.com/office/drawing/2014/main" id="{B7D80514-1674-F678-1200-2A559D6E6DBE}"/>
              </a:ext>
            </a:extLst>
          </p:cNvPr>
          <p:cNvPicPr>
            <a:picLocks noChangeAspect="1"/>
          </p:cNvPicPr>
          <p:nvPr/>
        </p:nvPicPr>
        <p:blipFill rotWithShape="1">
          <a:blip r:embed="rId2"/>
          <a:srcRect l="20000"/>
          <a:stretch/>
        </p:blipFill>
        <p:spPr>
          <a:xfrm>
            <a:off x="2" y="10"/>
            <a:ext cx="9143998" cy="6857988"/>
          </a:xfrm>
          <a:prstGeom prst="rect">
            <a:avLst/>
          </a:prstGeom>
        </p:spPr>
      </p:pic>
      <p:grpSp>
        <p:nvGrpSpPr>
          <p:cNvPr id="8" name="Group 7">
            <a:extLst>
              <a:ext uri="{FF2B5EF4-FFF2-40B4-BE49-F238E27FC236}">
                <a16:creationId xmlns:a16="http://schemas.microsoft.com/office/drawing/2014/main" id="{17F72E41-D8D7-F589-0125-D336DE2AF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9" y="21736"/>
            <a:ext cx="9154949" cy="6879745"/>
            <a:chOff x="-14598" y="21736"/>
            <a:chExt cx="12206598" cy="6879745"/>
          </a:xfrm>
        </p:grpSpPr>
        <p:sp>
          <p:nvSpPr>
            <p:cNvPr id="9" name="Rectangle 8">
              <a:extLst>
                <a:ext uri="{FF2B5EF4-FFF2-40B4-BE49-F238E27FC236}">
                  <a16:creationId xmlns:a16="http://schemas.microsoft.com/office/drawing/2014/main" id="{FC13EADE-3A56-21CF-6809-E58C7DDCB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578264" y="-733992"/>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1EA0F4-FEA8-8A8D-25F3-BCCDA3F4F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3832304"/>
              <a:ext cx="12192000" cy="3055057"/>
            </a:xfrm>
            <a:prstGeom prst="rect">
              <a:avLst/>
            </a:prstGeom>
            <a:gradFill flip="none" rotWithShape="1">
              <a:gsLst>
                <a:gs pos="0">
                  <a:schemeClr val="accent5"/>
                </a:gs>
                <a:gs pos="75000">
                  <a:schemeClr val="accent5">
                    <a:lumMod val="60000"/>
                    <a:lumOff val="40000"/>
                    <a:alpha val="0"/>
                  </a:schemeClr>
                </a:gs>
              </a:gsLst>
              <a:lin ang="55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Rectangle 10">
              <a:extLst>
                <a:ext uri="{FF2B5EF4-FFF2-40B4-BE49-F238E27FC236}">
                  <a16:creationId xmlns:a16="http://schemas.microsoft.com/office/drawing/2014/main" id="{DD3842CE-80A1-1110-8DDA-D6F18BE0C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617204" y="1610686"/>
              <a:ext cx="4574794" cy="5290794"/>
            </a:xfrm>
            <a:prstGeom prst="rect">
              <a:avLst/>
            </a:prstGeom>
            <a:gradFill flip="none" rotWithShape="1">
              <a:gsLst>
                <a:gs pos="5000">
                  <a:schemeClr val="accent2"/>
                </a:gs>
                <a:gs pos="49000">
                  <a:schemeClr val="accent5">
                    <a:lumMod val="60000"/>
                    <a:lumOff val="40000"/>
                    <a:alpha val="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C9318B-F00C-0365-EC3A-B46DF3523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4597" y="21736"/>
              <a:ext cx="3585523"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92A2C8-D25D-5522-FFDD-CF5793AEF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06026" y="1712428"/>
              <a:ext cx="4354310" cy="5995557"/>
            </a:xfrm>
            <a:prstGeom prst="rect">
              <a:avLst/>
            </a:prstGeom>
            <a:gradFill flip="none" rotWithShape="1">
              <a:gsLst>
                <a:gs pos="0">
                  <a:schemeClr val="accent5">
                    <a:lumMod val="60000"/>
                    <a:lumOff val="40000"/>
                  </a:schemeClr>
                </a:gs>
                <a:gs pos="54000">
                  <a:schemeClr val="accent2">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itle 14">
            <a:extLst>
              <a:ext uri="{FF2B5EF4-FFF2-40B4-BE49-F238E27FC236}">
                <a16:creationId xmlns:a16="http://schemas.microsoft.com/office/drawing/2014/main" id="{EA650DB7-906A-3FCE-736C-C2F2486A6EB0}"/>
              </a:ext>
            </a:extLst>
          </p:cNvPr>
          <p:cNvSpPr>
            <a:spLocks noGrp="1"/>
          </p:cNvSpPr>
          <p:nvPr>
            <p:ph type="title"/>
          </p:nvPr>
        </p:nvSpPr>
        <p:spPr/>
        <p:txBody>
          <a:bodyPr/>
          <a:lstStyle/>
          <a:p>
            <a:r>
              <a:rPr lang="en-US" dirty="0">
                <a:solidFill>
                  <a:schemeClr val="bg1"/>
                </a:solidFill>
              </a:rPr>
              <a:t>Questions</a:t>
            </a:r>
          </a:p>
        </p:txBody>
      </p:sp>
    </p:spTree>
    <p:extLst>
      <p:ext uri="{BB962C8B-B14F-4D97-AF65-F5344CB8AC3E}">
        <p14:creationId xmlns:p14="http://schemas.microsoft.com/office/powerpoint/2010/main" val="417234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8FB0F-F99E-62AB-C61A-5530EC0B02FD}"/>
              </a:ext>
            </a:extLst>
          </p:cNvPr>
          <p:cNvSpPr>
            <a:spLocks noGrp="1"/>
          </p:cNvSpPr>
          <p:nvPr>
            <p:ph type="title"/>
          </p:nvPr>
        </p:nvSpPr>
        <p:spPr>
          <a:xfrm>
            <a:off x="476250" y="640823"/>
            <a:ext cx="2563994" cy="5583148"/>
          </a:xfrm>
        </p:spPr>
        <p:txBody>
          <a:bodyPr anchor="ctr">
            <a:normAutofit/>
          </a:bodyPr>
          <a:lstStyle/>
          <a:p>
            <a:r>
              <a:rPr lang="en-US" sz="4700"/>
              <a:t>Overview</a:t>
            </a:r>
          </a:p>
        </p:txBody>
      </p:sp>
      <p:sp>
        <p:nvSpPr>
          <p:cNvPr id="8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 name="connsiteX0" fmla="*/ 0 w 5410200"/>
              <a:gd name="connsiteY0" fmla="*/ 0 h 13716"/>
              <a:gd name="connsiteX1" fmla="*/ 622173 w 5410200"/>
              <a:gd name="connsiteY1" fmla="*/ 0 h 13716"/>
              <a:gd name="connsiteX2" fmla="*/ 1136142 w 5410200"/>
              <a:gd name="connsiteY2" fmla="*/ 0 h 13716"/>
              <a:gd name="connsiteX3" fmla="*/ 1920621 w 5410200"/>
              <a:gd name="connsiteY3" fmla="*/ 0 h 13716"/>
              <a:gd name="connsiteX4" fmla="*/ 2542794 w 5410200"/>
              <a:gd name="connsiteY4" fmla="*/ 0 h 13716"/>
              <a:gd name="connsiteX5" fmla="*/ 3164967 w 5410200"/>
              <a:gd name="connsiteY5" fmla="*/ 0 h 13716"/>
              <a:gd name="connsiteX6" fmla="*/ 3949446 w 5410200"/>
              <a:gd name="connsiteY6" fmla="*/ 0 h 13716"/>
              <a:gd name="connsiteX7" fmla="*/ 4517517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165854 w 5410200"/>
              <a:gd name="connsiteY11" fmla="*/ 13716 h 13716"/>
              <a:gd name="connsiteX12" fmla="*/ 3543681 w 5410200"/>
              <a:gd name="connsiteY12" fmla="*/ 13716 h 13716"/>
              <a:gd name="connsiteX13" fmla="*/ 2759202 w 5410200"/>
              <a:gd name="connsiteY13" fmla="*/ 13716 h 13716"/>
              <a:gd name="connsiteX14" fmla="*/ 1974723 w 5410200"/>
              <a:gd name="connsiteY14" fmla="*/ 13716 h 13716"/>
              <a:gd name="connsiteX15" fmla="*/ 1406652 w 5410200"/>
              <a:gd name="connsiteY15" fmla="*/ 13716 h 13716"/>
              <a:gd name="connsiteX16" fmla="*/ 730377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w="5410200" h="13716" stroke="0" extrusionOk="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w="5410200" h="13716" fill="none" stroke="0" extrusionOk="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8" name="Content Placeholder 2">
            <a:extLst>
              <a:ext uri="{FF2B5EF4-FFF2-40B4-BE49-F238E27FC236}">
                <a16:creationId xmlns:a16="http://schemas.microsoft.com/office/drawing/2014/main" id="{21FA101F-2F07-F1B4-B8B3-D17E91F0D41F}"/>
              </a:ext>
            </a:extLst>
          </p:cNvPr>
          <p:cNvGraphicFramePr>
            <a:graphicFrameLocks noGrp="1"/>
          </p:cNvGraphicFramePr>
          <p:nvPr>
            <p:ph idx="1"/>
            <p:extLst>
              <p:ext uri="{D42A27DB-BD31-4B8C-83A1-F6EECF244321}">
                <p14:modId xmlns:p14="http://schemas.microsoft.com/office/powerpoint/2010/main" val="2711569903"/>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702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E3D5A-68C5-445D-D545-E59FD214A07C}"/>
              </a:ext>
            </a:extLst>
          </p:cNvPr>
          <p:cNvSpPr>
            <a:spLocks noGrp="1"/>
          </p:cNvSpPr>
          <p:nvPr>
            <p:ph type="title"/>
          </p:nvPr>
        </p:nvSpPr>
        <p:spPr>
          <a:xfrm>
            <a:off x="442170" y="856180"/>
            <a:ext cx="3420438" cy="1128068"/>
          </a:xfrm>
        </p:spPr>
        <p:txBody>
          <a:bodyPr anchor="ctr">
            <a:normAutofit/>
          </a:bodyPr>
          <a:lstStyle/>
          <a:p>
            <a:r>
              <a:rPr lang="en-US" sz="5400" b="1" dirty="0"/>
              <a:t>Goals</a:t>
            </a:r>
            <a:r>
              <a:rPr lang="en-US" sz="3500" dirty="0"/>
              <a:t>:</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F15AB9-779B-E022-2BA2-57CBAF7EF700}"/>
              </a:ext>
            </a:extLst>
          </p:cNvPr>
          <p:cNvSpPr>
            <a:spLocks noGrp="1"/>
          </p:cNvSpPr>
          <p:nvPr>
            <p:ph idx="1"/>
          </p:nvPr>
        </p:nvSpPr>
        <p:spPr>
          <a:xfrm>
            <a:off x="443039" y="2193057"/>
            <a:ext cx="3419569" cy="4633043"/>
          </a:xfrm>
        </p:spPr>
        <p:txBody>
          <a:bodyPr anchor="ctr">
            <a:normAutofit/>
          </a:bodyPr>
          <a:lstStyle/>
          <a:p>
            <a:pPr marL="514350" indent="-514350">
              <a:buFont typeface="+mj-lt"/>
              <a:buAutoNum type="arabicPeriod"/>
            </a:pPr>
            <a:r>
              <a:rPr lang="en-US" sz="1800" dirty="0"/>
              <a:t>Forecast upcoming weather patterns, with a specific focus on temperature trends in Calgary, Canada.</a:t>
            </a:r>
          </a:p>
          <a:p>
            <a:pPr marL="514350" indent="-514350">
              <a:buFont typeface="+mj-lt"/>
              <a:buAutoNum type="arabicPeriod"/>
            </a:pPr>
            <a:endParaRPr lang="en-US" sz="1800" dirty="0"/>
          </a:p>
          <a:p>
            <a:pPr marL="514350" indent="-514350">
              <a:buFont typeface="+mj-lt"/>
              <a:buAutoNum type="arabicPeriod"/>
            </a:pPr>
            <a:r>
              <a:rPr lang="en-US" sz="1800" dirty="0"/>
              <a:t>Providing valuable insights to the ABC Apparel Company to optimize its strategy for producing jackets.</a:t>
            </a:r>
          </a:p>
          <a:p>
            <a:pPr marL="514350" indent="-514350">
              <a:buFont typeface="+mj-lt"/>
              <a:buAutoNum type="arabicPeriod"/>
            </a:pPr>
            <a:endParaRPr lang="en-US" sz="1800" dirty="0"/>
          </a:p>
          <a:p>
            <a:pPr marL="514350" indent="-514350">
              <a:buFont typeface="+mj-lt"/>
              <a:buAutoNum type="arabicPeriod"/>
            </a:pPr>
            <a:r>
              <a:rPr lang="en-US" sz="1800" dirty="0"/>
              <a:t>To harmonize our production processes with the expected weather conditions.</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ilhouette of a person on a mountain&#10;&#10;Description automatically generated">
            <a:extLst>
              <a:ext uri="{FF2B5EF4-FFF2-40B4-BE49-F238E27FC236}">
                <a16:creationId xmlns:a16="http://schemas.microsoft.com/office/drawing/2014/main" id="{C0360967-6690-90C1-906A-3A268D0C8C96}"/>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200000"/>
                    </a14:imgEffect>
                    <a14:imgEffect>
                      <a14:brightnessContrast bright="-40000" contrast="-40000"/>
                    </a14:imgEffect>
                  </a14:imgLayer>
                </a14:imgProps>
              </a:ext>
            </a:extLst>
          </a:blip>
          <a:srcRect l="20737" r="27777" b="-1"/>
          <a:stretch/>
        </p:blipFill>
        <p:spPr>
          <a:xfrm>
            <a:off x="4483341" y="799352"/>
            <a:ext cx="4069057" cy="5259296"/>
          </a:xfrm>
          <a:prstGeom prst="rect">
            <a:avLst/>
          </a:prstGeom>
        </p:spPr>
      </p:pic>
    </p:spTree>
    <p:extLst>
      <p:ext uri="{BB962C8B-B14F-4D97-AF65-F5344CB8AC3E}">
        <p14:creationId xmlns:p14="http://schemas.microsoft.com/office/powerpoint/2010/main" val="145706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A878AF-6D33-C27C-244F-98C6CE79FC1B}"/>
              </a:ext>
            </a:extLst>
          </p:cNvPr>
          <p:cNvSpPr>
            <a:spLocks noGrp="1"/>
          </p:cNvSpPr>
          <p:nvPr>
            <p:ph type="title"/>
          </p:nvPr>
        </p:nvSpPr>
        <p:spPr>
          <a:xfrm>
            <a:off x="1028697" y="348865"/>
            <a:ext cx="7533018" cy="877729"/>
          </a:xfrm>
        </p:spPr>
        <p:txBody>
          <a:bodyPr vert="horz" lIns="91440" tIns="45720" rIns="91440" bIns="45720" rtlCol="0" anchor="ctr">
            <a:noAutofit/>
          </a:bodyPr>
          <a:lstStyle/>
          <a:p>
            <a:pPr algn="l" defTabSz="914400">
              <a:lnSpc>
                <a:spcPct val="90000"/>
              </a:lnSpc>
            </a:pPr>
            <a:r>
              <a:rPr lang="en-US" sz="6600" kern="1200" dirty="0">
                <a:solidFill>
                  <a:schemeClr val="bg1"/>
                </a:solidFill>
                <a:latin typeface="+mj-lt"/>
                <a:ea typeface="+mj-ea"/>
                <a:cs typeface="+mj-cs"/>
              </a:rPr>
              <a:t>Product Strategy</a:t>
            </a:r>
          </a:p>
        </p:txBody>
      </p:sp>
      <p:graphicFrame>
        <p:nvGraphicFramePr>
          <p:cNvPr id="17" name="TextBox 5">
            <a:extLst>
              <a:ext uri="{FF2B5EF4-FFF2-40B4-BE49-F238E27FC236}">
                <a16:creationId xmlns:a16="http://schemas.microsoft.com/office/drawing/2014/main" id="{12552C9D-3D13-0CBD-E225-5BB24FCE5FF9}"/>
              </a:ext>
            </a:extLst>
          </p:cNvPr>
          <p:cNvGraphicFramePr/>
          <p:nvPr>
            <p:extLst>
              <p:ext uri="{D42A27DB-BD31-4B8C-83A1-F6EECF244321}">
                <p14:modId xmlns:p14="http://schemas.microsoft.com/office/powerpoint/2010/main" val="4098740311"/>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200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85CCF60-79A2-440A-86A2-1A64A59F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F2162BA-EECD-43E0-99D9-C00B194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160DB805-F71F-46BB-A8CC-74F6D8306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6F91054C-3439-420E-88EB-F0A5637EC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0AEF2-E116-2DF8-AE5C-EFB2AADB91FA}"/>
              </a:ext>
            </a:extLst>
          </p:cNvPr>
          <p:cNvSpPr>
            <a:spLocks noGrp="1"/>
          </p:cNvSpPr>
          <p:nvPr>
            <p:ph type="title"/>
          </p:nvPr>
        </p:nvSpPr>
        <p:spPr>
          <a:xfrm>
            <a:off x="342900" y="2492641"/>
            <a:ext cx="2171679" cy="2834223"/>
          </a:xfrm>
        </p:spPr>
        <p:txBody>
          <a:bodyPr vert="horz" lIns="91440" tIns="45720" rIns="91440" bIns="45720" rtlCol="0" anchor="t">
            <a:normAutofit/>
          </a:bodyPr>
          <a:lstStyle/>
          <a:p>
            <a:pPr algn="l" defTabSz="914400">
              <a:lnSpc>
                <a:spcPct val="90000"/>
              </a:lnSpc>
            </a:pPr>
            <a:r>
              <a:rPr lang="en-US" sz="3500" dirty="0">
                <a:solidFill>
                  <a:srgbClr val="FFFFFF"/>
                </a:solidFill>
              </a:rPr>
              <a:t>Winter</a:t>
            </a:r>
          </a:p>
        </p:txBody>
      </p:sp>
      <p:pic>
        <p:nvPicPr>
          <p:cNvPr id="10" name="Picture 9" descr="A graph of the temperature of the season&#10;&#10;Description automatically generated with medium confidence">
            <a:extLst>
              <a:ext uri="{FF2B5EF4-FFF2-40B4-BE49-F238E27FC236}">
                <a16:creationId xmlns:a16="http://schemas.microsoft.com/office/drawing/2014/main" id="{0ECE7BD3-D94C-01C6-1A4F-7B149556502C}"/>
              </a:ext>
            </a:extLst>
          </p:cNvPr>
          <p:cNvPicPr>
            <a:picLocks noChangeAspect="1"/>
          </p:cNvPicPr>
          <p:nvPr/>
        </p:nvPicPr>
        <p:blipFill>
          <a:blip r:embed="rId3"/>
          <a:stretch>
            <a:fillRect/>
          </a:stretch>
        </p:blipFill>
        <p:spPr>
          <a:xfrm>
            <a:off x="3075882" y="95913"/>
            <a:ext cx="5811437" cy="3709171"/>
          </a:xfrm>
          <a:prstGeom prst="rect">
            <a:avLst/>
          </a:prstGeom>
        </p:spPr>
      </p:pic>
      <p:pic>
        <p:nvPicPr>
          <p:cNvPr id="4" name="Picture 3" descr="A white bar graph with a green arrow&#10;&#10;Description automatically generated">
            <a:extLst>
              <a:ext uri="{FF2B5EF4-FFF2-40B4-BE49-F238E27FC236}">
                <a16:creationId xmlns:a16="http://schemas.microsoft.com/office/drawing/2014/main" id="{0BFC31EA-D936-2C56-19DC-AF19D494CE87}"/>
              </a:ext>
            </a:extLst>
          </p:cNvPr>
          <p:cNvPicPr>
            <a:picLocks noChangeAspect="1"/>
          </p:cNvPicPr>
          <p:nvPr/>
        </p:nvPicPr>
        <p:blipFill>
          <a:blip r:embed="rId4"/>
          <a:stretch>
            <a:fillRect/>
          </a:stretch>
        </p:blipFill>
        <p:spPr>
          <a:xfrm>
            <a:off x="331451" y="257737"/>
            <a:ext cx="2283389" cy="1810748"/>
          </a:xfrm>
          <a:prstGeom prst="rect">
            <a:avLst/>
          </a:prstGeom>
        </p:spPr>
      </p:pic>
    </p:spTree>
    <p:extLst>
      <p:ext uri="{BB962C8B-B14F-4D97-AF65-F5344CB8AC3E}">
        <p14:creationId xmlns:p14="http://schemas.microsoft.com/office/powerpoint/2010/main" val="100050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85CCF60-79A2-440A-86A2-1A64A59F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F2162BA-EECD-43E0-99D9-C00B194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160DB805-F71F-46BB-A8CC-74F6D8306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6F91054C-3439-420E-88EB-F0A5637EC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0AEF2-E116-2DF8-AE5C-EFB2AADB91FA}"/>
              </a:ext>
            </a:extLst>
          </p:cNvPr>
          <p:cNvSpPr>
            <a:spLocks noGrp="1"/>
          </p:cNvSpPr>
          <p:nvPr>
            <p:ph type="title"/>
          </p:nvPr>
        </p:nvSpPr>
        <p:spPr>
          <a:xfrm>
            <a:off x="427833" y="2415338"/>
            <a:ext cx="2171679" cy="2834223"/>
          </a:xfrm>
        </p:spPr>
        <p:txBody>
          <a:bodyPr vert="horz" lIns="91440" tIns="45720" rIns="91440" bIns="45720" rtlCol="0" anchor="t">
            <a:normAutofit/>
          </a:bodyPr>
          <a:lstStyle/>
          <a:p>
            <a:pPr algn="l" defTabSz="914400">
              <a:lnSpc>
                <a:spcPct val="90000"/>
              </a:lnSpc>
            </a:pPr>
            <a:r>
              <a:rPr lang="en-US" sz="3500" dirty="0">
                <a:solidFill>
                  <a:srgbClr val="FFFFFF"/>
                </a:solidFill>
              </a:rPr>
              <a:t>Fall</a:t>
            </a:r>
          </a:p>
        </p:txBody>
      </p:sp>
      <p:pic>
        <p:nvPicPr>
          <p:cNvPr id="4" name="Picture 3" descr="A white bar graph with a green arrow&#10;&#10;Description automatically generated">
            <a:extLst>
              <a:ext uri="{FF2B5EF4-FFF2-40B4-BE49-F238E27FC236}">
                <a16:creationId xmlns:a16="http://schemas.microsoft.com/office/drawing/2014/main" id="{0BFC31EA-D936-2C56-19DC-AF19D494CE87}"/>
              </a:ext>
            </a:extLst>
          </p:cNvPr>
          <p:cNvPicPr>
            <a:picLocks noChangeAspect="1"/>
          </p:cNvPicPr>
          <p:nvPr/>
        </p:nvPicPr>
        <p:blipFill>
          <a:blip r:embed="rId3"/>
          <a:stretch>
            <a:fillRect/>
          </a:stretch>
        </p:blipFill>
        <p:spPr>
          <a:xfrm>
            <a:off x="371979" y="273615"/>
            <a:ext cx="2227533" cy="1683004"/>
          </a:xfrm>
          <a:prstGeom prst="rect">
            <a:avLst/>
          </a:prstGeom>
        </p:spPr>
      </p:pic>
      <p:pic>
        <p:nvPicPr>
          <p:cNvPr id="3" name="Picture 2" descr="A graph showing the temperature of the fall&#10;&#10;Description automatically generated">
            <a:extLst>
              <a:ext uri="{FF2B5EF4-FFF2-40B4-BE49-F238E27FC236}">
                <a16:creationId xmlns:a16="http://schemas.microsoft.com/office/drawing/2014/main" id="{9E9992FD-DBB3-4711-15FF-5515544FB13F}"/>
              </a:ext>
            </a:extLst>
          </p:cNvPr>
          <p:cNvPicPr>
            <a:picLocks noChangeAspect="1"/>
          </p:cNvPicPr>
          <p:nvPr/>
        </p:nvPicPr>
        <p:blipFill>
          <a:blip r:embed="rId4"/>
          <a:stretch>
            <a:fillRect/>
          </a:stretch>
        </p:blipFill>
        <p:spPr>
          <a:xfrm>
            <a:off x="3181512" y="181104"/>
            <a:ext cx="5815004" cy="3247896"/>
          </a:xfrm>
          <a:prstGeom prst="rect">
            <a:avLst/>
          </a:prstGeom>
        </p:spPr>
      </p:pic>
    </p:spTree>
    <p:extLst>
      <p:ext uri="{BB962C8B-B14F-4D97-AF65-F5344CB8AC3E}">
        <p14:creationId xmlns:p14="http://schemas.microsoft.com/office/powerpoint/2010/main" val="143104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85CCF60-79A2-440A-86A2-1A64A59F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F2162BA-EECD-43E0-99D9-C00B194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160DB805-F71F-46BB-A8CC-74F6D8306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6F91054C-3439-420E-88EB-F0A5637EC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0AEF2-E116-2DF8-AE5C-EFB2AADB91FA}"/>
              </a:ext>
            </a:extLst>
          </p:cNvPr>
          <p:cNvSpPr>
            <a:spLocks noGrp="1"/>
          </p:cNvSpPr>
          <p:nvPr>
            <p:ph type="title"/>
          </p:nvPr>
        </p:nvSpPr>
        <p:spPr>
          <a:xfrm>
            <a:off x="505305" y="2368307"/>
            <a:ext cx="2171679" cy="2834223"/>
          </a:xfrm>
        </p:spPr>
        <p:txBody>
          <a:bodyPr vert="horz" lIns="91440" tIns="45720" rIns="91440" bIns="45720" rtlCol="0" anchor="t">
            <a:normAutofit/>
          </a:bodyPr>
          <a:lstStyle/>
          <a:p>
            <a:pPr algn="l" defTabSz="914400">
              <a:lnSpc>
                <a:spcPct val="90000"/>
              </a:lnSpc>
            </a:pPr>
            <a:r>
              <a:rPr lang="en-US" sz="3500" dirty="0">
                <a:solidFill>
                  <a:srgbClr val="FFFFFF"/>
                </a:solidFill>
              </a:rPr>
              <a:t>Spring</a:t>
            </a:r>
          </a:p>
        </p:txBody>
      </p:sp>
      <p:pic>
        <p:nvPicPr>
          <p:cNvPr id="4" name="Picture 3" descr="A white bar graph with a green arrow&#10;&#10;Description automatically generated">
            <a:extLst>
              <a:ext uri="{FF2B5EF4-FFF2-40B4-BE49-F238E27FC236}">
                <a16:creationId xmlns:a16="http://schemas.microsoft.com/office/drawing/2014/main" id="{0BFC31EA-D936-2C56-19DC-AF19D494CE87}"/>
              </a:ext>
            </a:extLst>
          </p:cNvPr>
          <p:cNvPicPr>
            <a:picLocks noChangeAspect="1"/>
          </p:cNvPicPr>
          <p:nvPr/>
        </p:nvPicPr>
        <p:blipFill>
          <a:blip r:embed="rId3"/>
          <a:stretch>
            <a:fillRect/>
          </a:stretch>
        </p:blipFill>
        <p:spPr>
          <a:xfrm>
            <a:off x="331451" y="256720"/>
            <a:ext cx="2274097" cy="1826273"/>
          </a:xfrm>
          <a:prstGeom prst="rect">
            <a:avLst/>
          </a:prstGeom>
        </p:spPr>
      </p:pic>
      <p:pic>
        <p:nvPicPr>
          <p:cNvPr id="3" name="Picture 2" descr="A graph showing the temperature of the season&#10;&#10;Description automatically generated">
            <a:extLst>
              <a:ext uri="{FF2B5EF4-FFF2-40B4-BE49-F238E27FC236}">
                <a16:creationId xmlns:a16="http://schemas.microsoft.com/office/drawing/2014/main" id="{CF35D9B5-5654-7AD5-83E4-52485B888ECA}"/>
              </a:ext>
            </a:extLst>
          </p:cNvPr>
          <p:cNvPicPr>
            <a:picLocks noChangeAspect="1"/>
          </p:cNvPicPr>
          <p:nvPr/>
        </p:nvPicPr>
        <p:blipFill>
          <a:blip r:embed="rId4"/>
          <a:stretch>
            <a:fillRect/>
          </a:stretch>
        </p:blipFill>
        <p:spPr>
          <a:xfrm>
            <a:off x="3076113" y="256720"/>
            <a:ext cx="6067888" cy="3528699"/>
          </a:xfrm>
          <a:prstGeom prst="rect">
            <a:avLst/>
          </a:prstGeom>
        </p:spPr>
      </p:pic>
    </p:spTree>
    <p:extLst>
      <p:ext uri="{BB962C8B-B14F-4D97-AF65-F5344CB8AC3E}">
        <p14:creationId xmlns:p14="http://schemas.microsoft.com/office/powerpoint/2010/main" val="316040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7" y="-1"/>
            <a:ext cx="9143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E75FF8-84F2-885B-29C3-20E93D32C0BE}"/>
              </a:ext>
            </a:extLst>
          </p:cNvPr>
          <p:cNvSpPr>
            <a:spLocks noGrp="1"/>
          </p:cNvSpPr>
          <p:nvPr>
            <p:ph type="title"/>
          </p:nvPr>
        </p:nvSpPr>
        <p:spPr>
          <a:xfrm>
            <a:off x="852774" y="670559"/>
            <a:ext cx="3512491" cy="2148841"/>
          </a:xfrm>
        </p:spPr>
        <p:txBody>
          <a:bodyPr anchor="t">
            <a:normAutofit/>
          </a:bodyPr>
          <a:lstStyle/>
          <a:p>
            <a:r>
              <a:rPr lang="en-US" sz="3400"/>
              <a:t>Results and Recommendations</a:t>
            </a:r>
          </a:p>
        </p:txBody>
      </p:sp>
      <p:pic>
        <p:nvPicPr>
          <p:cNvPr id="9" name="Picture 8" descr="A group of small people holding up colorful letters&#10;&#10;Description automatically generated">
            <a:extLst>
              <a:ext uri="{FF2B5EF4-FFF2-40B4-BE49-F238E27FC236}">
                <a16:creationId xmlns:a16="http://schemas.microsoft.com/office/drawing/2014/main" id="{BC1FB9BC-0AF7-3D94-5DD6-9F0A640B8DA4}"/>
              </a:ext>
            </a:extLst>
          </p:cNvPr>
          <p:cNvPicPr>
            <a:picLocks noChangeAspect="1"/>
          </p:cNvPicPr>
          <p:nvPr/>
        </p:nvPicPr>
        <p:blipFill rotWithShape="1">
          <a:blip r:embed="rId2"/>
          <a:srcRect l="15060" r="16320" b="-1"/>
          <a:stretch/>
        </p:blipFill>
        <p:spPr>
          <a:xfrm>
            <a:off x="20" y="3105151"/>
            <a:ext cx="4836298"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3" name="Content Placeholder 2">
            <a:extLst>
              <a:ext uri="{FF2B5EF4-FFF2-40B4-BE49-F238E27FC236}">
                <a16:creationId xmlns:a16="http://schemas.microsoft.com/office/drawing/2014/main" id="{38ECA7C1-0BE2-A364-F61B-CDE09423564E}"/>
              </a:ext>
            </a:extLst>
          </p:cNvPr>
          <p:cNvSpPr>
            <a:spLocks noGrp="1"/>
          </p:cNvSpPr>
          <p:nvPr>
            <p:ph idx="1"/>
          </p:nvPr>
        </p:nvSpPr>
        <p:spPr>
          <a:xfrm>
            <a:off x="5097753" y="670559"/>
            <a:ext cx="3416836" cy="5445076"/>
          </a:xfrm>
        </p:spPr>
        <p:txBody>
          <a:bodyPr anchor="t">
            <a:normAutofit/>
          </a:bodyPr>
          <a:lstStyle/>
          <a:p>
            <a:pPr marL="0" indent="0">
              <a:lnSpc>
                <a:spcPct val="90000"/>
              </a:lnSpc>
              <a:buNone/>
            </a:pPr>
            <a:r>
              <a:rPr lang="en-US" sz="1600" dirty="0"/>
              <a:t>Anticipated changes in temperature for the upcoming seasons are driving adjustments in our apparel production strategy:</a:t>
            </a:r>
          </a:p>
          <a:p>
            <a:pPr marL="0" indent="0">
              <a:lnSpc>
                <a:spcPct val="90000"/>
              </a:lnSpc>
              <a:buNone/>
            </a:pPr>
            <a:endParaRPr lang="en-US" sz="1600" dirty="0"/>
          </a:p>
          <a:p>
            <a:pPr marL="0" indent="0">
              <a:lnSpc>
                <a:spcPct val="90000"/>
              </a:lnSpc>
              <a:buNone/>
            </a:pPr>
            <a:r>
              <a:rPr lang="en-US" sz="1600" b="1" dirty="0"/>
              <a:t>Winter Outlook</a:t>
            </a:r>
            <a:r>
              <a:rPr lang="en-US" sz="1600" dirty="0"/>
              <a:t>:</a:t>
            </a:r>
          </a:p>
          <a:p>
            <a:pPr marL="0" indent="0">
              <a:lnSpc>
                <a:spcPct val="90000"/>
              </a:lnSpc>
              <a:buNone/>
            </a:pPr>
            <a:r>
              <a:rPr lang="en-US" sz="1600" dirty="0"/>
              <a:t>The forthcoming winter is projected to be milder, evident in the temperature increase from -8.4°C in 2019 to -7.4°C in 2020. In response to this shift</a:t>
            </a:r>
            <a:r>
              <a:rPr lang="en-US" sz="1600" b="1" dirty="0"/>
              <a:t>, we plan to reduce the production of winter jackets.</a:t>
            </a:r>
          </a:p>
          <a:p>
            <a:pPr marL="0" indent="0">
              <a:lnSpc>
                <a:spcPct val="90000"/>
              </a:lnSpc>
              <a:buNone/>
            </a:pPr>
            <a:endParaRPr lang="en-US" sz="1600" dirty="0"/>
          </a:p>
          <a:p>
            <a:pPr marL="0" indent="0">
              <a:lnSpc>
                <a:spcPct val="90000"/>
              </a:lnSpc>
              <a:buNone/>
            </a:pPr>
            <a:r>
              <a:rPr lang="en-US" sz="1600" b="1" dirty="0"/>
              <a:t>Fall Expectations</a:t>
            </a:r>
            <a:r>
              <a:rPr lang="en-US" sz="1600" dirty="0"/>
              <a:t>:</a:t>
            </a:r>
          </a:p>
          <a:p>
            <a:pPr marL="0" indent="0">
              <a:lnSpc>
                <a:spcPct val="90000"/>
              </a:lnSpc>
              <a:buNone/>
            </a:pPr>
            <a:r>
              <a:rPr lang="en-US" sz="1600" dirty="0"/>
              <a:t>Fall temperatures are expected to rise, shifting from 5.1°C in 2019 to 5.7°C in 2020. </a:t>
            </a:r>
            <a:r>
              <a:rPr lang="en-US" sz="1600" b="1" i="1" dirty="0"/>
              <a:t>To align with this changing climate pattern, we are considering a reduction in production.</a:t>
            </a:r>
          </a:p>
          <a:p>
            <a:pPr marL="0" indent="0">
              <a:lnSpc>
                <a:spcPct val="90000"/>
              </a:lnSpc>
              <a:buNone/>
            </a:pPr>
            <a:endParaRPr lang="en-US" sz="1600" dirty="0"/>
          </a:p>
        </p:txBody>
      </p:sp>
    </p:spTree>
    <p:extLst>
      <p:ext uri="{BB962C8B-B14F-4D97-AF65-F5344CB8AC3E}">
        <p14:creationId xmlns:p14="http://schemas.microsoft.com/office/powerpoint/2010/main" val="3374961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7" y="-1"/>
            <a:ext cx="9143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E75FF8-84F2-885B-29C3-20E93D32C0BE}"/>
              </a:ext>
            </a:extLst>
          </p:cNvPr>
          <p:cNvSpPr>
            <a:spLocks noGrp="1"/>
          </p:cNvSpPr>
          <p:nvPr>
            <p:ph type="title"/>
          </p:nvPr>
        </p:nvSpPr>
        <p:spPr>
          <a:xfrm>
            <a:off x="852774" y="670559"/>
            <a:ext cx="3512491" cy="2148841"/>
          </a:xfrm>
        </p:spPr>
        <p:txBody>
          <a:bodyPr anchor="t">
            <a:normAutofit/>
          </a:bodyPr>
          <a:lstStyle/>
          <a:p>
            <a:r>
              <a:rPr lang="en-US" sz="3400"/>
              <a:t>Results and Recommendations</a:t>
            </a:r>
          </a:p>
        </p:txBody>
      </p:sp>
      <p:pic>
        <p:nvPicPr>
          <p:cNvPr id="9" name="Picture 8" descr="A group of small people holding up colorful letters&#10;&#10;Description automatically generated">
            <a:extLst>
              <a:ext uri="{FF2B5EF4-FFF2-40B4-BE49-F238E27FC236}">
                <a16:creationId xmlns:a16="http://schemas.microsoft.com/office/drawing/2014/main" id="{BC1FB9BC-0AF7-3D94-5DD6-9F0A640B8DA4}"/>
              </a:ext>
            </a:extLst>
          </p:cNvPr>
          <p:cNvPicPr>
            <a:picLocks noChangeAspect="1"/>
          </p:cNvPicPr>
          <p:nvPr/>
        </p:nvPicPr>
        <p:blipFill rotWithShape="1">
          <a:blip r:embed="rId2"/>
          <a:srcRect l="15060" r="16320" b="-1"/>
          <a:stretch/>
        </p:blipFill>
        <p:spPr>
          <a:xfrm>
            <a:off x="20" y="3105151"/>
            <a:ext cx="4836298"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3" name="Content Placeholder 2">
            <a:extLst>
              <a:ext uri="{FF2B5EF4-FFF2-40B4-BE49-F238E27FC236}">
                <a16:creationId xmlns:a16="http://schemas.microsoft.com/office/drawing/2014/main" id="{38ECA7C1-0BE2-A364-F61B-CDE09423564E}"/>
              </a:ext>
            </a:extLst>
          </p:cNvPr>
          <p:cNvSpPr>
            <a:spLocks noGrp="1"/>
          </p:cNvSpPr>
          <p:nvPr>
            <p:ph idx="1"/>
          </p:nvPr>
        </p:nvSpPr>
        <p:spPr>
          <a:xfrm>
            <a:off x="4778737" y="670559"/>
            <a:ext cx="3735852" cy="5445076"/>
          </a:xfrm>
        </p:spPr>
        <p:txBody>
          <a:bodyPr anchor="t">
            <a:normAutofit/>
          </a:bodyPr>
          <a:lstStyle/>
          <a:p>
            <a:pPr marL="0" indent="0">
              <a:lnSpc>
                <a:spcPct val="90000"/>
              </a:lnSpc>
              <a:buNone/>
            </a:pPr>
            <a:endParaRPr lang="en-US" sz="1800" dirty="0"/>
          </a:p>
          <a:p>
            <a:pPr marL="0" indent="0">
              <a:lnSpc>
                <a:spcPct val="90000"/>
              </a:lnSpc>
              <a:buNone/>
            </a:pPr>
            <a:r>
              <a:rPr lang="en-US" sz="1800" b="1" dirty="0"/>
              <a:t>Spring Projections</a:t>
            </a:r>
            <a:r>
              <a:rPr lang="en-US" sz="1800" dirty="0"/>
              <a:t>:</a:t>
            </a:r>
          </a:p>
          <a:p>
            <a:pPr marL="0" indent="0">
              <a:lnSpc>
                <a:spcPct val="90000"/>
              </a:lnSpc>
              <a:buNone/>
            </a:pPr>
            <a:r>
              <a:rPr lang="en-US" sz="1800" dirty="0"/>
              <a:t> Spring temperatures are forecasted to experience a slight dip, decreasing from 5.7°C in 2019 to 5.5°C in 2020. Given the relatively stable demand, </a:t>
            </a:r>
            <a:r>
              <a:rPr lang="en-US" sz="1800" b="1" dirty="0"/>
              <a:t>we intend to maintain current production levels for spring apparel.</a:t>
            </a:r>
          </a:p>
          <a:p>
            <a:pPr marL="0" indent="0">
              <a:lnSpc>
                <a:spcPct val="90000"/>
              </a:lnSpc>
              <a:buNone/>
            </a:pPr>
            <a:endParaRPr lang="en-US" sz="1800" b="1" dirty="0"/>
          </a:p>
          <a:p>
            <a:pPr marL="0" indent="0">
              <a:lnSpc>
                <a:spcPct val="90000"/>
              </a:lnSpc>
              <a:buNone/>
            </a:pPr>
            <a:endParaRPr lang="en-US" sz="1800" dirty="0"/>
          </a:p>
          <a:p>
            <a:pPr marL="0" indent="0">
              <a:lnSpc>
                <a:spcPct val="90000"/>
              </a:lnSpc>
              <a:buNone/>
            </a:pPr>
            <a:r>
              <a:rPr lang="en-US" sz="1800" b="1" dirty="0"/>
              <a:t>These adjustments aim to ensure that our production strategy remains in sync with evolving weather conditions and customer preferences.</a:t>
            </a:r>
          </a:p>
        </p:txBody>
      </p:sp>
    </p:spTree>
    <p:extLst>
      <p:ext uri="{BB962C8B-B14F-4D97-AF65-F5344CB8AC3E}">
        <p14:creationId xmlns:p14="http://schemas.microsoft.com/office/powerpoint/2010/main" val="2679310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5106</TotalTime>
  <Words>1025</Words>
  <Application>Microsoft Office PowerPoint</Application>
  <PresentationFormat>On-screen Show (4:3)</PresentationFormat>
  <Paragraphs>73</Paragraphs>
  <Slides>10</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Midterm Project</vt:lpstr>
      <vt:lpstr>Overview</vt:lpstr>
      <vt:lpstr>Goals:</vt:lpstr>
      <vt:lpstr>Product Strategy</vt:lpstr>
      <vt:lpstr>Winter</vt:lpstr>
      <vt:lpstr>Fall</vt:lpstr>
      <vt:lpstr>Spring</vt:lpstr>
      <vt:lpstr>Results and Recommendations</vt:lpstr>
      <vt:lpstr>Results and 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Shuchi Talati</dc:creator>
  <cp:lastModifiedBy>Franklin Anozie</cp:lastModifiedBy>
  <cp:revision>24</cp:revision>
  <dcterms:created xsi:type="dcterms:W3CDTF">2013-05-20T17:25:43Z</dcterms:created>
  <dcterms:modified xsi:type="dcterms:W3CDTF">2023-10-06T15:52:52Z</dcterms:modified>
</cp:coreProperties>
</file>