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5" autoAdjust="0"/>
    <p:restoredTop sz="94660"/>
  </p:normalViewPr>
  <p:slideViewPr>
    <p:cSldViewPr snapToGrid="0">
      <p:cViewPr varScale="1">
        <p:scale>
          <a:sx n="70" d="100"/>
          <a:sy n="70" d="100"/>
        </p:scale>
        <p:origin x="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7DB9-7DAC-4463-8F6F-0CFFFBC67140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7E47A-4BE0-4747-B44A-9557CE2396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7626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7DB9-7DAC-4463-8F6F-0CFFFBC67140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7E47A-4BE0-4747-B44A-9557CE2396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4722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7DB9-7DAC-4463-8F6F-0CFFFBC67140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7E47A-4BE0-4747-B44A-9557CE2396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0105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7DB9-7DAC-4463-8F6F-0CFFFBC67140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7E47A-4BE0-4747-B44A-9557CE2396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906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7DB9-7DAC-4463-8F6F-0CFFFBC67140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7E47A-4BE0-4747-B44A-9557CE2396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891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7DB9-7DAC-4463-8F6F-0CFFFBC67140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7E47A-4BE0-4747-B44A-9557CE2396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96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7DB9-7DAC-4463-8F6F-0CFFFBC67140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7E47A-4BE0-4747-B44A-9557CE2396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593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7DB9-7DAC-4463-8F6F-0CFFFBC67140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7E47A-4BE0-4747-B44A-9557CE2396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503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7DB9-7DAC-4463-8F6F-0CFFFBC67140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7E47A-4BE0-4747-B44A-9557CE2396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1902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7DB9-7DAC-4463-8F6F-0CFFFBC67140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7E47A-4BE0-4747-B44A-9557CE2396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587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7DB9-7DAC-4463-8F6F-0CFFFBC67140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7E47A-4BE0-4747-B44A-9557CE2396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6328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67DB9-7DAC-4463-8F6F-0CFFFBC67140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7E47A-4BE0-4747-B44A-9557CE2396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892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S%C3%ADtio_arqueol%C3%B3gico" TargetMode="External"/><Relationship Id="rId2" Type="http://schemas.openxmlformats.org/officeDocument/2006/relationships/hyperlink" Target="http://www.mat.ufrgs.br/~portosil/passa7a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t.wikipedia.org/wiki/Estelas_maia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INTRODUÇÃO DO NÚMERO ZERO (0)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FRANCIELI DALSENTE DE ALMEIDA – RA: 211210865</a:t>
            </a:r>
          </a:p>
          <a:p>
            <a:r>
              <a:rPr lang="pt-BR" dirty="0" smtClean="0"/>
              <a:t>POLO DE BARBOSA FERRAZ – PR.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726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Arredondado 22"/>
          <p:cNvSpPr/>
          <p:nvPr/>
        </p:nvSpPr>
        <p:spPr>
          <a:xfrm>
            <a:off x="7622275" y="3289110"/>
            <a:ext cx="3719014" cy="323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Arredondado 21"/>
          <p:cNvSpPr/>
          <p:nvPr/>
        </p:nvSpPr>
        <p:spPr>
          <a:xfrm>
            <a:off x="586854" y="3166281"/>
            <a:ext cx="3998794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8161360" y="1487606"/>
            <a:ext cx="2593076" cy="4026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6127845" y="655093"/>
            <a:ext cx="2634018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Arredondado 18"/>
          <p:cNvSpPr/>
          <p:nvPr/>
        </p:nvSpPr>
        <p:spPr>
          <a:xfrm>
            <a:off x="2402006" y="655093"/>
            <a:ext cx="2565779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Arredondado 17"/>
          <p:cNvSpPr/>
          <p:nvPr/>
        </p:nvSpPr>
        <p:spPr>
          <a:xfrm>
            <a:off x="818866" y="1705633"/>
            <a:ext cx="3384644" cy="3435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Arredondado 16"/>
          <p:cNvSpPr/>
          <p:nvPr/>
        </p:nvSpPr>
        <p:spPr>
          <a:xfrm>
            <a:off x="3821373" y="2511188"/>
            <a:ext cx="581394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3821373" y="2511188"/>
            <a:ext cx="581394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Primeiras civilizações que estudaram ou utilizaram o zero (0) 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115403" y="655093"/>
            <a:ext cx="313898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Civilização do vale do Indo (idade do Bronze)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791571" y="1705633"/>
            <a:ext cx="379407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Civilização Egípcia (olho de Horus)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127845" y="655093"/>
            <a:ext cx="327546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Civilização dos Babilônicos (sistema cuneiforme)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8161361" y="1487606"/>
            <a:ext cx="275684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Civilização chinesa (ábaco) 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86854" y="3166281"/>
            <a:ext cx="402608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Mesopotâmicos  (unidades sexagesimais)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7622275" y="3261815"/>
            <a:ext cx="389643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Civilização Maia (não era posicional)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203510" y="4221538"/>
            <a:ext cx="346653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Estudiosos que fizeram a diferença em seu tempo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446663" y="4713364"/>
            <a:ext cx="1569492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err="1" smtClean="0"/>
              <a:t>Varahamihira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316406" y="5199797"/>
            <a:ext cx="1542197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err="1" smtClean="0"/>
              <a:t>Brahmagupta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254388" y="5472752"/>
            <a:ext cx="1487606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Al-</a:t>
            </a:r>
            <a:r>
              <a:rPr lang="pt-BR" dirty="0" err="1" smtClean="0"/>
              <a:t>Khwarizmi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7083189" y="5082696"/>
            <a:ext cx="1078172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Fibonacci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8639033" y="4713364"/>
            <a:ext cx="137842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Sacrobosco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145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244453" y="514572"/>
            <a:ext cx="4585648" cy="5539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3000" dirty="0" smtClean="0"/>
              <a:t>Civilização do vale do Indo </a:t>
            </a:r>
            <a:endParaRPr lang="pt-BR" sz="3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327546" y="1125519"/>
            <a:ext cx="3630305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Viveu nas regiões do sul da Ásia, que existiu entre 3 300 a.C. e 1 300 a.C.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244453" y="1310185"/>
            <a:ext cx="4162568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foi uma das três primeiras civilizações da região, juntamente com  Antigo Egito e a Mesopotâmia.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823881" y="2519275"/>
            <a:ext cx="4353635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Só que não se tem muitos registros pois os documentos dessa civilização não foi decifrada ainda.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3289109" y="3739487"/>
            <a:ext cx="3152634" cy="5539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3000" dirty="0" smtClean="0"/>
              <a:t>Civilização Egípcia </a:t>
            </a:r>
            <a:endParaRPr lang="pt-BR" sz="30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3289109" y="5168963"/>
            <a:ext cx="3916907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O famoso Olho de Horus, sistema   de   representação   e cálculo  com  frações  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7629099" y="5307463"/>
            <a:ext cx="3889612" cy="12003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trabalhava com frações binárias entre zero e um, sendo que um estava  identificado  com  a  pureza  absoluta  e zero  à impureza absoluta.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629099" y="4799631"/>
            <a:ext cx="274320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envolto  de um misticismo 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27546" y="4503761"/>
            <a:ext cx="2743200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Viveu em torno de 3 100 </a:t>
            </a:r>
            <a:r>
              <a:rPr lang="pt-BR" dirty="0" err="1" smtClean="0"/>
              <a:t>a.C</a:t>
            </a:r>
            <a:r>
              <a:rPr lang="pt-BR" dirty="0" smtClean="0"/>
              <a:t> e se desenvolveu nos três milênios seguintes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840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7" grpId="0" animBg="1"/>
      <p:bldP spid="8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903261" y="436728"/>
            <a:ext cx="4299046" cy="5539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3000" dirty="0" smtClean="0"/>
              <a:t>Civilização dos Babilônicos</a:t>
            </a:r>
            <a:endParaRPr lang="pt-BR" sz="3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395785" y="1146412"/>
            <a:ext cx="3316406" cy="99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24" y="1458175"/>
            <a:ext cx="3316511" cy="993734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808377" y="1273509"/>
            <a:ext cx="3107069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>
            <a:spAutoFit/>
          </a:bodyPr>
          <a:lstStyle/>
          <a:p>
            <a:r>
              <a:rPr lang="pt-BR" dirty="0" smtClean="0"/>
              <a:t>Viveu durante o III milênio a.C. 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316406" y="1792464"/>
            <a:ext cx="4026090" cy="12003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O Sistema cuneiforme foi inventado na Mesopotâmia,  pelos  babilônios;  apesar  de  ser  um sistema de numeração </a:t>
            </a:r>
            <a:r>
              <a:rPr lang="pt-BR" dirty="0" err="1" smtClean="0"/>
              <a:t>posiciona.l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7724633" y="2669627"/>
            <a:ext cx="3698543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  ainda   não   tinham   a   noção   de algarismo zero.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3857738" y="3671248"/>
            <a:ext cx="3398293" cy="5539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000" dirty="0" smtClean="0"/>
              <a:t>Civilização Chinesa </a:t>
            </a:r>
            <a:endParaRPr lang="pt-BR" sz="30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55093" y="4572000"/>
            <a:ext cx="3057098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Há registro de sua existência desde 1250 </a:t>
            </a:r>
            <a:r>
              <a:rPr lang="pt-BR" dirty="0" err="1" smtClean="0"/>
              <a:t>a.C</a:t>
            </a:r>
            <a:r>
              <a:rPr lang="pt-BR" dirty="0" smtClean="0"/>
              <a:t>, até hoje.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8488909" y="5649280"/>
            <a:ext cx="3352770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Para os chineses  eles deixam  casa  vazia quando o número for zero, em seus ábacos de mesa.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113933" y="5342788"/>
            <a:ext cx="4885901" cy="12003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 construção da Grande Muralha, por volta de 220 a.C. foi uma triunfo da engenharia e de cálculo matemático; a construção de relógios de Sol e os ábacos.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448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48168" y="409433"/>
            <a:ext cx="5213444" cy="5539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000" dirty="0" smtClean="0"/>
              <a:t>Civilização dos Mesopotâmicos </a:t>
            </a:r>
            <a:endParaRPr lang="pt-BR" sz="3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655093" y="1214651"/>
            <a:ext cx="3862316" cy="92804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Foram desenvolvidas e criadas pelos povos sumérios e acádios por volta do final do quarto milênio antes de Cristo.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100550" y="1214651"/>
            <a:ext cx="3480179" cy="14773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Já esse povo, os  matemáticos  e  astrônomos passam  a  usar  um  algarismo zero  medial  zero  para representar  a  ausência  de  unidades  sexagesimais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4039738" y="3138986"/>
            <a:ext cx="2934268" cy="5539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000" dirty="0" smtClean="0"/>
              <a:t>Civilização Maia</a:t>
            </a:r>
            <a:endParaRPr lang="pt-BR" sz="30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327550" y="3339070"/>
            <a:ext cx="3370997" cy="175432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Os maias produzem um artefato, o </a:t>
            </a:r>
            <a:r>
              <a:rPr lang="pt-BR" dirty="0" err="1" smtClean="0"/>
              <a:t>Uaxactun</a:t>
            </a:r>
            <a:r>
              <a:rPr lang="pt-BR" dirty="0" smtClean="0"/>
              <a:t> - Stela 18   e   19 (sítio arqueológico)  que   é   o   documento   mais   antigo   que deixaram  contendo  menção  ao  zero.  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4735773" y="4318254"/>
            <a:ext cx="3616657" cy="155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4039738" y="4493231"/>
            <a:ext cx="3466531" cy="12003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Esse  artefato não   usa   o   sistema   posicional;   o   mais   antigo documento maia usando zero e o sistema posicional.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7238645" y="5868537"/>
            <a:ext cx="2947916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 O </a:t>
            </a:r>
            <a:r>
              <a:rPr lang="pt-BR" dirty="0" err="1" smtClean="0"/>
              <a:t>Pestac</a:t>
            </a:r>
            <a:r>
              <a:rPr lang="pt-BR" dirty="0" smtClean="0"/>
              <a:t>  -  Stela  1,  datado  de  665  d.C.,  conforme informou Michael </a:t>
            </a:r>
            <a:r>
              <a:rPr lang="pt-BR" dirty="0" err="1" smtClean="0"/>
              <a:t>Closs</a:t>
            </a:r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1200" y="2820076"/>
            <a:ext cx="1343451" cy="3841049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98" y="5147372"/>
            <a:ext cx="20955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29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306472" y="504967"/>
            <a:ext cx="6646459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000" dirty="0" smtClean="0"/>
              <a:t>Estudiosos que fizeram a diferença em seu tempo</a:t>
            </a:r>
            <a:endParaRPr lang="pt-BR" sz="3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532262" y="1972522"/>
            <a:ext cx="144666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err="1" smtClean="0"/>
              <a:t>Varahamihira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306471" y="1767806"/>
            <a:ext cx="8175009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F</a:t>
            </a:r>
            <a:r>
              <a:rPr lang="pt-BR" dirty="0" smtClean="0"/>
              <a:t>amoso matemático indiano, usa um pequeno círculo para denotar o algarismo zero em seu livro Panca-</a:t>
            </a:r>
            <a:r>
              <a:rPr lang="pt-BR" dirty="0" err="1" smtClean="0"/>
              <a:t>siddhantika</a:t>
            </a:r>
            <a:r>
              <a:rPr lang="pt-BR" dirty="0" smtClean="0"/>
              <a:t>, desde c. 300 </a:t>
            </a:r>
            <a:r>
              <a:rPr lang="pt-BR" dirty="0" err="1" smtClean="0"/>
              <a:t>dC</a:t>
            </a:r>
            <a:r>
              <a:rPr lang="pt-BR" dirty="0" smtClean="0"/>
              <a:t> os indianos vinham usando um ponto, o </a:t>
            </a:r>
            <a:r>
              <a:rPr lang="pt-BR" dirty="0" err="1" smtClean="0"/>
              <a:t>pujyam</a:t>
            </a:r>
            <a:r>
              <a:rPr lang="pt-BR" dirty="0" smtClean="0"/>
              <a:t>, para denotar o zero.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18613" y="2982794"/>
            <a:ext cx="146031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err="1" smtClean="0"/>
              <a:t>Brahmagupta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78924" y="2842610"/>
            <a:ext cx="8175009" cy="1200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Também matemático indiano, em seu livro Brahma-</a:t>
            </a:r>
            <a:r>
              <a:rPr lang="pt-BR" dirty="0" err="1" smtClean="0"/>
              <a:t>sputa</a:t>
            </a:r>
            <a:r>
              <a:rPr lang="pt-BR" dirty="0" smtClean="0"/>
              <a:t> </a:t>
            </a:r>
            <a:r>
              <a:rPr lang="pt-BR" dirty="0" err="1" smtClean="0"/>
              <a:t>siddhanta</a:t>
            </a:r>
            <a:r>
              <a:rPr lang="pt-BR" dirty="0" smtClean="0"/>
              <a:t>, eleva o zero à categoria dos </a:t>
            </a:r>
            <a:r>
              <a:rPr lang="pt-BR" dirty="0" err="1" smtClean="0"/>
              <a:t>samkhya</a:t>
            </a:r>
            <a:r>
              <a:rPr lang="pt-BR" dirty="0" smtClean="0"/>
              <a:t> ( ou seja, dos números ) ao dar as primeiras regras para se calcular com o zero: um número multiplicado por zero resulta em zero; a soma e a diferença de um número com zero resulta neste número; </a:t>
            </a:r>
            <a:r>
              <a:rPr lang="pt-BR" dirty="0" err="1" smtClean="0"/>
              <a:t>etc</a:t>
            </a:r>
            <a:r>
              <a:rPr lang="pt-BR" dirty="0" smtClean="0"/>
              <a:t> )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327546" y="4735773"/>
            <a:ext cx="1460311" cy="3684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Al-</a:t>
            </a:r>
            <a:r>
              <a:rPr lang="pt-BR" dirty="0" err="1" smtClean="0"/>
              <a:t>Khwarizmi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1978923" y="4194413"/>
            <a:ext cx="8502557" cy="258532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Aprendeu a calcular com estilo indiano com o </a:t>
            </a:r>
            <a:r>
              <a:rPr lang="pt-BR" dirty="0" err="1" smtClean="0"/>
              <a:t>Siddhanta</a:t>
            </a:r>
            <a:r>
              <a:rPr lang="pt-BR" dirty="0" smtClean="0"/>
              <a:t> de </a:t>
            </a:r>
            <a:r>
              <a:rPr lang="pt-BR" dirty="0" err="1" smtClean="0"/>
              <a:t>Brahmagupta</a:t>
            </a:r>
            <a:r>
              <a:rPr lang="pt-BR" dirty="0" smtClean="0"/>
              <a:t>, escreveu um livro de aritmética provavelmente </a:t>
            </a:r>
            <a:r>
              <a:rPr lang="pt-BR" dirty="0" smtClean="0"/>
              <a:t>chamado</a:t>
            </a:r>
            <a:r>
              <a:rPr lang="pt-BR" dirty="0" smtClean="0"/>
              <a:t> de Cálculo com os Numerais Indianos ( al </a:t>
            </a:r>
            <a:r>
              <a:rPr lang="pt-BR" dirty="0" err="1" smtClean="0"/>
              <a:t>arqan</a:t>
            </a:r>
            <a:r>
              <a:rPr lang="pt-BR" dirty="0" smtClean="0"/>
              <a:t> al hindu ); esse livro foi quem fez a divulgação do sistema posicional decimal, e respectivas técnicas de cálculo, no mundo islâmico. </a:t>
            </a:r>
          </a:p>
          <a:p>
            <a:r>
              <a:rPr lang="pt-BR" dirty="0" smtClean="0"/>
              <a:t>Junto com isso veio a divulgação do zero no mundo entre os povos de língua árabe; dos nomes </a:t>
            </a:r>
            <a:r>
              <a:rPr lang="pt-BR" dirty="0" err="1" smtClean="0"/>
              <a:t>sünya</a:t>
            </a:r>
            <a:r>
              <a:rPr lang="pt-BR" dirty="0" smtClean="0"/>
              <a:t>, </a:t>
            </a:r>
            <a:r>
              <a:rPr lang="pt-BR" dirty="0" err="1" smtClean="0"/>
              <a:t>pujyam</a:t>
            </a:r>
            <a:r>
              <a:rPr lang="pt-BR" dirty="0" smtClean="0"/>
              <a:t> e </a:t>
            </a:r>
            <a:r>
              <a:rPr lang="pt-BR" dirty="0" err="1" smtClean="0"/>
              <a:t>sübra</a:t>
            </a:r>
            <a:r>
              <a:rPr lang="pt-BR" dirty="0" smtClean="0"/>
              <a:t>, usados no livro de </a:t>
            </a:r>
            <a:r>
              <a:rPr lang="pt-BR" dirty="0" err="1" smtClean="0"/>
              <a:t>Brahmagupta</a:t>
            </a:r>
            <a:r>
              <a:rPr lang="pt-BR" dirty="0" smtClean="0"/>
              <a:t>, al </a:t>
            </a:r>
            <a:r>
              <a:rPr lang="pt-BR" dirty="0" err="1" smtClean="0"/>
              <a:t>Khwarizmi</a:t>
            </a:r>
            <a:r>
              <a:rPr lang="pt-BR" dirty="0" smtClean="0"/>
              <a:t> adotou o terceiro para denotar o zero e daí a evolução: </a:t>
            </a:r>
            <a:r>
              <a:rPr lang="pt-BR" dirty="0" err="1" smtClean="0"/>
              <a:t>sübra</a:t>
            </a:r>
            <a:r>
              <a:rPr lang="pt-BR" dirty="0" smtClean="0"/>
              <a:t> -&gt; </a:t>
            </a:r>
            <a:r>
              <a:rPr lang="pt-BR" dirty="0" err="1" smtClean="0"/>
              <a:t>siphra</a:t>
            </a:r>
            <a:r>
              <a:rPr lang="pt-BR" dirty="0" smtClean="0"/>
              <a:t> ou </a:t>
            </a:r>
            <a:r>
              <a:rPr lang="pt-BR" dirty="0" err="1" smtClean="0"/>
              <a:t>sifr</a:t>
            </a:r>
            <a:r>
              <a:rPr lang="pt-BR" dirty="0" smtClean="0"/>
              <a:t> ( árabe ) -&gt; cifra e outras variantes nas línguas </a:t>
            </a:r>
            <a:r>
              <a:rPr lang="pt-BR" dirty="0" err="1" smtClean="0"/>
              <a:t>européias</a:t>
            </a:r>
            <a:r>
              <a:rPr lang="pt-BR" dirty="0" smtClean="0"/>
              <a:t> -&gt; </a:t>
            </a:r>
            <a:r>
              <a:rPr lang="pt-BR" dirty="0" err="1" smtClean="0"/>
              <a:t>zephirum</a:t>
            </a:r>
            <a:r>
              <a:rPr lang="pt-BR" dirty="0" smtClean="0"/>
              <a:t> ( pronúncia latina do </a:t>
            </a:r>
            <a:r>
              <a:rPr lang="pt-BR" dirty="0" err="1" smtClean="0"/>
              <a:t>sifr</a:t>
            </a:r>
            <a:r>
              <a:rPr lang="pt-BR" dirty="0" smtClean="0"/>
              <a:t> ) e daí o termo moderno: zero.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11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756848" y="641445"/>
            <a:ext cx="7874758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Aprendeu a calcular no sistema indiano em suas viagens de estudo pela África islâmica, escreve seu famoso livro, o </a:t>
            </a:r>
            <a:r>
              <a:rPr lang="pt-BR" dirty="0" err="1" smtClean="0"/>
              <a:t>Liber</a:t>
            </a:r>
            <a:r>
              <a:rPr lang="pt-BR" dirty="0" smtClean="0"/>
              <a:t> </a:t>
            </a:r>
            <a:r>
              <a:rPr lang="pt-BR" dirty="0" err="1" smtClean="0"/>
              <a:t>abaci</a:t>
            </a:r>
            <a:r>
              <a:rPr lang="pt-BR" dirty="0" smtClean="0"/>
              <a:t>, o qual junto com a tradução latina da aritmética de Al-</a:t>
            </a:r>
            <a:r>
              <a:rPr lang="pt-BR" dirty="0" err="1" smtClean="0"/>
              <a:t>Khwarizmi</a:t>
            </a:r>
            <a:r>
              <a:rPr lang="pt-BR" dirty="0" smtClean="0"/>
              <a:t> foram os grandes introdutores do sistema indo-arábico no Mundo Cristão e dois dos mais importantes livros da História da Humanidade. </a:t>
            </a:r>
          </a:p>
          <a:p>
            <a:r>
              <a:rPr lang="pt-BR" dirty="0" smtClean="0"/>
              <a:t>Que Fibonacci ainda via o zero com desconfiança pode ser percebido pelo modo que usava para se referir aos algarismos: novem figure </a:t>
            </a:r>
            <a:r>
              <a:rPr lang="pt-BR" dirty="0" err="1" smtClean="0"/>
              <a:t>indorum</a:t>
            </a:r>
            <a:r>
              <a:rPr lang="pt-BR" dirty="0" smtClean="0"/>
              <a:t> (  </a:t>
            </a:r>
            <a:r>
              <a:rPr lang="pt-BR" dirty="0" err="1" smtClean="0"/>
              <a:t>ie</a:t>
            </a:r>
            <a:r>
              <a:rPr lang="pt-BR" dirty="0" smtClean="0"/>
              <a:t> os nove algarismos indianos ) e o hoc </a:t>
            </a:r>
            <a:r>
              <a:rPr lang="pt-BR" dirty="0" err="1" smtClean="0"/>
              <a:t>signum</a:t>
            </a:r>
            <a:r>
              <a:rPr lang="pt-BR" dirty="0" smtClean="0"/>
              <a:t> 0... quod </a:t>
            </a:r>
            <a:r>
              <a:rPr lang="pt-BR" dirty="0" err="1" smtClean="0"/>
              <a:t>arabice</a:t>
            </a:r>
            <a:r>
              <a:rPr lang="pt-BR" dirty="0" smtClean="0"/>
              <a:t> </a:t>
            </a:r>
            <a:r>
              <a:rPr lang="pt-BR" dirty="0" err="1" smtClean="0"/>
              <a:t>zephirum</a:t>
            </a:r>
            <a:r>
              <a:rPr lang="pt-BR" dirty="0" smtClean="0"/>
              <a:t> </a:t>
            </a:r>
            <a:r>
              <a:rPr lang="pt-BR" dirty="0" err="1" smtClean="0"/>
              <a:t>appelatur</a:t>
            </a:r>
            <a:r>
              <a:rPr lang="pt-BR" dirty="0" smtClean="0"/>
              <a:t> ( o sinal zero ).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627797" y="900752"/>
            <a:ext cx="118735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Fibonacci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388357" y="4162567"/>
            <a:ext cx="8529851" cy="23083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Seus estudos eram baseados em al-</a:t>
            </a:r>
            <a:r>
              <a:rPr lang="pt-BR" dirty="0" err="1" smtClean="0"/>
              <a:t>Khwarizmi</a:t>
            </a:r>
            <a:r>
              <a:rPr lang="pt-BR" dirty="0" smtClean="0"/>
              <a:t> e Fibonacci, escreve seu </a:t>
            </a:r>
            <a:r>
              <a:rPr lang="pt-BR" dirty="0" err="1" smtClean="0"/>
              <a:t>Algorismus</a:t>
            </a:r>
            <a:r>
              <a:rPr lang="pt-BR" dirty="0" smtClean="0"/>
              <a:t> </a:t>
            </a:r>
            <a:r>
              <a:rPr lang="pt-BR" dirty="0" err="1" smtClean="0"/>
              <a:t>vulgaris</a:t>
            </a:r>
            <a:r>
              <a:rPr lang="pt-BR" dirty="0" smtClean="0"/>
              <a:t> o qual tornou-se o livro de matemática mais popular nas universidades medievais, assim, divulgou definitivamente o sistema posicional decimal e suas técnicas de cálculo na comunidade científica, a adoção desse sistema pelos comerciantes e resto da população foi bem mais lenta, e eles continuaram a usar os numerais romanos e o cálculo com ábacos ainda por vários séculos, assim para a população era frequente ter de "traduzir" para o sistema romano números escritos no sistema indiano: daí a origem da palavra "decifrar".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450376" y="4476466"/>
            <a:ext cx="136477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Sacrobosco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79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900751" y="1119116"/>
            <a:ext cx="9662617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Para finalizar meu trabalho agradeço as professoras e o mediador pois fiz uma pesquisa ampla e aprendi um monte.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900753" y="2142699"/>
            <a:ext cx="96626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REFERENCIAS </a:t>
            </a:r>
          </a:p>
          <a:p>
            <a:endParaRPr lang="pt-BR" dirty="0" smtClean="0"/>
          </a:p>
          <a:p>
            <a:r>
              <a:rPr lang="pt-BR" dirty="0" smtClean="0"/>
              <a:t>SILVEIRA, Porto. J.F. </a:t>
            </a:r>
            <a:r>
              <a:rPr lang="pt-BR" b="1" dirty="0" smtClean="0"/>
              <a:t>Três noções numéricas básicas: número, numeral e algarismo</a:t>
            </a:r>
            <a:r>
              <a:rPr lang="pt-BR" dirty="0" smtClean="0"/>
              <a:t>. 2001. Disponível em: </a:t>
            </a:r>
            <a:r>
              <a:rPr lang="pt-BR" dirty="0" smtClean="0">
                <a:hlinkClick r:id="rId2"/>
              </a:rPr>
              <a:t>http://www.mat.ufrgs.br/~portosil/passa7a.html</a:t>
            </a:r>
            <a:r>
              <a:rPr lang="pt-BR" dirty="0" smtClean="0"/>
              <a:t>. Acesso em: 26 de abr. 2021.</a:t>
            </a:r>
          </a:p>
          <a:p>
            <a:endParaRPr lang="pt-BR" dirty="0" smtClean="0"/>
          </a:p>
          <a:p>
            <a:r>
              <a:rPr lang="pt-BR" dirty="0" smtClean="0"/>
              <a:t>AMERICANO, </a:t>
            </a:r>
            <a:r>
              <a:rPr lang="pt-BR" dirty="0" smtClean="0"/>
              <a:t>Fundação Museu do Homem. </a:t>
            </a:r>
            <a:r>
              <a:rPr lang="pt-BR" b="1" dirty="0" smtClean="0"/>
              <a:t>Sítio arqueológico</a:t>
            </a:r>
            <a:r>
              <a:rPr lang="pt-BR" dirty="0" smtClean="0"/>
              <a:t>. 2011. Disponível em: </a:t>
            </a:r>
            <a:r>
              <a:rPr lang="pt-BR" dirty="0" smtClean="0">
                <a:hlinkClick r:id="rId3"/>
              </a:rPr>
              <a:t>https://pt.wikipedia.org/wiki/S%C3%ADtio_arqueol%C3%B3gico</a:t>
            </a:r>
            <a:r>
              <a:rPr lang="pt-BR" dirty="0" smtClean="0"/>
              <a:t>. Acesso em: 26 de abr. 2021.</a:t>
            </a:r>
          </a:p>
          <a:p>
            <a:endParaRPr lang="pt-BR" dirty="0"/>
          </a:p>
          <a:p>
            <a:r>
              <a:rPr lang="pt-BR" dirty="0" smtClean="0"/>
              <a:t>WIKIPÉDIA, a enciclopédia livre. </a:t>
            </a:r>
            <a:r>
              <a:rPr lang="pt-BR" b="1" dirty="0" smtClean="0"/>
              <a:t>Estelas maias</a:t>
            </a:r>
            <a:r>
              <a:rPr lang="pt-BR" dirty="0" smtClean="0"/>
              <a:t>. Disponível em: </a:t>
            </a:r>
            <a:r>
              <a:rPr lang="pt-BR" dirty="0" smtClean="0">
                <a:hlinkClick r:id="rId4"/>
              </a:rPr>
              <a:t>https://pt.wikipedia.org/wiki/Estelas_maias</a:t>
            </a:r>
            <a:r>
              <a:rPr lang="pt-BR" dirty="0" smtClean="0"/>
              <a:t>. Acesso em: 26 de abr. 2021.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2583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981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INTRODUÇÃO DO NÚMERO ZERO (0)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DO NÚMERO ZERO (0)</dc:title>
  <dc:creator>Francieli Dalsente</dc:creator>
  <cp:lastModifiedBy>Francieli Dalsente</cp:lastModifiedBy>
  <cp:revision>14</cp:revision>
  <dcterms:created xsi:type="dcterms:W3CDTF">2021-04-26T11:40:34Z</dcterms:created>
  <dcterms:modified xsi:type="dcterms:W3CDTF">2021-04-26T13:40:17Z</dcterms:modified>
</cp:coreProperties>
</file>