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80322E-8309-42A0-9BAA-EB1030B5E2DF}" type="datetimeFigureOut">
              <a:rPr lang="en-IN" smtClean="0"/>
              <a:t>11-10-2023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D24A71-00C0-4045-9787-FBFD8CB5E82E}" type="slidenum">
              <a:rPr lang="en-IN" smtClean="0"/>
              <a:t>‹#›</a:t>
            </a:fld>
            <a:endParaRPr lang="en-IN"/>
          </a:p>
        </p:txBody>
      </p:sp>
    </p:spTree>
    <p:extLst>
      <p:ext uri="{BB962C8B-B14F-4D97-AF65-F5344CB8AC3E}">
        <p14:creationId xmlns:p14="http://schemas.microsoft.com/office/powerpoint/2010/main" val="1144201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C89CDD-8844-4CCF-A986-B7C93029B51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2006439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C89CDD-8844-4CCF-A986-B7C93029B51D}"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175450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FC89CDD-8844-4CCF-A986-B7C93029B51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589724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FC89CDD-8844-4CCF-A986-B7C93029B51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3EECA-90D3-41E5-B70F-D0F4D88A484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48027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C89CDD-8844-4CCF-A986-B7C93029B51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2632259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FC89CDD-8844-4CCF-A986-B7C93029B51D}" type="datetimeFigureOut">
              <a:rPr lang="en-IN" smtClean="0"/>
              <a:t>11-10-2023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1383974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FC89CDD-8844-4CCF-A986-B7C93029B51D}" type="datetimeFigureOut">
              <a:rPr lang="en-IN" smtClean="0"/>
              <a:t>11-10-2023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2860585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C89CDD-8844-4CCF-A986-B7C93029B51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2356839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C89CDD-8844-4CCF-A986-B7C93029B51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52365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FC89CDD-8844-4CCF-A986-B7C93029B51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2964575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C89CDD-8844-4CCF-A986-B7C93029B51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2679364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C89CDD-8844-4CCF-A986-B7C93029B51D}"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1207390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C89CDD-8844-4CCF-A986-B7C93029B51D}"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3233173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FC89CDD-8844-4CCF-A986-B7C93029B51D}" type="datetimeFigureOut">
              <a:rPr lang="en-IN" smtClean="0"/>
              <a:t>11-10-2023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1553347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FC89CDD-8844-4CCF-A986-B7C93029B51D}" type="datetimeFigureOut">
              <a:rPr lang="en-IN" smtClean="0"/>
              <a:t>11-10-2023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3814328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FC89CDD-8844-4CCF-A986-B7C93029B51D}" type="datetimeFigureOut">
              <a:rPr lang="en-IN" smtClean="0"/>
              <a:t>11-10-2023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2814585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C89CDD-8844-4CCF-A986-B7C93029B51D}"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350960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FC89CDD-8844-4CCF-A986-B7C93029B51D}" type="datetimeFigureOut">
              <a:rPr lang="en-IN" smtClean="0"/>
              <a:t>11-10-2023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673EECA-90D3-41E5-B70F-D0F4D88A484E}" type="slidenum">
              <a:rPr lang="en-IN" smtClean="0"/>
              <a:t>‹#›</a:t>
            </a:fld>
            <a:endParaRPr lang="en-IN"/>
          </a:p>
        </p:txBody>
      </p:sp>
    </p:spTree>
    <p:extLst>
      <p:ext uri="{BB962C8B-B14F-4D97-AF65-F5344CB8AC3E}">
        <p14:creationId xmlns:p14="http://schemas.microsoft.com/office/powerpoint/2010/main" val="278374890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049BD-87A2-E37C-5359-069A67386838}"/>
              </a:ext>
            </a:extLst>
          </p:cNvPr>
          <p:cNvSpPr>
            <a:spLocks noGrp="1"/>
          </p:cNvSpPr>
          <p:nvPr>
            <p:ph type="ctrTitle"/>
          </p:nvPr>
        </p:nvSpPr>
        <p:spPr>
          <a:xfrm>
            <a:off x="987004" y="1550438"/>
            <a:ext cx="8825658" cy="861420"/>
          </a:xfrm>
        </p:spPr>
        <p:txBody>
          <a:bodyPr/>
          <a:lstStyle/>
          <a:p>
            <a:endParaRPr lang="en-IN" dirty="0"/>
          </a:p>
        </p:txBody>
      </p:sp>
      <p:sp>
        <p:nvSpPr>
          <p:cNvPr id="3" name="Subtitle 2">
            <a:extLst>
              <a:ext uri="{FF2B5EF4-FFF2-40B4-BE49-F238E27FC236}">
                <a16:creationId xmlns:a16="http://schemas.microsoft.com/office/drawing/2014/main" id="{3ED28622-5F2C-A9A2-C567-9F71492173FB}"/>
              </a:ext>
            </a:extLst>
          </p:cNvPr>
          <p:cNvSpPr>
            <a:spLocks noGrp="1"/>
          </p:cNvSpPr>
          <p:nvPr>
            <p:ph type="subTitle" idx="1"/>
          </p:nvPr>
        </p:nvSpPr>
        <p:spPr/>
        <p:txBody>
          <a:bodyPr/>
          <a:lstStyle/>
          <a:p>
            <a:endParaRPr lang="en-IN"/>
          </a:p>
        </p:txBody>
      </p:sp>
      <p:pic>
        <p:nvPicPr>
          <p:cNvPr id="5" name="Picture 4" descr="Snow on mountain">
            <a:extLst>
              <a:ext uri="{FF2B5EF4-FFF2-40B4-BE49-F238E27FC236}">
                <a16:creationId xmlns:a16="http://schemas.microsoft.com/office/drawing/2014/main" id="{B96E4BF3-4884-25CD-F7DC-B8C0021BD3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D28151B6-8682-ED27-27E4-782AF5C637DD}"/>
              </a:ext>
            </a:extLst>
          </p:cNvPr>
          <p:cNvSpPr/>
          <p:nvPr/>
        </p:nvSpPr>
        <p:spPr>
          <a:xfrm>
            <a:off x="2058604" y="634364"/>
            <a:ext cx="7595349" cy="1754326"/>
          </a:xfrm>
          <a:prstGeom prst="rect">
            <a:avLst/>
          </a:prstGeom>
          <a:noFill/>
        </p:spPr>
        <p:txBody>
          <a:bodyPr wrap="none" lIns="91440" tIns="45720" rIns="91440" bIns="45720">
            <a:spAutoFit/>
          </a:bodyPr>
          <a:lstStyle/>
          <a:p>
            <a:pPr lvl="1"/>
            <a:r>
              <a:rPr lang="en-US" sz="5400" dirty="0">
                <a:ln w="0"/>
                <a:solidFill>
                  <a:schemeClr val="accent1"/>
                </a:solidFill>
                <a:effectLst>
                  <a:outerShdw blurRad="38100" dist="25400" dir="5400000" algn="ctr" rotWithShape="0">
                    <a:srgbClr val="6E747A">
                      <a:alpha val="43000"/>
                    </a:srgbClr>
                  </a:outerShdw>
                </a:effectLst>
                <a:latin typeface="Bahnschrift Light" panose="020B0502040204020203" pitchFamily="34" charset="0"/>
              </a:rPr>
              <a:t>   </a:t>
            </a:r>
            <a:r>
              <a:rPr lang="en-US" sz="5400" b="0" cap="none" spc="0" dirty="0">
                <a:ln w="0"/>
                <a:solidFill>
                  <a:schemeClr val="accent1"/>
                </a:solidFill>
                <a:effectLst>
                  <a:outerShdw blurRad="38100" dist="25400" dir="5400000" algn="ctr" rotWithShape="0">
                    <a:srgbClr val="6E747A">
                      <a:alpha val="43000"/>
                    </a:srgbClr>
                  </a:outerShdw>
                </a:effectLst>
                <a:latin typeface="Bahnschrift Light" panose="020B0502040204020203" pitchFamily="34" charset="0"/>
              </a:rPr>
              <a:t>COVID-19    VACCINE</a:t>
            </a:r>
          </a:p>
          <a:p>
            <a:pPr lvl="1"/>
            <a:r>
              <a:rPr lang="en-US" sz="5400" dirty="0">
                <a:ln w="0"/>
                <a:solidFill>
                  <a:schemeClr val="accent1"/>
                </a:solidFill>
                <a:effectLst>
                  <a:outerShdw blurRad="38100" dist="25400" dir="5400000" algn="ctr" rotWithShape="0">
                    <a:srgbClr val="6E747A">
                      <a:alpha val="43000"/>
                    </a:srgbClr>
                  </a:outerShdw>
                </a:effectLst>
                <a:latin typeface="Bahnschrift Light" panose="020B0502040204020203" pitchFamily="34" charset="0"/>
              </a:rPr>
              <a:t>            </a:t>
            </a:r>
            <a:r>
              <a:rPr lang="en-US" sz="5400" b="0" cap="none" spc="0" dirty="0">
                <a:ln w="0"/>
                <a:solidFill>
                  <a:schemeClr val="accent1"/>
                </a:solidFill>
                <a:effectLst>
                  <a:outerShdw blurRad="38100" dist="25400" dir="5400000" algn="ctr" rotWithShape="0">
                    <a:srgbClr val="6E747A">
                      <a:alpha val="43000"/>
                    </a:srgbClr>
                  </a:outerShdw>
                </a:effectLst>
                <a:latin typeface="Bahnschrift Light" panose="020B0502040204020203" pitchFamily="34" charset="0"/>
              </a:rPr>
              <a:t>ANALYSIS</a:t>
            </a:r>
          </a:p>
        </p:txBody>
      </p:sp>
      <p:sp>
        <p:nvSpPr>
          <p:cNvPr id="7" name="Rectangle 6">
            <a:extLst>
              <a:ext uri="{FF2B5EF4-FFF2-40B4-BE49-F238E27FC236}">
                <a16:creationId xmlns:a16="http://schemas.microsoft.com/office/drawing/2014/main" id="{22BEEAA5-413D-C106-4B96-C229F0FD9D32}"/>
              </a:ext>
            </a:extLst>
          </p:cNvPr>
          <p:cNvSpPr/>
          <p:nvPr/>
        </p:nvSpPr>
        <p:spPr>
          <a:xfrm>
            <a:off x="8609435" y="5307562"/>
            <a:ext cx="2089033" cy="584775"/>
          </a:xfrm>
          <a:prstGeom prst="rect">
            <a:avLst/>
          </a:prstGeom>
          <a:noFill/>
        </p:spPr>
        <p:txBody>
          <a:bodyPr wrap="none" lIns="91440" tIns="45720" rIns="91440" bIns="45720">
            <a:spAutoFit/>
          </a:bodyPr>
          <a:lstStyle/>
          <a:p>
            <a:pPr algn="ctr"/>
            <a:r>
              <a:rPr lang="en-US" sz="3200" b="0" cap="none" spc="0">
                <a:ln w="0"/>
                <a:solidFill>
                  <a:schemeClr val="accent3"/>
                </a:solidFill>
                <a:effectLst>
                  <a:reflection blurRad="6350" stA="53000" endA="300" endPos="35500" dir="5400000" sy="-90000" algn="bl" rotWithShape="0"/>
                </a:effectLst>
              </a:rPr>
              <a:t>FRANCIES</a:t>
            </a:r>
            <a:endParaRPr lang="en-US" sz="3200" b="0" cap="none" spc="0" dirty="0">
              <a:ln w="0"/>
              <a:solidFill>
                <a:schemeClr val="accent3"/>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2271417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23C072-7E09-54DF-A6AC-5F8D99D7158A}"/>
              </a:ext>
            </a:extLst>
          </p:cNvPr>
          <p:cNvPicPr>
            <a:picLocks noChangeAspect="1"/>
          </p:cNvPicPr>
          <p:nvPr/>
        </p:nvPicPr>
        <p:blipFill rotWithShape="1">
          <a:blip r:embed="rId2">
            <a:extLst>
              <a:ext uri="{28A0092B-C50C-407E-A947-70E740481C1C}">
                <a14:useLocalDpi xmlns:a14="http://schemas.microsoft.com/office/drawing/2010/main" val="0"/>
              </a:ext>
            </a:extLst>
          </a:blip>
          <a:srcRect l="15390" t="22361" r="57813" b="57777"/>
          <a:stretch/>
        </p:blipFill>
        <p:spPr>
          <a:xfrm>
            <a:off x="4352925" y="304799"/>
            <a:ext cx="3238500" cy="1350163"/>
          </a:xfrm>
          <a:prstGeom prst="rect">
            <a:avLst/>
          </a:prstGeom>
        </p:spPr>
      </p:pic>
      <p:pic>
        <p:nvPicPr>
          <p:cNvPr id="5" name="Picture 4">
            <a:extLst>
              <a:ext uri="{FF2B5EF4-FFF2-40B4-BE49-F238E27FC236}">
                <a16:creationId xmlns:a16="http://schemas.microsoft.com/office/drawing/2014/main" id="{357627A2-A65B-50E2-06DF-586676B6DB88}"/>
              </a:ext>
            </a:extLst>
          </p:cNvPr>
          <p:cNvPicPr>
            <a:picLocks noChangeAspect="1"/>
          </p:cNvPicPr>
          <p:nvPr/>
        </p:nvPicPr>
        <p:blipFill rotWithShape="1">
          <a:blip r:embed="rId2">
            <a:extLst>
              <a:ext uri="{28A0092B-C50C-407E-A947-70E740481C1C}">
                <a14:useLocalDpi xmlns:a14="http://schemas.microsoft.com/office/drawing/2010/main" val="0"/>
              </a:ext>
            </a:extLst>
          </a:blip>
          <a:srcRect l="19453" t="46528" r="47968" b="16250"/>
          <a:stretch/>
        </p:blipFill>
        <p:spPr>
          <a:xfrm>
            <a:off x="2276475" y="1802852"/>
            <a:ext cx="7391400" cy="4750349"/>
          </a:xfrm>
          <a:prstGeom prst="rect">
            <a:avLst/>
          </a:prstGeom>
        </p:spPr>
      </p:pic>
    </p:spTree>
    <p:extLst>
      <p:ext uri="{BB962C8B-B14F-4D97-AF65-F5344CB8AC3E}">
        <p14:creationId xmlns:p14="http://schemas.microsoft.com/office/powerpoint/2010/main" val="1787483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72DEEE-2D83-41FB-E107-A0106FB25428}"/>
              </a:ext>
            </a:extLst>
          </p:cNvPr>
          <p:cNvSpPr/>
          <p:nvPr/>
        </p:nvSpPr>
        <p:spPr>
          <a:xfrm>
            <a:off x="397033" y="319385"/>
            <a:ext cx="3054042" cy="584775"/>
          </a:xfrm>
          <a:prstGeom prst="rect">
            <a:avLst/>
          </a:prstGeom>
          <a:noFill/>
        </p:spPr>
        <p:txBody>
          <a:bodyPr wrap="none" lIns="91440" tIns="45720" rIns="91440" bIns="45720">
            <a:spAutoFit/>
          </a:bodyPr>
          <a:lstStyle/>
          <a:p>
            <a:pPr algn="ctr"/>
            <a:r>
              <a:rPr lang="en-US" sz="3200" b="0" u="sng" cap="none" spc="0" dirty="0">
                <a:ln w="0"/>
                <a:solidFill>
                  <a:srgbClr val="00B0F0"/>
                </a:solidFill>
                <a:effectLst>
                  <a:outerShdw blurRad="38100" dist="19050" dir="2700000" algn="tl" rotWithShape="0">
                    <a:schemeClr val="dk1">
                      <a:alpha val="40000"/>
                    </a:schemeClr>
                  </a:outerShdw>
                </a:effectLst>
              </a:rPr>
              <a:t>VISUALIZATION</a:t>
            </a:r>
          </a:p>
        </p:txBody>
      </p:sp>
      <p:sp>
        <p:nvSpPr>
          <p:cNvPr id="4" name="Rectangle 1">
            <a:extLst>
              <a:ext uri="{FF2B5EF4-FFF2-40B4-BE49-F238E27FC236}">
                <a16:creationId xmlns:a16="http://schemas.microsoft.com/office/drawing/2014/main" id="{ED6E629A-EF48-36CA-8588-A22F52C150A6}"/>
              </a:ext>
            </a:extLst>
          </p:cNvPr>
          <p:cNvSpPr>
            <a:spLocks noChangeArrowheads="1"/>
          </p:cNvSpPr>
          <p:nvPr/>
        </p:nvSpPr>
        <p:spPr bwMode="auto">
          <a:xfrm>
            <a:off x="1252537" y="1453143"/>
            <a:ext cx="9686925" cy="1477328"/>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Söhne"/>
              </a:rPr>
              <a:t>Visualization in Python refers to the creation of graphical representations of data to help understand and communicate information effectively. Data visualization is a crucial aspect of data analysis, storytelling, and reporting, and Python offers several powerful libraries for creating various types of visualizations. The most commonly used libraries for data visualization in Python include </a:t>
            </a:r>
            <a:r>
              <a:rPr kumimoji="0" lang="en-US" altLang="en-US" b="1" i="0" u="none" strike="noStrike" cap="none" normalizeH="0" baseline="0" dirty="0">
                <a:ln>
                  <a:noFill/>
                </a:ln>
                <a:effectLst/>
                <a:latin typeface="Söhne Mono"/>
              </a:rPr>
              <a:t>matplotlib</a:t>
            </a:r>
            <a:r>
              <a:rPr kumimoji="0" lang="en-US" altLang="en-US" b="0" i="0" u="none" strike="noStrike" cap="none" normalizeH="0" baseline="0" dirty="0">
                <a:ln>
                  <a:noFill/>
                </a:ln>
                <a:effectLst/>
                <a:latin typeface="Söhne"/>
              </a:rPr>
              <a:t>, </a:t>
            </a:r>
            <a:r>
              <a:rPr kumimoji="0" lang="en-US" altLang="en-US" b="1" i="0" u="none" strike="noStrike" cap="none" normalizeH="0" baseline="0" dirty="0">
                <a:ln>
                  <a:noFill/>
                </a:ln>
                <a:effectLst/>
                <a:latin typeface="Söhne Mono"/>
              </a:rPr>
              <a:t>seaborn</a:t>
            </a:r>
            <a:r>
              <a:rPr kumimoji="0" lang="en-US" altLang="en-US" b="0" i="0" u="none" strike="noStrike" cap="none" normalizeH="0" baseline="0" dirty="0">
                <a:ln>
                  <a:noFill/>
                </a:ln>
                <a:effectLst/>
                <a:latin typeface="Söhne"/>
              </a:rPr>
              <a:t>, </a:t>
            </a:r>
            <a:r>
              <a:rPr kumimoji="0" lang="en-US" altLang="en-US" b="1" i="0" u="none" strike="noStrike" cap="none" normalizeH="0" baseline="0" dirty="0" err="1">
                <a:ln>
                  <a:noFill/>
                </a:ln>
                <a:effectLst/>
                <a:latin typeface="Söhne Mono"/>
              </a:rPr>
              <a:t>plotly</a:t>
            </a:r>
            <a:r>
              <a:rPr kumimoji="0" lang="en-US" altLang="en-US" b="0" i="0" u="none" strike="noStrike" cap="none" normalizeH="0" baseline="0" dirty="0">
                <a:ln>
                  <a:noFill/>
                </a:ln>
                <a:effectLst/>
                <a:latin typeface="Söhne"/>
              </a:rPr>
              <a:t>, and </a:t>
            </a:r>
            <a:r>
              <a:rPr kumimoji="0" lang="en-US" altLang="en-US" b="1" i="0" u="none" strike="noStrike" cap="none" normalizeH="0" baseline="0" dirty="0">
                <a:ln>
                  <a:noFill/>
                </a:ln>
                <a:effectLst/>
                <a:latin typeface="Söhne Mono"/>
              </a:rPr>
              <a:t>bokeh</a:t>
            </a:r>
            <a:r>
              <a:rPr kumimoji="0" lang="en-US" altLang="en-US" b="0" i="0" u="none" strike="noStrike" cap="none" normalizeH="0" baseline="0" dirty="0">
                <a:ln>
                  <a:noFill/>
                </a:ln>
                <a:effectLst/>
                <a:latin typeface="Söhne"/>
              </a:rPr>
              <a:t>. </a:t>
            </a:r>
            <a:endParaRPr kumimoji="0" lang="en-US" altLang="en-US" b="0" i="0" u="none" strike="noStrike" cap="none" normalizeH="0" baseline="0" dirty="0">
              <a:ln>
                <a:noFill/>
              </a:ln>
              <a:effectLst/>
            </a:endParaRPr>
          </a:p>
        </p:txBody>
      </p:sp>
      <p:pic>
        <p:nvPicPr>
          <p:cNvPr id="6" name="Picture 5">
            <a:extLst>
              <a:ext uri="{FF2B5EF4-FFF2-40B4-BE49-F238E27FC236}">
                <a16:creationId xmlns:a16="http://schemas.microsoft.com/office/drawing/2014/main" id="{E2649CCA-68D5-F99E-3EBA-13B00AD56F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325" y="3138190"/>
            <a:ext cx="4514850" cy="3400425"/>
          </a:xfrm>
          <a:prstGeom prst="rect">
            <a:avLst/>
          </a:prstGeom>
        </p:spPr>
      </p:pic>
      <p:pic>
        <p:nvPicPr>
          <p:cNvPr id="8" name="Picture 7">
            <a:extLst>
              <a:ext uri="{FF2B5EF4-FFF2-40B4-BE49-F238E27FC236}">
                <a16:creationId xmlns:a16="http://schemas.microsoft.com/office/drawing/2014/main" id="{767CFD87-63C8-0F37-DD42-916E48EBDA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5575" y="3157240"/>
            <a:ext cx="4514850" cy="3381375"/>
          </a:xfrm>
          <a:prstGeom prst="rect">
            <a:avLst/>
          </a:prstGeom>
        </p:spPr>
      </p:pic>
    </p:spTree>
    <p:extLst>
      <p:ext uri="{BB962C8B-B14F-4D97-AF65-F5344CB8AC3E}">
        <p14:creationId xmlns:p14="http://schemas.microsoft.com/office/powerpoint/2010/main" val="2135348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F00B1E-898A-4B32-D536-C97D39998FE0}"/>
              </a:ext>
            </a:extLst>
          </p:cNvPr>
          <p:cNvPicPr>
            <a:picLocks noChangeAspect="1"/>
          </p:cNvPicPr>
          <p:nvPr/>
        </p:nvPicPr>
        <p:blipFill rotWithShape="1">
          <a:blip r:embed="rId2">
            <a:extLst>
              <a:ext uri="{28A0092B-C50C-407E-A947-70E740481C1C}">
                <a14:useLocalDpi xmlns:a14="http://schemas.microsoft.com/office/drawing/2010/main" val="0"/>
              </a:ext>
            </a:extLst>
          </a:blip>
          <a:srcRect l="16094" t="22222" r="73985" b="75278"/>
          <a:stretch/>
        </p:blipFill>
        <p:spPr>
          <a:xfrm>
            <a:off x="3733800" y="687877"/>
            <a:ext cx="3158589" cy="447674"/>
          </a:xfrm>
          <a:prstGeom prst="rect">
            <a:avLst/>
          </a:prstGeom>
        </p:spPr>
      </p:pic>
      <p:pic>
        <p:nvPicPr>
          <p:cNvPr id="5" name="Picture 4">
            <a:extLst>
              <a:ext uri="{FF2B5EF4-FFF2-40B4-BE49-F238E27FC236}">
                <a16:creationId xmlns:a16="http://schemas.microsoft.com/office/drawing/2014/main" id="{12ACE227-4615-6822-8EF2-B939817D35A5}"/>
              </a:ext>
            </a:extLst>
          </p:cNvPr>
          <p:cNvPicPr>
            <a:picLocks noChangeAspect="1"/>
          </p:cNvPicPr>
          <p:nvPr/>
        </p:nvPicPr>
        <p:blipFill rotWithShape="1">
          <a:blip r:embed="rId2">
            <a:extLst>
              <a:ext uri="{28A0092B-C50C-407E-A947-70E740481C1C}">
                <a14:useLocalDpi xmlns:a14="http://schemas.microsoft.com/office/drawing/2010/main" val="0"/>
              </a:ext>
            </a:extLst>
          </a:blip>
          <a:srcRect l="18281" t="29306" r="40703" b="18889"/>
          <a:stretch/>
        </p:blipFill>
        <p:spPr>
          <a:xfrm>
            <a:off x="2324100" y="1595437"/>
            <a:ext cx="6438900" cy="4574686"/>
          </a:xfrm>
          <a:prstGeom prst="rect">
            <a:avLst/>
          </a:prstGeom>
        </p:spPr>
      </p:pic>
    </p:spTree>
    <p:extLst>
      <p:ext uri="{BB962C8B-B14F-4D97-AF65-F5344CB8AC3E}">
        <p14:creationId xmlns:p14="http://schemas.microsoft.com/office/powerpoint/2010/main" val="3196992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now on mountain">
            <a:extLst>
              <a:ext uri="{FF2B5EF4-FFF2-40B4-BE49-F238E27FC236}">
                <a16:creationId xmlns:a16="http://schemas.microsoft.com/office/drawing/2014/main" id="{64E29B51-5199-7EB2-E53E-E25F6102B6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3659F379-F24B-2558-790E-809F11377F06}"/>
              </a:ext>
            </a:extLst>
          </p:cNvPr>
          <p:cNvSpPr/>
          <p:nvPr/>
        </p:nvSpPr>
        <p:spPr>
          <a:xfrm>
            <a:off x="3522132" y="1309984"/>
            <a:ext cx="4993217" cy="1107996"/>
          </a:xfrm>
          <a:prstGeom prst="rect">
            <a:avLst/>
          </a:prstGeom>
          <a:noFill/>
          <a:effectLst>
            <a:glow rad="63500">
              <a:schemeClr val="accent1">
                <a:satMod val="175000"/>
                <a:alpha val="40000"/>
              </a:schemeClr>
            </a:glow>
          </a:effectLst>
        </p:spPr>
        <p:txBody>
          <a:bodyPr wrap="square" lIns="91440" tIns="45720" rIns="91440" bIns="45720">
            <a:spAutoFit/>
          </a:bodyPr>
          <a:lstStyle/>
          <a:p>
            <a:pPr algn="ctr"/>
            <a:r>
              <a:rPr lang="en-US" sz="6600" dirty="0">
                <a:ln w="0"/>
                <a:effectLst>
                  <a:outerShdw blurRad="38100" dist="19050" dir="2700000" algn="tl" rotWithShape="0">
                    <a:schemeClr val="dk1">
                      <a:alpha val="40000"/>
                    </a:schemeClr>
                  </a:outerShdw>
                </a:effectLst>
              </a:rPr>
              <a:t>THANKYOU</a:t>
            </a:r>
            <a:endParaRPr lang="en-US" sz="6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48526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7493B2-41C0-C149-9D8F-E571DB802368}"/>
              </a:ext>
            </a:extLst>
          </p:cNvPr>
          <p:cNvSpPr txBox="1"/>
          <p:nvPr/>
        </p:nvSpPr>
        <p:spPr>
          <a:xfrm>
            <a:off x="600075" y="383888"/>
            <a:ext cx="3752850" cy="461665"/>
          </a:xfrm>
          <a:prstGeom prst="rect">
            <a:avLst/>
          </a:prstGeom>
          <a:noFill/>
        </p:spPr>
        <p:txBody>
          <a:bodyPr wrap="square">
            <a:spAutoFit/>
          </a:bodyPr>
          <a:lstStyle/>
          <a:p>
            <a:r>
              <a:rPr lang="en-US" sz="2400" b="1" u="sng" dirty="0">
                <a:ln w="13462">
                  <a:solidFill>
                    <a:schemeClr val="bg1"/>
                  </a:solidFill>
                  <a:prstDash val="solid"/>
                </a:ln>
                <a:solidFill>
                  <a:srgbClr val="00B0F0"/>
                </a:solidFill>
                <a:effectLst>
                  <a:outerShdw dist="38100" dir="2700000" algn="bl" rotWithShape="0">
                    <a:schemeClr val="accent5"/>
                  </a:outerShdw>
                </a:effectLst>
              </a:rPr>
              <a:t>PROBLEM</a:t>
            </a: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2400" b="1" u="sng" dirty="0">
                <a:ln w="13462">
                  <a:solidFill>
                    <a:schemeClr val="bg1"/>
                  </a:solidFill>
                  <a:prstDash val="solid"/>
                </a:ln>
                <a:solidFill>
                  <a:srgbClr val="00B0F0"/>
                </a:solidFill>
              </a:rPr>
              <a:t>DEFINITION</a:t>
            </a:r>
            <a:endParaRPr lang="en-IN" sz="2400" u="sng" dirty="0">
              <a:solidFill>
                <a:srgbClr val="00B0F0"/>
              </a:solidFill>
            </a:endParaRPr>
          </a:p>
        </p:txBody>
      </p:sp>
      <p:sp>
        <p:nvSpPr>
          <p:cNvPr id="4" name="TextBox 3">
            <a:extLst>
              <a:ext uri="{FF2B5EF4-FFF2-40B4-BE49-F238E27FC236}">
                <a16:creationId xmlns:a16="http://schemas.microsoft.com/office/drawing/2014/main" id="{BDD3E8FB-CC44-6A3D-F196-6B0ECC8552C2}"/>
              </a:ext>
            </a:extLst>
          </p:cNvPr>
          <p:cNvSpPr txBox="1"/>
          <p:nvPr/>
        </p:nvSpPr>
        <p:spPr>
          <a:xfrm flipH="1">
            <a:off x="600073" y="1287987"/>
            <a:ext cx="10877552" cy="4832092"/>
          </a:xfrm>
          <a:prstGeom prst="rect">
            <a:avLst/>
          </a:prstGeom>
          <a:noFill/>
        </p:spPr>
        <p:txBody>
          <a:bodyPr wrap="square" rtlCol="0">
            <a:spAutoFit/>
          </a:bodyPr>
          <a:lstStyle/>
          <a:p>
            <a:pPr marL="457200" indent="-457200">
              <a:buFont typeface="Arial" panose="020B0604020202020204" pitchFamily="34" charset="0"/>
              <a:buChar char="•"/>
            </a:pPr>
            <a:r>
              <a:rPr lang="en-US" sz="2800" b="0" i="0" dirty="0">
                <a:solidFill>
                  <a:schemeClr val="tx1">
                    <a:lumMod val="95000"/>
                    <a:lumOff val="5000"/>
                  </a:schemeClr>
                </a:solidFill>
                <a:effectLst/>
                <a:latin typeface="Söhne"/>
              </a:rPr>
              <a:t>COVID-19 analysis data refers to the collection, organization, and interpretation of information related to the COVID-19 pandemic. This data is critical for understanding the spread and impact of the virus, making informed decisions, and formulating public health strategies.</a:t>
            </a:r>
          </a:p>
          <a:p>
            <a:r>
              <a:rPr lang="en-US" sz="2800" dirty="0">
                <a:solidFill>
                  <a:schemeClr val="tx1">
                    <a:lumMod val="95000"/>
                    <a:lumOff val="5000"/>
                  </a:schemeClr>
                </a:solidFill>
                <a:latin typeface="Söhne"/>
              </a:rPr>
              <a:t>    </a:t>
            </a:r>
          </a:p>
          <a:p>
            <a:pPr marL="457200" indent="-457200">
              <a:buFont typeface="Arial" panose="020B0604020202020204" pitchFamily="34" charset="0"/>
              <a:buChar char="•"/>
            </a:pPr>
            <a:r>
              <a:rPr lang="en-US" sz="2800" b="0" i="0" dirty="0">
                <a:solidFill>
                  <a:schemeClr val="tx1">
                    <a:lumMod val="95000"/>
                    <a:lumOff val="5000"/>
                  </a:schemeClr>
                </a:solidFill>
                <a:effectLst/>
                <a:latin typeface="Söhne"/>
              </a:rPr>
              <a:t>COVID-19 analysis data is continually updated and analyzed by epidemiologists, public health officials, researchers, and policymakers to inform strategies for mitigating the spread of the virus, managing healthcare resources, and guiding vaccination efforts during the pandemic. It plays a central role in our collective response to this global health crisis.</a:t>
            </a:r>
            <a:endParaRPr lang="en-IN" sz="2800" dirty="0">
              <a:solidFill>
                <a:schemeClr val="tx1">
                  <a:lumMod val="95000"/>
                  <a:lumOff val="5000"/>
                </a:schemeClr>
              </a:solidFill>
            </a:endParaRPr>
          </a:p>
        </p:txBody>
      </p:sp>
    </p:spTree>
    <p:extLst>
      <p:ext uri="{BB962C8B-B14F-4D97-AF65-F5344CB8AC3E}">
        <p14:creationId xmlns:p14="http://schemas.microsoft.com/office/powerpoint/2010/main" val="3861794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4782BB-D8BE-CD02-2FF8-BF4897D2E814}"/>
              </a:ext>
            </a:extLst>
          </p:cNvPr>
          <p:cNvSpPr txBox="1"/>
          <p:nvPr/>
        </p:nvSpPr>
        <p:spPr>
          <a:xfrm flipH="1">
            <a:off x="426719" y="419100"/>
            <a:ext cx="4050031" cy="584775"/>
          </a:xfrm>
          <a:prstGeom prst="rect">
            <a:avLst/>
          </a:prstGeom>
          <a:noFill/>
        </p:spPr>
        <p:txBody>
          <a:bodyPr wrap="square" rtlCol="0">
            <a:spAutoFit/>
          </a:bodyPr>
          <a:lstStyle/>
          <a:p>
            <a:r>
              <a:rPr lang="en-US" sz="3200" u="sng" dirty="0">
                <a:solidFill>
                  <a:srgbClr val="00B0F0"/>
                </a:solidFill>
              </a:rPr>
              <a:t>DATACOLLECTION</a:t>
            </a:r>
            <a:r>
              <a:rPr lang="en-US" sz="3200" u="sng" dirty="0">
                <a:solidFill>
                  <a:schemeClr val="accent1">
                    <a:lumMod val="40000"/>
                    <a:lumOff val="60000"/>
                  </a:schemeClr>
                </a:solidFill>
              </a:rPr>
              <a:t>:</a:t>
            </a:r>
            <a:endParaRPr lang="en-IN" sz="3200" u="sng" dirty="0">
              <a:solidFill>
                <a:schemeClr val="accent1">
                  <a:lumMod val="40000"/>
                  <a:lumOff val="60000"/>
                </a:schemeClr>
              </a:solidFill>
            </a:endParaRPr>
          </a:p>
        </p:txBody>
      </p:sp>
      <p:sp>
        <p:nvSpPr>
          <p:cNvPr id="3" name="TextBox 2">
            <a:extLst>
              <a:ext uri="{FF2B5EF4-FFF2-40B4-BE49-F238E27FC236}">
                <a16:creationId xmlns:a16="http://schemas.microsoft.com/office/drawing/2014/main" id="{3C5484A9-B917-1DC1-C581-EC5CEB765BFF}"/>
              </a:ext>
            </a:extLst>
          </p:cNvPr>
          <p:cNvSpPr txBox="1"/>
          <p:nvPr/>
        </p:nvSpPr>
        <p:spPr>
          <a:xfrm>
            <a:off x="971550" y="1003875"/>
            <a:ext cx="9172576" cy="1938992"/>
          </a:xfrm>
          <a:prstGeom prst="rect">
            <a:avLst/>
          </a:prstGeom>
          <a:noFill/>
        </p:spPr>
        <p:txBody>
          <a:bodyPr wrap="square" rtlCol="0">
            <a:spAutoFit/>
          </a:bodyPr>
          <a:lstStyle/>
          <a:p>
            <a:br>
              <a:rPr lang="en-US" sz="2400" dirty="0"/>
            </a:br>
            <a:r>
              <a:rPr lang="en-US" sz="2400" b="0" i="0" dirty="0">
                <a:solidFill>
                  <a:srgbClr val="D1D5DB"/>
                </a:solidFill>
                <a:effectLst/>
                <a:latin typeface="Söhne"/>
              </a:rPr>
              <a:t>Data collection in Python refers to the process of gathering, retrieving, or obtaining data from various sources or input methods for further processing, analysis, or storage. Python provides a wide range of tools, libraries, and techniques for collecting data from various sources</a:t>
            </a:r>
            <a:endParaRPr lang="en-IN" sz="2400" dirty="0"/>
          </a:p>
        </p:txBody>
      </p:sp>
      <p:pic>
        <p:nvPicPr>
          <p:cNvPr id="5" name="Picture 4">
            <a:extLst>
              <a:ext uri="{FF2B5EF4-FFF2-40B4-BE49-F238E27FC236}">
                <a16:creationId xmlns:a16="http://schemas.microsoft.com/office/drawing/2014/main" id="{675BAA8B-798A-E31A-CD64-FEB408CEC80F}"/>
              </a:ext>
            </a:extLst>
          </p:cNvPr>
          <p:cNvPicPr>
            <a:picLocks noChangeAspect="1"/>
          </p:cNvPicPr>
          <p:nvPr/>
        </p:nvPicPr>
        <p:blipFill rotWithShape="1">
          <a:blip r:embed="rId2">
            <a:extLst>
              <a:ext uri="{28A0092B-C50C-407E-A947-70E740481C1C}">
                <a14:useLocalDpi xmlns:a14="http://schemas.microsoft.com/office/drawing/2010/main" val="0"/>
              </a:ext>
            </a:extLst>
          </a:blip>
          <a:srcRect l="17438" t="22918" r="56156" b="71667"/>
          <a:stretch/>
        </p:blipFill>
        <p:spPr>
          <a:xfrm>
            <a:off x="2219324" y="4460912"/>
            <a:ext cx="7432614" cy="857609"/>
          </a:xfrm>
          <a:prstGeom prst="rect">
            <a:avLst/>
          </a:prstGeom>
        </p:spPr>
      </p:pic>
      <p:sp>
        <p:nvSpPr>
          <p:cNvPr id="6" name="TextBox 5">
            <a:extLst>
              <a:ext uri="{FF2B5EF4-FFF2-40B4-BE49-F238E27FC236}">
                <a16:creationId xmlns:a16="http://schemas.microsoft.com/office/drawing/2014/main" id="{BA257ED6-C37C-A6E0-4972-850E316E58FE}"/>
              </a:ext>
            </a:extLst>
          </p:cNvPr>
          <p:cNvSpPr txBox="1"/>
          <p:nvPr/>
        </p:nvSpPr>
        <p:spPr>
          <a:xfrm>
            <a:off x="426719" y="3117114"/>
            <a:ext cx="3046094" cy="584775"/>
          </a:xfrm>
          <a:prstGeom prst="rect">
            <a:avLst/>
          </a:prstGeom>
          <a:noFill/>
        </p:spPr>
        <p:txBody>
          <a:bodyPr wrap="square" rtlCol="0">
            <a:spAutoFit/>
          </a:bodyPr>
          <a:lstStyle/>
          <a:p>
            <a:r>
              <a:rPr lang="en-US" sz="3200" u="sng" dirty="0">
                <a:solidFill>
                  <a:srgbClr val="00B0F0"/>
                </a:solidFill>
              </a:rPr>
              <a:t>EXAMPLE:</a:t>
            </a:r>
            <a:endParaRPr lang="en-IN" sz="3200" u="sng" dirty="0">
              <a:solidFill>
                <a:srgbClr val="00B0F0"/>
              </a:solidFill>
            </a:endParaRPr>
          </a:p>
        </p:txBody>
      </p:sp>
    </p:spTree>
    <p:extLst>
      <p:ext uri="{BB962C8B-B14F-4D97-AF65-F5344CB8AC3E}">
        <p14:creationId xmlns:p14="http://schemas.microsoft.com/office/powerpoint/2010/main" val="1623343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B5983A-920E-CCEE-8144-EBC1B31D6D2B}"/>
              </a:ext>
            </a:extLst>
          </p:cNvPr>
          <p:cNvSpPr txBox="1"/>
          <p:nvPr/>
        </p:nvSpPr>
        <p:spPr>
          <a:xfrm>
            <a:off x="590550" y="371475"/>
            <a:ext cx="7953375" cy="584775"/>
          </a:xfrm>
          <a:prstGeom prst="rect">
            <a:avLst/>
          </a:prstGeom>
          <a:noFill/>
        </p:spPr>
        <p:txBody>
          <a:bodyPr wrap="square" rtlCol="0">
            <a:spAutoFit/>
          </a:bodyPr>
          <a:lstStyle/>
          <a:p>
            <a:r>
              <a:rPr lang="en-US" sz="3200" u="sng" dirty="0">
                <a:solidFill>
                  <a:srgbClr val="00B0F0"/>
                </a:solidFill>
              </a:rPr>
              <a:t>EXPLANATION</a:t>
            </a:r>
            <a:r>
              <a:rPr lang="en-US" dirty="0"/>
              <a:t>:</a:t>
            </a:r>
          </a:p>
        </p:txBody>
      </p:sp>
      <p:sp>
        <p:nvSpPr>
          <p:cNvPr id="4" name="TextBox 3">
            <a:extLst>
              <a:ext uri="{FF2B5EF4-FFF2-40B4-BE49-F238E27FC236}">
                <a16:creationId xmlns:a16="http://schemas.microsoft.com/office/drawing/2014/main" id="{A9AC9079-04F2-E527-E403-A2A88BD0F6DE}"/>
              </a:ext>
            </a:extLst>
          </p:cNvPr>
          <p:cNvSpPr txBox="1"/>
          <p:nvPr/>
        </p:nvSpPr>
        <p:spPr>
          <a:xfrm>
            <a:off x="1200150" y="1228725"/>
            <a:ext cx="9791700"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t>First the data is collected by importing the data set . Next the data is made into </a:t>
            </a:r>
            <a:r>
              <a:rPr lang="en-US" sz="2000" dirty="0" err="1"/>
              <a:t>dataframes</a:t>
            </a:r>
            <a:r>
              <a:rPr lang="en-US" sz="2000" dirty="0"/>
              <a:t> to look deep into the data</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0" i="0" dirty="0">
                <a:effectLst/>
                <a:latin typeface="Century Gothic" panose="020B0502020202020204" pitchFamily="34" charset="0"/>
              </a:rPr>
              <a:t>In Python, importing datasets typically involves loading data from external files or sources into your Python environment so that you can analyze, manipulate, or work with the data. There are several common methods for importing datasets in Python:</a:t>
            </a:r>
          </a:p>
          <a:p>
            <a:r>
              <a:rPr lang="en-US" sz="2000" dirty="0">
                <a:solidFill>
                  <a:srgbClr val="D1D5DB"/>
                </a:solidFill>
                <a:latin typeface="Söhne"/>
              </a:rPr>
              <a:t>     </a:t>
            </a:r>
          </a:p>
          <a:p>
            <a:r>
              <a:rPr lang="en-US" sz="2000" dirty="0">
                <a:solidFill>
                  <a:srgbClr val="D1D5DB"/>
                </a:solidFill>
                <a:latin typeface="Söhne"/>
              </a:rPr>
              <a:t>                                                  </a:t>
            </a:r>
            <a:r>
              <a:rPr lang="en-IN" sz="2000" b="1" i="0" dirty="0">
                <a:effectLst/>
                <a:latin typeface="Söhne"/>
              </a:rPr>
              <a:t>Reading from Text Files</a:t>
            </a:r>
            <a:endParaRPr lang="en-US" sz="2000" b="1" i="0" dirty="0">
              <a:solidFill>
                <a:srgbClr val="D1D5DB"/>
              </a:solidFill>
              <a:effectLst/>
              <a:latin typeface="Söhne"/>
            </a:endParaRPr>
          </a:p>
          <a:p>
            <a:r>
              <a:rPr lang="en-US" sz="2000" b="1" dirty="0">
                <a:solidFill>
                  <a:srgbClr val="D1D5DB"/>
                </a:solidFill>
                <a:latin typeface="Söhne"/>
              </a:rPr>
              <a:t>                                  </a:t>
            </a:r>
          </a:p>
          <a:p>
            <a:r>
              <a:rPr lang="en-US" sz="2000" b="1" dirty="0">
                <a:solidFill>
                  <a:srgbClr val="D1D5DB"/>
                </a:solidFill>
                <a:latin typeface="Söhne"/>
              </a:rPr>
              <a:t>                                                  </a:t>
            </a:r>
            <a:r>
              <a:rPr lang="en-IN" sz="2000" b="1" i="0" dirty="0">
                <a:effectLst/>
                <a:latin typeface="Söhne"/>
              </a:rPr>
              <a:t>Using APIs</a:t>
            </a:r>
            <a:endParaRPr lang="en-US" sz="2000" b="1" i="0" dirty="0">
              <a:solidFill>
                <a:srgbClr val="D1D5DB"/>
              </a:solidFill>
              <a:effectLst/>
              <a:latin typeface="Söhne"/>
            </a:endParaRPr>
          </a:p>
          <a:p>
            <a:r>
              <a:rPr lang="en-US" sz="2000" b="1" dirty="0">
                <a:solidFill>
                  <a:srgbClr val="D1D5DB"/>
                </a:solidFill>
                <a:latin typeface="Söhne"/>
              </a:rPr>
              <a:t> </a:t>
            </a:r>
          </a:p>
          <a:p>
            <a:r>
              <a:rPr lang="en-US" sz="2000" b="1" dirty="0">
                <a:solidFill>
                  <a:srgbClr val="D1D5DB"/>
                </a:solidFill>
                <a:latin typeface="Söhne"/>
              </a:rPr>
              <a:t>                                                  </a:t>
            </a:r>
            <a:r>
              <a:rPr lang="en-IN" sz="2000" b="1" i="0" dirty="0">
                <a:effectLst/>
                <a:latin typeface="Söhne"/>
              </a:rPr>
              <a:t>Reading from Databases</a:t>
            </a:r>
          </a:p>
          <a:p>
            <a:r>
              <a:rPr lang="en-IN" sz="2000" b="1" dirty="0">
                <a:latin typeface="Söhne"/>
              </a:rPr>
              <a:t> </a:t>
            </a:r>
          </a:p>
          <a:p>
            <a:r>
              <a:rPr lang="en-IN" sz="2000" b="1" dirty="0">
                <a:latin typeface="Söhne"/>
              </a:rPr>
              <a:t>                                                  </a:t>
            </a:r>
            <a:r>
              <a:rPr lang="en-IN" sz="2000" b="1" i="0" dirty="0">
                <a:effectLst/>
                <a:latin typeface="Söhne"/>
              </a:rPr>
              <a:t>Web Scraping </a:t>
            </a:r>
            <a:endParaRPr lang="en-IN" sz="2000" dirty="0"/>
          </a:p>
        </p:txBody>
      </p:sp>
    </p:spTree>
    <p:extLst>
      <p:ext uri="{BB962C8B-B14F-4D97-AF65-F5344CB8AC3E}">
        <p14:creationId xmlns:p14="http://schemas.microsoft.com/office/powerpoint/2010/main" val="2925343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E3C5F8-F829-F69C-9FD0-515542A70A24}"/>
              </a:ext>
            </a:extLst>
          </p:cNvPr>
          <p:cNvSpPr/>
          <p:nvPr/>
        </p:nvSpPr>
        <p:spPr>
          <a:xfrm>
            <a:off x="497446" y="452735"/>
            <a:ext cx="4777269" cy="584775"/>
          </a:xfrm>
          <a:prstGeom prst="rect">
            <a:avLst/>
          </a:prstGeom>
          <a:noFill/>
        </p:spPr>
        <p:txBody>
          <a:bodyPr wrap="none" lIns="91440" tIns="45720" rIns="91440" bIns="45720">
            <a:spAutoFit/>
          </a:bodyPr>
          <a:lstStyle/>
          <a:p>
            <a:pPr algn="ctr"/>
            <a:r>
              <a:rPr lang="en-US" sz="3200" u="sng" dirty="0">
                <a:ln w="0"/>
                <a:solidFill>
                  <a:srgbClr val="00B0F0"/>
                </a:solidFill>
                <a:effectLst>
                  <a:outerShdw blurRad="38100" dist="19050" dir="2700000" algn="tl" rotWithShape="0">
                    <a:schemeClr val="dk1">
                      <a:alpha val="40000"/>
                    </a:schemeClr>
                  </a:outerShdw>
                </a:effectLst>
              </a:rPr>
              <a:t>DATA PREPROCESSING:</a:t>
            </a:r>
            <a:endParaRPr lang="en-US" sz="3200" b="0" u="sng" cap="none" spc="0" dirty="0">
              <a:ln w="0"/>
              <a:solidFill>
                <a:srgbClr val="00B0F0"/>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AF7811B-FFFE-5077-07B8-7B8912C6F5AF}"/>
              </a:ext>
            </a:extLst>
          </p:cNvPr>
          <p:cNvSpPr txBox="1"/>
          <p:nvPr/>
        </p:nvSpPr>
        <p:spPr>
          <a:xfrm>
            <a:off x="1133474" y="1228725"/>
            <a:ext cx="9077325" cy="4708981"/>
          </a:xfrm>
          <a:prstGeom prst="rect">
            <a:avLst/>
          </a:prstGeom>
          <a:noFill/>
        </p:spPr>
        <p:txBody>
          <a:bodyPr wrap="square" rtlCol="0">
            <a:spAutoFit/>
          </a:bodyPr>
          <a:lstStyle/>
          <a:p>
            <a:pPr algn="l">
              <a:buFont typeface="+mj-lt"/>
              <a:buAutoNum type="arabicPeriod"/>
            </a:pPr>
            <a:endParaRPr lang="en-US" sz="2000" b="0" i="0" dirty="0">
              <a:solidFill>
                <a:srgbClr val="D1D5DB"/>
              </a:solidFill>
              <a:effectLst/>
              <a:latin typeface="Söhne"/>
            </a:endParaRPr>
          </a:p>
          <a:p>
            <a:pPr lvl="1" algn="l"/>
            <a:r>
              <a:rPr lang="en-US" sz="2000" b="1" i="0" dirty="0">
                <a:solidFill>
                  <a:srgbClr val="D1D5DB"/>
                </a:solidFill>
                <a:effectLst/>
                <a:latin typeface="Söhne"/>
              </a:rPr>
              <a:t>Data Cleaning</a:t>
            </a:r>
            <a:r>
              <a:rPr lang="en-US" sz="2000" b="0" i="0" dirty="0">
                <a:solidFill>
                  <a:srgbClr val="D1D5DB"/>
                </a:solidFill>
                <a:effectLst/>
                <a:latin typeface="Söhne"/>
              </a:rPr>
              <a:t>:</a:t>
            </a:r>
          </a:p>
          <a:p>
            <a:pPr lvl="1" algn="l"/>
            <a:endParaRPr lang="en-US" sz="2000" b="0" i="0" dirty="0">
              <a:solidFill>
                <a:srgbClr val="D1D5DB"/>
              </a:solidFill>
              <a:effectLst/>
              <a:latin typeface="Söhne"/>
            </a:endParaRPr>
          </a:p>
          <a:p>
            <a:pPr marL="1143000" lvl="2" indent="-228600" algn="l">
              <a:buFont typeface="+mj-lt"/>
              <a:buAutoNum type="arabicPeriod"/>
            </a:pPr>
            <a:r>
              <a:rPr lang="en-US" sz="2000" b="0" i="0" dirty="0">
                <a:solidFill>
                  <a:srgbClr val="D1D5DB"/>
                </a:solidFill>
                <a:effectLst/>
                <a:latin typeface="Söhne"/>
              </a:rPr>
              <a:t>Handling Missing Data: Identify and deal with missing values, either by removing rows or columns, imputing values, or using advanced techniques like predictive modeling. </a:t>
            </a:r>
          </a:p>
          <a:p>
            <a:pPr marL="1143000" lvl="2" indent="-228600" algn="l">
              <a:buFont typeface="+mj-lt"/>
              <a:buAutoNum type="arabicPeriod"/>
            </a:pPr>
            <a:endParaRPr lang="en-US" sz="2000" b="0" i="0" dirty="0">
              <a:solidFill>
                <a:srgbClr val="D1D5DB"/>
              </a:solidFill>
              <a:effectLst/>
              <a:latin typeface="Söhne"/>
            </a:endParaRPr>
          </a:p>
          <a:p>
            <a:pPr marL="1143000" lvl="2" indent="-228600" algn="l">
              <a:buFont typeface="+mj-lt"/>
              <a:buAutoNum type="arabicPeriod"/>
            </a:pPr>
            <a:r>
              <a:rPr lang="en-US" sz="2000" b="0" i="0" dirty="0">
                <a:solidFill>
                  <a:srgbClr val="D1D5DB"/>
                </a:solidFill>
                <a:effectLst/>
                <a:latin typeface="Söhne"/>
              </a:rPr>
              <a:t>Removing Duplicates: Detect and remove duplicate records from the dataset.</a:t>
            </a:r>
          </a:p>
          <a:p>
            <a:pPr marL="1143000" lvl="2" indent="-228600" algn="l">
              <a:buFont typeface="+mj-lt"/>
              <a:buAutoNum type="arabicPeriod"/>
            </a:pPr>
            <a:endParaRPr lang="en-US" sz="2000" b="0" i="0" dirty="0">
              <a:solidFill>
                <a:srgbClr val="D1D5DB"/>
              </a:solidFill>
              <a:effectLst/>
              <a:latin typeface="Söhne"/>
            </a:endParaRPr>
          </a:p>
          <a:p>
            <a:pPr lvl="1" algn="l"/>
            <a:r>
              <a:rPr lang="en-US" sz="2000" b="1" i="0" dirty="0">
                <a:solidFill>
                  <a:srgbClr val="D1D5DB"/>
                </a:solidFill>
                <a:effectLst/>
                <a:latin typeface="Söhne"/>
              </a:rPr>
              <a:t>Data Transformation</a:t>
            </a:r>
            <a:r>
              <a:rPr lang="en-US" sz="2000" b="0" i="0" dirty="0">
                <a:solidFill>
                  <a:srgbClr val="D1D5DB"/>
                </a:solidFill>
                <a:effectLst/>
                <a:latin typeface="Söhne"/>
              </a:rPr>
              <a:t>:</a:t>
            </a:r>
          </a:p>
          <a:p>
            <a:pPr lvl="1" algn="l"/>
            <a:endParaRPr lang="en-US" sz="2000" b="0" i="0" dirty="0">
              <a:solidFill>
                <a:srgbClr val="D1D5DB"/>
              </a:solidFill>
              <a:effectLst/>
              <a:latin typeface="Söhne"/>
            </a:endParaRPr>
          </a:p>
          <a:p>
            <a:pPr marL="1143000" lvl="2" indent="-228600" algn="l">
              <a:buFont typeface="+mj-lt"/>
              <a:buAutoNum type="arabicPeriod"/>
            </a:pPr>
            <a:r>
              <a:rPr lang="en-US" sz="2000" b="0" i="0" dirty="0">
                <a:solidFill>
                  <a:srgbClr val="D1D5DB"/>
                </a:solidFill>
                <a:effectLst/>
                <a:latin typeface="Söhne"/>
              </a:rPr>
              <a:t>Data Scaling: Standardize or normalize numeric features to ensure that they have similar scales. This is important for algorithms like k-means clustering and support vector machines.</a:t>
            </a:r>
          </a:p>
        </p:txBody>
      </p:sp>
    </p:spTree>
    <p:extLst>
      <p:ext uri="{BB962C8B-B14F-4D97-AF65-F5344CB8AC3E}">
        <p14:creationId xmlns:p14="http://schemas.microsoft.com/office/powerpoint/2010/main" val="3752806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8CA6D3-A35F-6271-7807-3F13210DDAD3}"/>
              </a:ext>
            </a:extLst>
          </p:cNvPr>
          <p:cNvSpPr/>
          <p:nvPr/>
        </p:nvSpPr>
        <p:spPr>
          <a:xfrm>
            <a:off x="492924" y="405110"/>
            <a:ext cx="2100255" cy="584775"/>
          </a:xfrm>
          <a:prstGeom prst="rect">
            <a:avLst/>
          </a:prstGeom>
          <a:noFill/>
        </p:spPr>
        <p:txBody>
          <a:bodyPr wrap="none" lIns="91440" tIns="45720" rIns="91440" bIns="45720">
            <a:spAutoFit/>
          </a:bodyPr>
          <a:lstStyle/>
          <a:p>
            <a:pPr algn="ctr"/>
            <a:r>
              <a:rPr lang="en-US" sz="3200" u="sng" dirty="0">
                <a:ln w="0"/>
                <a:solidFill>
                  <a:srgbClr val="00B0F0"/>
                </a:solidFill>
                <a:effectLst>
                  <a:outerShdw blurRad="38100" dist="19050" dir="2700000" algn="tl" rotWithShape="0">
                    <a:schemeClr val="dk1">
                      <a:alpha val="40000"/>
                    </a:schemeClr>
                  </a:outerShdw>
                </a:effectLst>
              </a:rPr>
              <a:t>EXAMPLE:</a:t>
            </a:r>
            <a:endParaRPr lang="en-US" sz="3200" b="0" u="sng" cap="none" spc="0" dirty="0">
              <a:ln w="0"/>
              <a:solidFill>
                <a:srgbClr val="00B0F0"/>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B2A08A40-3C70-DAF0-D126-28AA8892377E}"/>
              </a:ext>
            </a:extLst>
          </p:cNvPr>
          <p:cNvPicPr>
            <a:picLocks noChangeAspect="1"/>
          </p:cNvPicPr>
          <p:nvPr/>
        </p:nvPicPr>
        <p:blipFill rotWithShape="1">
          <a:blip r:embed="rId2">
            <a:extLst>
              <a:ext uri="{28A0092B-C50C-407E-A947-70E740481C1C}">
                <a14:useLocalDpi xmlns:a14="http://schemas.microsoft.com/office/drawing/2010/main" val="0"/>
              </a:ext>
            </a:extLst>
          </a:blip>
          <a:srcRect l="16250" t="24721" r="55156" b="38473"/>
          <a:stretch/>
        </p:blipFill>
        <p:spPr>
          <a:xfrm>
            <a:off x="904875" y="2152649"/>
            <a:ext cx="4210050" cy="3089639"/>
          </a:xfrm>
          <a:prstGeom prst="rect">
            <a:avLst/>
          </a:prstGeom>
        </p:spPr>
      </p:pic>
      <p:pic>
        <p:nvPicPr>
          <p:cNvPr id="6" name="Picture 5">
            <a:extLst>
              <a:ext uri="{FF2B5EF4-FFF2-40B4-BE49-F238E27FC236}">
                <a16:creationId xmlns:a16="http://schemas.microsoft.com/office/drawing/2014/main" id="{B15EFAC0-76E0-48F6-5AB7-6C452BD1CA7B}"/>
              </a:ext>
            </a:extLst>
          </p:cNvPr>
          <p:cNvPicPr>
            <a:picLocks noChangeAspect="1"/>
          </p:cNvPicPr>
          <p:nvPr/>
        </p:nvPicPr>
        <p:blipFill rotWithShape="1">
          <a:blip r:embed="rId3">
            <a:extLst>
              <a:ext uri="{28A0092B-C50C-407E-A947-70E740481C1C}">
                <a14:useLocalDpi xmlns:a14="http://schemas.microsoft.com/office/drawing/2010/main" val="0"/>
              </a:ext>
            </a:extLst>
          </a:blip>
          <a:srcRect l="15469" t="22083" r="57031" b="38333"/>
          <a:stretch/>
        </p:blipFill>
        <p:spPr>
          <a:xfrm>
            <a:off x="6286499" y="2157488"/>
            <a:ext cx="4210049" cy="3084800"/>
          </a:xfrm>
          <a:prstGeom prst="rect">
            <a:avLst/>
          </a:prstGeom>
        </p:spPr>
      </p:pic>
    </p:spTree>
    <p:extLst>
      <p:ext uri="{BB962C8B-B14F-4D97-AF65-F5344CB8AC3E}">
        <p14:creationId xmlns:p14="http://schemas.microsoft.com/office/powerpoint/2010/main" val="59251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723E9CC-AF0C-7420-15AF-561F7BD94F18}"/>
              </a:ext>
            </a:extLst>
          </p:cNvPr>
          <p:cNvSpPr/>
          <p:nvPr/>
        </p:nvSpPr>
        <p:spPr>
          <a:xfrm>
            <a:off x="110698" y="338435"/>
            <a:ext cx="6293711" cy="584775"/>
          </a:xfrm>
          <a:prstGeom prst="rect">
            <a:avLst/>
          </a:prstGeom>
          <a:noFill/>
        </p:spPr>
        <p:txBody>
          <a:bodyPr wrap="none" lIns="91440" tIns="45720" rIns="91440" bIns="45720">
            <a:spAutoFit/>
          </a:bodyPr>
          <a:lstStyle/>
          <a:p>
            <a:pPr algn="ctr"/>
            <a:r>
              <a:rPr lang="en-US" sz="3200" u="sng" dirty="0">
                <a:ln w="0"/>
                <a:solidFill>
                  <a:srgbClr val="00B0F0"/>
                </a:solidFill>
                <a:effectLst>
                  <a:outerShdw blurRad="38100" dist="19050" dir="2700000" algn="tl" rotWithShape="0">
                    <a:schemeClr val="dk1">
                      <a:alpha val="40000"/>
                    </a:schemeClr>
                  </a:outerShdw>
                </a:effectLst>
              </a:rPr>
              <a:t>EXPLORATORY DATA ANALYSIS:</a:t>
            </a:r>
            <a:endParaRPr lang="en-US" sz="3200" b="0" u="sng" cap="none" spc="0" dirty="0">
              <a:ln w="0"/>
              <a:solidFill>
                <a:srgbClr val="00B0F0"/>
              </a:solidFill>
              <a:effectLst>
                <a:outerShdw blurRad="38100" dist="19050" dir="2700000" algn="tl" rotWithShape="0">
                  <a:schemeClr val="dk1">
                    <a:alpha val="40000"/>
                  </a:schemeClr>
                </a:outerShdw>
              </a:effectLst>
            </a:endParaRPr>
          </a:p>
        </p:txBody>
      </p:sp>
      <p:sp>
        <p:nvSpPr>
          <p:cNvPr id="7" name="Rectangle 1">
            <a:extLst>
              <a:ext uri="{FF2B5EF4-FFF2-40B4-BE49-F238E27FC236}">
                <a16:creationId xmlns:a16="http://schemas.microsoft.com/office/drawing/2014/main" id="{36AEF07C-C571-1129-C8B3-E81DE7F2BAE6}"/>
              </a:ext>
            </a:extLst>
          </p:cNvPr>
          <p:cNvSpPr>
            <a:spLocks noChangeArrowheads="1"/>
          </p:cNvSpPr>
          <p:nvPr/>
        </p:nvSpPr>
        <p:spPr bwMode="auto">
          <a:xfrm>
            <a:off x="1091530" y="1526752"/>
            <a:ext cx="10252745" cy="1477328"/>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Söhne"/>
              </a:rPr>
              <a:t>Exploratory Data Analysis (EDA) in Python is a critical process that involves visually and statistically summarizing and exploring a dataset to gain insights, discover patterns, identify anomalies, and formulate hypotheses. EDA is typically one of the first steps in any data analysis or data science project. Python provides various libraries, such as </a:t>
            </a:r>
            <a:r>
              <a:rPr kumimoji="0" lang="en-US" altLang="en-US" b="1" i="0" u="none" strike="noStrike" cap="none" normalizeH="0" baseline="0" dirty="0">
                <a:ln>
                  <a:noFill/>
                </a:ln>
                <a:effectLst/>
                <a:latin typeface="Söhne Mono"/>
              </a:rPr>
              <a:t>pandas</a:t>
            </a:r>
            <a:r>
              <a:rPr kumimoji="0" lang="en-US" altLang="en-US" b="0" i="0" u="none" strike="noStrike" cap="none" normalizeH="0" baseline="0" dirty="0">
                <a:ln>
                  <a:noFill/>
                </a:ln>
                <a:effectLst/>
                <a:latin typeface="Söhne"/>
              </a:rPr>
              <a:t>, </a:t>
            </a:r>
            <a:r>
              <a:rPr kumimoji="0" lang="en-US" altLang="en-US" b="1" i="0" u="none" strike="noStrike" cap="none" normalizeH="0" baseline="0" dirty="0">
                <a:ln>
                  <a:noFill/>
                </a:ln>
                <a:effectLst/>
                <a:latin typeface="Söhne Mono"/>
              </a:rPr>
              <a:t>matplotlib</a:t>
            </a:r>
            <a:r>
              <a:rPr kumimoji="0" lang="en-US" altLang="en-US" b="0" i="0" u="none" strike="noStrike" cap="none" normalizeH="0" baseline="0" dirty="0">
                <a:ln>
                  <a:noFill/>
                </a:ln>
                <a:effectLst/>
                <a:latin typeface="Söhne"/>
              </a:rPr>
              <a:t>, </a:t>
            </a:r>
            <a:r>
              <a:rPr kumimoji="0" lang="en-US" altLang="en-US" b="1" i="0" u="none" strike="noStrike" cap="none" normalizeH="0" baseline="0" dirty="0">
                <a:ln>
                  <a:noFill/>
                </a:ln>
                <a:effectLst/>
                <a:latin typeface="Söhne Mono"/>
              </a:rPr>
              <a:t>seaborn</a:t>
            </a:r>
            <a:r>
              <a:rPr kumimoji="0" lang="en-US" altLang="en-US" b="0" i="0" u="none" strike="noStrike" cap="none" normalizeH="0" baseline="0" dirty="0">
                <a:ln>
                  <a:noFill/>
                </a:ln>
                <a:effectLst/>
                <a:latin typeface="Söhne"/>
              </a:rPr>
              <a:t>, and </a:t>
            </a:r>
            <a:r>
              <a:rPr kumimoji="0" lang="en-US" altLang="en-US" b="1" i="0" u="none" strike="noStrike" cap="none" normalizeH="0" baseline="0" dirty="0" err="1">
                <a:ln>
                  <a:noFill/>
                </a:ln>
                <a:effectLst/>
                <a:latin typeface="Söhne Mono"/>
              </a:rPr>
              <a:t>numpy</a:t>
            </a:r>
            <a:r>
              <a:rPr kumimoji="0" lang="en-US" altLang="en-US" b="0" i="0" u="none" strike="noStrike" cap="none" normalizeH="0" baseline="0" dirty="0">
                <a:ln>
                  <a:noFill/>
                </a:ln>
                <a:effectLst/>
                <a:latin typeface="Söhne"/>
              </a:rPr>
              <a:t>, which are commonly used for conducting EDA.</a:t>
            </a:r>
            <a:r>
              <a:rPr kumimoji="0" lang="en-US" altLang="en-US" b="0" i="0" u="none" strike="noStrike" cap="none" normalizeH="0" baseline="0" dirty="0">
                <a:ln>
                  <a:noFill/>
                </a:ln>
                <a:effectLst/>
              </a:rPr>
              <a:t> </a:t>
            </a:r>
          </a:p>
        </p:txBody>
      </p:sp>
      <p:pic>
        <p:nvPicPr>
          <p:cNvPr id="9" name="Picture 8">
            <a:extLst>
              <a:ext uri="{FF2B5EF4-FFF2-40B4-BE49-F238E27FC236}">
                <a16:creationId xmlns:a16="http://schemas.microsoft.com/office/drawing/2014/main" id="{C0FE087F-D3CE-2171-C06C-F571F8D1C08B}"/>
              </a:ext>
            </a:extLst>
          </p:cNvPr>
          <p:cNvPicPr>
            <a:picLocks noChangeAspect="1"/>
          </p:cNvPicPr>
          <p:nvPr/>
        </p:nvPicPr>
        <p:blipFill rotWithShape="1">
          <a:blip r:embed="rId2">
            <a:extLst>
              <a:ext uri="{28A0092B-C50C-407E-A947-70E740481C1C}">
                <a14:useLocalDpi xmlns:a14="http://schemas.microsoft.com/office/drawing/2010/main" val="0"/>
              </a:ext>
            </a:extLst>
          </a:blip>
          <a:srcRect l="15906" t="23750" r="47937" b="63611"/>
          <a:stretch/>
        </p:blipFill>
        <p:spPr>
          <a:xfrm>
            <a:off x="2285481" y="3779072"/>
            <a:ext cx="7125219" cy="1401001"/>
          </a:xfrm>
          <a:prstGeom prst="rect">
            <a:avLst/>
          </a:prstGeom>
        </p:spPr>
      </p:pic>
    </p:spTree>
    <p:extLst>
      <p:ext uri="{BB962C8B-B14F-4D97-AF65-F5344CB8AC3E}">
        <p14:creationId xmlns:p14="http://schemas.microsoft.com/office/powerpoint/2010/main" val="2428308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318DD8-541F-A5CA-DF67-0960569BC3C0}"/>
              </a:ext>
            </a:extLst>
          </p:cNvPr>
          <p:cNvPicPr>
            <a:picLocks noChangeAspect="1"/>
          </p:cNvPicPr>
          <p:nvPr/>
        </p:nvPicPr>
        <p:blipFill rotWithShape="1">
          <a:blip r:embed="rId2">
            <a:extLst>
              <a:ext uri="{28A0092B-C50C-407E-A947-70E740481C1C}">
                <a14:useLocalDpi xmlns:a14="http://schemas.microsoft.com/office/drawing/2010/main" val="0"/>
              </a:ext>
            </a:extLst>
          </a:blip>
          <a:srcRect l="19922" t="28472" r="31953" b="9306"/>
          <a:stretch/>
        </p:blipFill>
        <p:spPr>
          <a:xfrm>
            <a:off x="1876425" y="619124"/>
            <a:ext cx="8001000" cy="5818909"/>
          </a:xfrm>
          <a:prstGeom prst="rect">
            <a:avLst/>
          </a:prstGeom>
        </p:spPr>
      </p:pic>
    </p:spTree>
    <p:extLst>
      <p:ext uri="{BB962C8B-B14F-4D97-AF65-F5344CB8AC3E}">
        <p14:creationId xmlns:p14="http://schemas.microsoft.com/office/powerpoint/2010/main" val="425458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637748-84A3-0700-5C2D-33CADABF6F53}"/>
              </a:ext>
            </a:extLst>
          </p:cNvPr>
          <p:cNvPicPr>
            <a:picLocks noChangeAspect="1"/>
          </p:cNvPicPr>
          <p:nvPr/>
        </p:nvPicPr>
        <p:blipFill rotWithShape="1">
          <a:blip r:embed="rId2">
            <a:extLst>
              <a:ext uri="{28A0092B-C50C-407E-A947-70E740481C1C}">
                <a14:useLocalDpi xmlns:a14="http://schemas.microsoft.com/office/drawing/2010/main" val="0"/>
              </a:ext>
            </a:extLst>
          </a:blip>
          <a:srcRect l="15547" t="73472" r="60469" b="21111"/>
          <a:stretch/>
        </p:blipFill>
        <p:spPr>
          <a:xfrm>
            <a:off x="2828924" y="1200150"/>
            <a:ext cx="5923329" cy="752475"/>
          </a:xfrm>
          <a:prstGeom prst="rect">
            <a:avLst/>
          </a:prstGeom>
        </p:spPr>
      </p:pic>
      <p:pic>
        <p:nvPicPr>
          <p:cNvPr id="9" name="Picture 8">
            <a:extLst>
              <a:ext uri="{FF2B5EF4-FFF2-40B4-BE49-F238E27FC236}">
                <a16:creationId xmlns:a16="http://schemas.microsoft.com/office/drawing/2014/main" id="{F5BFFC75-CC37-8305-D63F-FAC41146D04D}"/>
              </a:ext>
            </a:extLst>
          </p:cNvPr>
          <p:cNvPicPr>
            <a:picLocks noChangeAspect="1"/>
          </p:cNvPicPr>
          <p:nvPr/>
        </p:nvPicPr>
        <p:blipFill rotWithShape="1">
          <a:blip r:embed="rId3">
            <a:extLst>
              <a:ext uri="{28A0092B-C50C-407E-A947-70E740481C1C}">
                <a14:useLocalDpi xmlns:a14="http://schemas.microsoft.com/office/drawing/2010/main" val="0"/>
              </a:ext>
            </a:extLst>
          </a:blip>
          <a:srcRect l="14141" t="61528" r="58594" b="19861"/>
          <a:stretch/>
        </p:blipFill>
        <p:spPr>
          <a:xfrm>
            <a:off x="1562100" y="2895599"/>
            <a:ext cx="8657872" cy="3324225"/>
          </a:xfrm>
          <a:prstGeom prst="rect">
            <a:avLst/>
          </a:prstGeom>
        </p:spPr>
      </p:pic>
    </p:spTree>
    <p:extLst>
      <p:ext uri="{BB962C8B-B14F-4D97-AF65-F5344CB8AC3E}">
        <p14:creationId xmlns:p14="http://schemas.microsoft.com/office/powerpoint/2010/main" val="23080864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55</TotalTime>
  <Words>484</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Bahnschrift Light</vt:lpstr>
      <vt:lpstr>Calibri</vt:lpstr>
      <vt:lpstr>Century Gothic</vt:lpstr>
      <vt:lpstr>Söhne</vt:lpstr>
      <vt:lpstr>Söhne Mono</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Ennilavan SV</dc:creator>
  <cp:lastModifiedBy>Ennilavan SV</cp:lastModifiedBy>
  <cp:revision>5</cp:revision>
  <dcterms:created xsi:type="dcterms:W3CDTF">2023-10-11T15:10:08Z</dcterms:created>
  <dcterms:modified xsi:type="dcterms:W3CDTF">2023-10-11T16:31:21Z</dcterms:modified>
</cp:coreProperties>
</file>