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4b554b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4b554b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" y="1462300"/>
            <a:ext cx="874750" cy="21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25" y="1462300"/>
            <a:ext cx="874750" cy="21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91900" y="1927050"/>
            <a:ext cx="81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X</a:t>
            </a:r>
            <a:r>
              <a:rPr lang="en-GB" sz="1200">
                <a:solidFill>
                  <a:schemeClr val="dk2"/>
                </a:solidFill>
              </a:rPr>
              <a:t>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X</a:t>
            </a:r>
            <a:r>
              <a:rPr lang="en-GB" sz="1200">
                <a:solidFill>
                  <a:schemeClr val="dk2"/>
                </a:solidFill>
              </a:rPr>
              <a:t>2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…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X</a:t>
            </a:r>
            <a:r>
              <a:rPr lang="en-GB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41225" y="1834650"/>
            <a:ext cx="48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</a:t>
            </a:r>
            <a:r>
              <a:rPr lang="en-GB" sz="1200">
                <a:solidFill>
                  <a:schemeClr val="dk2"/>
                </a:solidFill>
              </a:rPr>
              <a:t>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</a:t>
            </a:r>
            <a:r>
              <a:rPr lang="en-GB" sz="1200">
                <a:solidFill>
                  <a:schemeClr val="dk2"/>
                </a:solidFill>
              </a:rPr>
              <a:t>2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…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W</a:t>
            </a:r>
            <a:r>
              <a:rPr lang="en-GB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652550" y="1889538"/>
            <a:ext cx="408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X</a:t>
            </a:r>
            <a:r>
              <a:rPr b="1" lang="en-GB" sz="2500">
                <a:solidFill>
                  <a:schemeClr val="dk2"/>
                </a:solidFill>
              </a:rPr>
              <a:t>⋅</a:t>
            </a:r>
            <a:r>
              <a:rPr lang="en-GB" sz="1800">
                <a:solidFill>
                  <a:schemeClr val="dk2"/>
                </a:solidFill>
              </a:rPr>
              <a:t>W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475" y="1462300"/>
            <a:ext cx="874750" cy="21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625" y="1462300"/>
            <a:ext cx="874750" cy="21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748000" y="1927050"/>
            <a:ext cx="814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X</a:t>
            </a:r>
            <a:r>
              <a:rPr lang="en-GB" sz="1200">
                <a:solidFill>
                  <a:schemeClr val="dk2"/>
                </a:solidFill>
              </a:rPr>
              <a:t>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X</a:t>
            </a:r>
            <a:r>
              <a:rPr lang="en-GB" sz="1200">
                <a:solidFill>
                  <a:schemeClr val="dk2"/>
                </a:solidFill>
              </a:rPr>
              <a:t>2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…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X</a:t>
            </a:r>
            <a:r>
              <a:rPr lang="en-GB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697325" y="1834650"/>
            <a:ext cx="48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</a:t>
            </a:r>
            <a:r>
              <a:rPr lang="en-GB" sz="1200">
                <a:solidFill>
                  <a:schemeClr val="dk2"/>
                </a:solidFill>
              </a:rPr>
              <a:t>1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</a:t>
            </a:r>
            <a:r>
              <a:rPr lang="en-GB" sz="1200">
                <a:solidFill>
                  <a:schemeClr val="dk2"/>
                </a:solidFill>
              </a:rPr>
              <a:t>2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…</a:t>
            </a: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W</a:t>
            </a:r>
            <a:r>
              <a:rPr lang="en-GB" sz="1200">
                <a:solidFill>
                  <a:schemeClr val="dk2"/>
                </a:solidFill>
              </a:rPr>
              <a:t>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108650" y="1889538"/>
            <a:ext cx="408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X</a:t>
            </a:r>
            <a:r>
              <a:rPr b="1" lang="en-GB" sz="2500">
                <a:solidFill>
                  <a:schemeClr val="dk2"/>
                </a:solidFill>
              </a:rPr>
              <a:t>⋅</a:t>
            </a:r>
            <a:r>
              <a:rPr lang="en-GB" sz="1800">
                <a:solidFill>
                  <a:schemeClr val="dk2"/>
                </a:solidFill>
              </a:rPr>
              <a:t>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91475" y="1462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∈ R</a:t>
            </a:r>
            <a:endParaRPr b="1"/>
          </a:p>
        </p:txBody>
      </p:sp>
      <p:cxnSp>
        <p:nvCxnSpPr>
          <p:cNvPr id="65" name="Google Shape;65;p13"/>
          <p:cNvCxnSpPr>
            <a:endCxn id="58" idx="1"/>
          </p:cNvCxnSpPr>
          <p:nvPr/>
        </p:nvCxnSpPr>
        <p:spPr>
          <a:xfrm>
            <a:off x="1996450" y="2170638"/>
            <a:ext cx="656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>
            <a:off x="5365375" y="2172450"/>
            <a:ext cx="656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>
            <a:off x="6815000" y="2172450"/>
            <a:ext cx="656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>
            <a:off x="6417325" y="1802350"/>
            <a:ext cx="0" cy="25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6928850" y="1729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σ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7476725" y="1927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x ∈ [0,1]</a:t>
            </a:r>
            <a:endParaRPr sz="1800"/>
          </a:p>
        </p:txBody>
      </p:sp>
      <p:sp>
        <p:nvSpPr>
          <p:cNvPr id="71" name="Google Shape;71;p13"/>
          <p:cNvSpPr txBox="1"/>
          <p:nvPr/>
        </p:nvSpPr>
        <p:spPr>
          <a:xfrm>
            <a:off x="206875" y="1093925"/>
            <a:ext cx="86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Linear Regression  </a:t>
            </a:r>
            <a:r>
              <a:rPr b="1" lang="en-GB" sz="1800">
                <a:solidFill>
                  <a:schemeClr val="dk2"/>
                </a:solidFill>
              </a:rPr>
              <a:t>                        </a:t>
            </a:r>
            <a:r>
              <a:rPr b="1" lang="en-GB" sz="1800">
                <a:solidFill>
                  <a:schemeClr val="dk1"/>
                </a:solidFill>
              </a:rPr>
              <a:t>Logistic Regression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481275" y="449325"/>
            <a:ext cx="609300" cy="6234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81275" y="1590050"/>
            <a:ext cx="609300" cy="6234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81275" y="2730775"/>
            <a:ext cx="609300" cy="6234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81275" y="4448875"/>
            <a:ext cx="609300" cy="6234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37150" y="3311550"/>
            <a:ext cx="55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62775" y="499425"/>
            <a:ext cx="41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X</a:t>
            </a:r>
            <a:r>
              <a:rPr lang="en-GB" sz="1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562775" y="1615100"/>
            <a:ext cx="41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X</a:t>
            </a:r>
            <a:r>
              <a:rPr lang="en-GB" sz="1500">
                <a:solidFill>
                  <a:schemeClr val="dk1"/>
                </a:solidFill>
              </a:rPr>
              <a:t>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62775" y="2780875"/>
            <a:ext cx="41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X</a:t>
            </a:r>
            <a:r>
              <a:rPr lang="en-GB" sz="1500">
                <a:solidFill>
                  <a:schemeClr val="dk1"/>
                </a:solidFill>
              </a:rPr>
              <a:t>3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62775" y="4498975"/>
            <a:ext cx="41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X</a:t>
            </a:r>
            <a:r>
              <a:rPr lang="en-GB" sz="1500">
                <a:solidFill>
                  <a:schemeClr val="dk1"/>
                </a:solidFill>
              </a:rPr>
              <a:t>m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003450" y="1058625"/>
            <a:ext cx="963600" cy="523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3003450" y="2197988"/>
            <a:ext cx="963600" cy="523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003450" y="3557850"/>
            <a:ext cx="963600" cy="5232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1246425" y="874400"/>
            <a:ext cx="1587000" cy="4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1246425" y="874400"/>
            <a:ext cx="1594200" cy="15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/>
          <p:nvPr/>
        </p:nvCxnSpPr>
        <p:spPr>
          <a:xfrm>
            <a:off x="1246425" y="881500"/>
            <a:ext cx="1636500" cy="29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/>
          <p:nvPr/>
        </p:nvCxnSpPr>
        <p:spPr>
          <a:xfrm flipH="1" rot="10800000">
            <a:off x="1189750" y="1334825"/>
            <a:ext cx="164370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/>
          <p:nvPr/>
        </p:nvCxnSpPr>
        <p:spPr>
          <a:xfrm>
            <a:off x="1211025" y="1944200"/>
            <a:ext cx="1601100" cy="4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/>
          <p:nvPr/>
        </p:nvCxnSpPr>
        <p:spPr>
          <a:xfrm>
            <a:off x="1211025" y="1930025"/>
            <a:ext cx="1657800" cy="18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/>
          <p:nvPr/>
        </p:nvCxnSpPr>
        <p:spPr>
          <a:xfrm flipH="1" rot="10800000">
            <a:off x="1104750" y="1341925"/>
            <a:ext cx="1728600" cy="17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/>
          <p:nvPr/>
        </p:nvCxnSpPr>
        <p:spPr>
          <a:xfrm flipH="1" rot="10800000">
            <a:off x="1111825" y="2461425"/>
            <a:ext cx="16932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/>
          <p:nvPr/>
        </p:nvCxnSpPr>
        <p:spPr>
          <a:xfrm>
            <a:off x="1118900" y="3056500"/>
            <a:ext cx="1764000" cy="7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 flipH="1" rot="10800000">
            <a:off x="1104750" y="1363275"/>
            <a:ext cx="1693200" cy="3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 flipH="1" rot="10800000">
            <a:off x="1104750" y="2489775"/>
            <a:ext cx="1693200" cy="22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/>
          <p:nvPr/>
        </p:nvCxnSpPr>
        <p:spPr>
          <a:xfrm flipH="1" rot="10800000">
            <a:off x="1118900" y="3835725"/>
            <a:ext cx="1743000" cy="9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2996475" y="1057250"/>
            <a:ext cx="133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W</a:t>
            </a:r>
            <a:r>
              <a:rPr lang="en-GB" sz="1800">
                <a:solidFill>
                  <a:schemeClr val="dk1"/>
                </a:solidFill>
              </a:rPr>
              <a:t>1 </a:t>
            </a:r>
            <a:r>
              <a:rPr b="1" lang="en-GB" sz="2200">
                <a:solidFill>
                  <a:schemeClr val="dk1"/>
                </a:solidFill>
              </a:rPr>
              <a:t>⋅ </a:t>
            </a:r>
            <a:r>
              <a:rPr lang="en-GB" sz="1800">
                <a:solidFill>
                  <a:schemeClr val="dk1"/>
                </a:solidFill>
              </a:rPr>
              <a:t>X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989275" y="2198000"/>
            <a:ext cx="148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W</a:t>
            </a:r>
            <a:r>
              <a:rPr lang="en-GB" sz="1800">
                <a:solidFill>
                  <a:schemeClr val="dk1"/>
                </a:solidFill>
              </a:rPr>
              <a:t>2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b="1" lang="en-GB" sz="2200">
                <a:solidFill>
                  <a:schemeClr val="dk1"/>
                </a:solidFill>
              </a:rPr>
              <a:t>⋅ </a:t>
            </a:r>
            <a:r>
              <a:rPr lang="en-GB" sz="1800">
                <a:solidFill>
                  <a:schemeClr val="dk1"/>
                </a:solidFill>
              </a:rPr>
              <a:t>X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996475" y="3557850"/>
            <a:ext cx="127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W</a:t>
            </a:r>
            <a:r>
              <a:rPr lang="en-GB" sz="1800">
                <a:solidFill>
                  <a:schemeClr val="dk1"/>
                </a:solidFill>
              </a:rPr>
              <a:t>k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b="1" lang="en-GB" sz="2200">
                <a:solidFill>
                  <a:schemeClr val="dk1"/>
                </a:solidFill>
              </a:rPr>
              <a:t>⋅ </a:t>
            </a:r>
            <a:r>
              <a:rPr lang="en-GB" sz="1800">
                <a:solidFill>
                  <a:schemeClr val="dk1"/>
                </a:solidFill>
              </a:rPr>
              <a:t>X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304600" y="2589075"/>
            <a:ext cx="55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4343400" y="856125"/>
            <a:ext cx="1594200" cy="928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343400" y="1995500"/>
            <a:ext cx="1594200" cy="928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343400" y="3338750"/>
            <a:ext cx="1594200" cy="928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4"/>
          <p:cNvCxnSpPr/>
          <p:nvPr/>
        </p:nvCxnSpPr>
        <p:spPr>
          <a:xfrm>
            <a:off x="3989500" y="1326425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3989500" y="2465500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4003650" y="3823900"/>
            <a:ext cx="233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882237"/>
            <a:ext cx="1518100" cy="8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475" y="2007463"/>
            <a:ext cx="1499475" cy="87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4275" y="3363751"/>
            <a:ext cx="1489374" cy="8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6826125" y="1018038"/>
            <a:ext cx="609300" cy="623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826125" y="2164688"/>
            <a:ext cx="609300" cy="623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6826125" y="3502038"/>
            <a:ext cx="609300" cy="623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907625" y="1068138"/>
            <a:ext cx="41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P</a:t>
            </a:r>
            <a:r>
              <a:rPr lang="en-GB" sz="1500">
                <a:solidFill>
                  <a:schemeClr val="dk1"/>
                </a:solidFill>
              </a:rPr>
              <a:t>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6907625" y="2189738"/>
            <a:ext cx="41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P</a:t>
            </a:r>
            <a:r>
              <a:rPr lang="en-GB" sz="1500">
                <a:solidFill>
                  <a:schemeClr val="dk1"/>
                </a:solidFill>
              </a:rPr>
              <a:t>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6907625" y="3552138"/>
            <a:ext cx="41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P</a:t>
            </a:r>
            <a:r>
              <a:rPr lang="en-GB" sz="1500">
                <a:solidFill>
                  <a:schemeClr val="dk1"/>
                </a:solidFill>
              </a:rPr>
              <a:t>3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6966650" y="2749300"/>
            <a:ext cx="5598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470900" y="326725"/>
            <a:ext cx="13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softmax            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21" name="Google Shape;121;p14"/>
          <p:cNvCxnSpPr>
            <a:stCxn id="104" idx="3"/>
          </p:cNvCxnSpPr>
          <p:nvPr/>
        </p:nvCxnSpPr>
        <p:spPr>
          <a:xfrm>
            <a:off x="5937600" y="1320225"/>
            <a:ext cx="7317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>
            <a:stCxn id="105" idx="3"/>
          </p:cNvCxnSpPr>
          <p:nvPr/>
        </p:nvCxnSpPr>
        <p:spPr>
          <a:xfrm>
            <a:off x="5937600" y="2459600"/>
            <a:ext cx="7317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4"/>
          <p:cNvCxnSpPr>
            <a:stCxn id="106" idx="3"/>
          </p:cNvCxnSpPr>
          <p:nvPr/>
        </p:nvCxnSpPr>
        <p:spPr>
          <a:xfrm>
            <a:off x="5937600" y="3802850"/>
            <a:ext cx="731700" cy="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4"/>
          <p:cNvSpPr txBox="1"/>
          <p:nvPr/>
        </p:nvSpPr>
        <p:spPr>
          <a:xfrm>
            <a:off x="6045050" y="188125"/>
            <a:ext cx="240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class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probabilities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