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216" y="-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484211B-9F8C-47EA-9072-9447C571D878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44F277-BE8D-415D-B5EF-90BE5A3F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52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211B-9F8C-47EA-9072-9447C571D878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F277-BE8D-415D-B5EF-90BE5A3F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70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211B-9F8C-47EA-9072-9447C571D878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F277-BE8D-415D-B5EF-90BE5A3F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044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211B-9F8C-47EA-9072-9447C571D878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F277-BE8D-415D-B5EF-90BE5A3F08A9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3368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211B-9F8C-47EA-9072-9447C571D878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F277-BE8D-415D-B5EF-90BE5A3F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36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211B-9F8C-47EA-9072-9447C571D878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F277-BE8D-415D-B5EF-90BE5A3F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235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211B-9F8C-47EA-9072-9447C571D878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F277-BE8D-415D-B5EF-90BE5A3F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887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211B-9F8C-47EA-9072-9447C571D878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F277-BE8D-415D-B5EF-90BE5A3F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13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211B-9F8C-47EA-9072-9447C571D878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F277-BE8D-415D-B5EF-90BE5A3F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36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211B-9F8C-47EA-9072-9447C571D878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F277-BE8D-415D-B5EF-90BE5A3F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29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211B-9F8C-47EA-9072-9447C571D878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F277-BE8D-415D-B5EF-90BE5A3F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60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211B-9F8C-47EA-9072-9447C571D878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F277-BE8D-415D-B5EF-90BE5A3F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88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211B-9F8C-47EA-9072-9447C571D878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F277-BE8D-415D-B5EF-90BE5A3F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73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211B-9F8C-47EA-9072-9447C571D878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F277-BE8D-415D-B5EF-90BE5A3F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57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211B-9F8C-47EA-9072-9447C571D878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F277-BE8D-415D-B5EF-90BE5A3F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04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211B-9F8C-47EA-9072-9447C571D878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F277-BE8D-415D-B5EF-90BE5A3F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84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211B-9F8C-47EA-9072-9447C571D878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F277-BE8D-415D-B5EF-90BE5A3F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8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4211B-9F8C-47EA-9072-9447C571D878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4F277-BE8D-415D-B5EF-90BE5A3F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1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BA3D-4DE5-CF45-C8B1-093AEBF37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Machine Learning Accident Analysis Report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C4382-7B05-A1E5-2C63-22736718C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r>
              <a:rPr lang="en-IN" dirty="0"/>
              <a:t>A Comprehensive Data-Driven Study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Presented by</a:t>
            </a:r>
          </a:p>
          <a:p>
            <a:pPr algn="ctr"/>
            <a:r>
              <a:rPr lang="en-IN" dirty="0"/>
              <a:t>Francis </a:t>
            </a:r>
            <a:r>
              <a:rPr lang="en-IN" dirty="0" err="1"/>
              <a:t>gallo</a:t>
            </a:r>
            <a:r>
              <a:rPr lang="en-IN" dirty="0"/>
              <a:t> </a:t>
            </a:r>
            <a:r>
              <a:rPr lang="en-IN" dirty="0" err="1"/>
              <a:t>sahayaraj</a:t>
            </a:r>
            <a:endParaRPr lang="en-IN" dirty="0"/>
          </a:p>
          <a:p>
            <a:pPr algn="ctr"/>
            <a:r>
              <a:rPr lang="en-IN" dirty="0"/>
              <a:t>Manasa </a:t>
            </a:r>
            <a:r>
              <a:rPr lang="en-IN" dirty="0" err="1"/>
              <a:t>manvitha</a:t>
            </a:r>
            <a:r>
              <a:rPr lang="en-IN" dirty="0"/>
              <a:t> </a:t>
            </a:r>
            <a:r>
              <a:rPr lang="en-IN" dirty="0" err="1"/>
              <a:t>mukka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5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BF82-F88B-B282-04E5-1F88F258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Models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B1C81-4F57-5E74-926D-70B9C71BC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b="1" dirty="0"/>
              <a:t>Logistic Regression</a:t>
            </a:r>
            <a:r>
              <a:rPr lang="en-US" dirty="0"/>
              <a:t>: A simple linear model for binary classification.</a:t>
            </a:r>
          </a:p>
          <a:p>
            <a:r>
              <a:rPr lang="en-US" dirty="0"/>
              <a:t> </a:t>
            </a:r>
            <a:r>
              <a:rPr lang="en-US" b="1" dirty="0"/>
              <a:t>Random Forest</a:t>
            </a:r>
            <a:r>
              <a:rPr lang="en-US" dirty="0"/>
              <a:t>: An ensemble model combining multiple decision trees for better predictive power.</a:t>
            </a:r>
          </a:p>
          <a:p>
            <a:r>
              <a:rPr lang="en-US" dirty="0"/>
              <a:t> </a:t>
            </a:r>
            <a:r>
              <a:rPr lang="en-US" b="1" dirty="0"/>
              <a:t>Neural Network</a:t>
            </a:r>
            <a:r>
              <a:rPr lang="en-US" dirty="0"/>
              <a:t>: A model that can capture complex patterns through multiple interconnected layers.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10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55C0-B150-61B4-89BA-A08C0E47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Original Data vs Normalized Data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5DD2D-D443-ACB5-46F0-1BEC562E7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0308"/>
            <a:ext cx="9905999" cy="3541714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US" b="1" dirty="0"/>
              <a:t>Models Evaluated</a:t>
            </a:r>
            <a:r>
              <a:rPr lang="en-US" dirty="0"/>
              <a:t>: Logistic Regression, Random Forest, Neural Network.</a:t>
            </a:r>
          </a:p>
          <a:p>
            <a:r>
              <a:rPr lang="en-US" dirty="0"/>
              <a:t> </a:t>
            </a:r>
            <a:r>
              <a:rPr lang="en-US" b="1" dirty="0"/>
              <a:t>Logistic Regression on Original vs Normalized 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IN" dirty="0"/>
              <a:t>Original Data</a:t>
            </a:r>
            <a:endParaRPr lang="en-US" dirty="0"/>
          </a:p>
          <a:p>
            <a:pPr lvl="2"/>
            <a:r>
              <a:rPr lang="en-US" dirty="0"/>
              <a:t> </a:t>
            </a:r>
            <a:r>
              <a:rPr lang="en-IN" dirty="0"/>
              <a:t>Training Accuracy: 98.06%</a:t>
            </a:r>
          </a:p>
          <a:p>
            <a:pPr lvl="2"/>
            <a:r>
              <a:rPr lang="en-IN" dirty="0"/>
              <a:t> Testing Accuracy: 98.02%</a:t>
            </a:r>
          </a:p>
          <a:p>
            <a:pPr marL="914400" lvl="2" indent="0">
              <a:buNone/>
            </a:pPr>
            <a:r>
              <a:rPr lang="en-IN" b="1" dirty="0"/>
              <a:t>Normalized Data</a:t>
            </a:r>
            <a:r>
              <a:rPr lang="en-IN" dirty="0"/>
              <a:t>:</a:t>
            </a:r>
          </a:p>
          <a:p>
            <a:pPr marL="914400" lvl="2" indent="0">
              <a:buNone/>
            </a:pPr>
            <a:r>
              <a:rPr lang="en-US" dirty="0"/>
              <a:t>Slight improvement in precision and recall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F2AEC4-EFE7-6ECA-3CF5-785ADF823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039" y="2273772"/>
            <a:ext cx="3530781" cy="22548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28FE9E-1BFE-C3EF-603F-593C44C48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038" y="4657170"/>
            <a:ext cx="3530781" cy="2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52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4BAD3-F51D-7678-17A1-269FE073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4435"/>
            <a:ext cx="9905999" cy="3541714"/>
          </a:xfrm>
        </p:spPr>
        <p:txBody>
          <a:bodyPr/>
          <a:lstStyle/>
          <a:p>
            <a:r>
              <a:rPr lang="en-US" b="1" dirty="0"/>
              <a:t>Random Forest on Original vs Normalized Data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5E68E4-DB63-BD51-F320-11FB34D71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6" y="1863776"/>
            <a:ext cx="4872608" cy="3130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D8A678-8CC7-D96A-79A6-681FE7A9F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763" y="1863776"/>
            <a:ext cx="4872689" cy="31304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BB4F32-1DFF-52F7-66C5-2BA23997920D}"/>
              </a:ext>
            </a:extLst>
          </p:cNvPr>
          <p:cNvSpPr txBox="1"/>
          <p:nvPr/>
        </p:nvSpPr>
        <p:spPr>
          <a:xfrm>
            <a:off x="5686074" y="3096126"/>
            <a:ext cx="819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44582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E6775-7682-3384-1A88-C2D0CFC20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49237"/>
            <a:ext cx="9905999" cy="3541714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US" b="1" dirty="0"/>
              <a:t>Neural network on Original vs Normalized Data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B77AE-A75C-05E0-7D25-5F9B79933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62078"/>
            <a:ext cx="2698792" cy="1391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D7B070-297C-8ADB-EB26-FAD055926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9" y="3101940"/>
            <a:ext cx="4760163" cy="20018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CC6D4F-E72A-64A0-51D8-A8DED7C8C4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478" y="2345414"/>
            <a:ext cx="4458406" cy="27583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4A011-6BA8-B434-F70B-3E0CEE4BFCD3}"/>
              </a:ext>
            </a:extLst>
          </p:cNvPr>
          <p:cNvSpPr txBox="1"/>
          <p:nvPr/>
        </p:nvSpPr>
        <p:spPr>
          <a:xfrm>
            <a:off x="5770904" y="3429000"/>
            <a:ext cx="819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067791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58DF-750C-93E9-66CF-023C137C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Class Imbalance with SMOTE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3599-A763-D439-25C4-54904A1C8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b="1" dirty="0"/>
              <a:t>Why Use SMOTE?</a:t>
            </a:r>
            <a:r>
              <a:rPr lang="en-US" dirty="0"/>
              <a:t>: The dataset was highly imbalanced with significantly fewer fatal cases compared to non-fatal ones.</a:t>
            </a:r>
          </a:p>
          <a:p>
            <a:r>
              <a:rPr lang="en-US" dirty="0"/>
              <a:t> </a:t>
            </a:r>
            <a:r>
              <a:rPr lang="en-US" b="1" dirty="0"/>
              <a:t>SMOTE Outcome</a:t>
            </a:r>
            <a:r>
              <a:rPr lang="en-US" dirty="0"/>
              <a:t>: Balanced dataset with equal representation of fatalities and non-fatalities, allowing models to better learn minority class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35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1473-61F3-AB55-E80F-872BF60B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SMOTE to All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05F91-D78B-4D74-C794-0761A0DC6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b="1" dirty="0"/>
              <a:t>Purpose of SMOTE</a:t>
            </a:r>
            <a:r>
              <a:rPr lang="en-US" dirty="0"/>
              <a:t>: To balance out the dataset by generating synthetic samples for the minority class.</a:t>
            </a:r>
          </a:p>
          <a:p>
            <a:r>
              <a:rPr lang="en-US" dirty="0"/>
              <a:t> </a:t>
            </a:r>
            <a:r>
              <a:rPr lang="en-US" b="1" dirty="0"/>
              <a:t>Outcome</a:t>
            </a:r>
            <a:r>
              <a:rPr lang="en-US" dirty="0"/>
              <a:t>: Created a more balanced representation, allowing models to better generalize for fatalities.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915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EDF1-CEFD-4823-464D-2E221E0A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 with SMOTE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034E3-970B-C281-3887-1458DEC66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Training accuracy : 69.33%</a:t>
            </a:r>
          </a:p>
          <a:p>
            <a:r>
              <a:rPr lang="en-IN" dirty="0"/>
              <a:t> Testing accuracy : 69.17%</a:t>
            </a:r>
          </a:p>
          <a:p>
            <a:r>
              <a:rPr lang="en-IN" dirty="0"/>
              <a:t> Results: significantly improved recall and F1 score for fatalities (mortality = 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56400D-F48B-4366-F4D9-98E5F2CD2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763" y="3808332"/>
            <a:ext cx="5046473" cy="304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7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DA81-F669-1406-7F00-96E649D6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Performance with SMOTE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024C-CD07-704E-A31D-08BB9DA2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Random Forest with SMOTE</a:t>
            </a:r>
          </a:p>
          <a:p>
            <a:pPr lvl="3"/>
            <a:r>
              <a:rPr lang="en-IN" dirty="0"/>
              <a:t>Training accuracy : 93%</a:t>
            </a:r>
          </a:p>
          <a:p>
            <a:pPr lvl="3"/>
            <a:r>
              <a:rPr lang="en-IN" dirty="0"/>
              <a:t>Testing accuracy : 92%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F09157-9D2F-8A40-DC5F-20A1977B8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498" y="3290370"/>
            <a:ext cx="4188366" cy="294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91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6E5E-9291-E6B3-8D4F-14F3DEF84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97205"/>
            <a:ext cx="9905999" cy="3541714"/>
          </a:xfrm>
        </p:spPr>
        <p:txBody>
          <a:bodyPr/>
          <a:lstStyle/>
          <a:p>
            <a:r>
              <a:rPr lang="en-IN" dirty="0"/>
              <a:t>Adjustment in threshold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8EB24E-BEB4-CD82-C418-D9443C5BE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412" y="1759163"/>
            <a:ext cx="7069175" cy="380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4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75CE-47D2-FC8C-2D83-16AB89B8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Performance with SMOTE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4A23C-1027-1539-1171-D96168605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Neural Network After SMOTE</a:t>
            </a:r>
          </a:p>
          <a:p>
            <a:pPr lvl="2"/>
            <a:r>
              <a:rPr lang="en-IN" dirty="0"/>
              <a:t>Training accuracy : 75.67%</a:t>
            </a:r>
          </a:p>
          <a:p>
            <a:pPr lvl="2"/>
            <a:r>
              <a:rPr lang="en-IN" dirty="0"/>
              <a:t>Testing accuracy : 75.57%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Results</a:t>
            </a:r>
            <a:r>
              <a:rPr lang="en-US" dirty="0"/>
              <a:t>: Improved model performance, especially recall for fatalities.</a:t>
            </a:r>
          </a:p>
          <a:p>
            <a:pPr lvl="2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DA3A2-C76E-BB2C-0771-C266301C4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799" y="4099190"/>
            <a:ext cx="3856402" cy="275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7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0464-E5C1-7816-5C9A-CC2CCE7E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03368-6DBC-4224-B71A-A216D7C44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 To analyze traffic accident data to predict mortality.</a:t>
            </a:r>
          </a:p>
          <a:p>
            <a:r>
              <a:rPr lang="en-US" b="1" dirty="0"/>
              <a:t>Overview of Analysis Steps</a:t>
            </a:r>
            <a:r>
              <a:rPr lang="en-US" dirty="0"/>
              <a:t>: Cleaning data, handling imbalance with SMOTE, using multiple machine learning models, and tuning using </a:t>
            </a:r>
            <a:r>
              <a:rPr lang="en-US" dirty="0" err="1"/>
              <a:t>GridSearchCV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72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1EEB-F6C2-3A12-391C-6CED62C1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Cross-Validation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63E9-9BE9-D7E5-4600-775C9D1C4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Evaluates the stability and consistency of the models by using multiple data splits.</a:t>
            </a:r>
          </a:p>
          <a:p>
            <a:r>
              <a:rPr lang="en-US" b="1" dirty="0"/>
              <a:t>Purpose</a:t>
            </a:r>
            <a:r>
              <a:rPr lang="en-US" dirty="0"/>
              <a:t>: Ensure that the model's performance is consistent and not reliant on a specific train-test split.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371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62D1-523B-2B3A-7580-0A3105EA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Cross-Validation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A944-9395-F740-6CBF-0490E4616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Logistic Regression with Cross-Validation (Mean F1 macro score: 69.31%)</a:t>
            </a:r>
          </a:p>
          <a:p>
            <a:r>
              <a:rPr lang="en-IN" dirty="0"/>
              <a:t> Random Forest with Cross validation (Mean F1 macro score : 95.02%)</a:t>
            </a:r>
          </a:p>
          <a:p>
            <a:r>
              <a:rPr lang="en-IN" dirty="0"/>
              <a:t>Neural Network with Cross validation (Mean F1 macro score: 74.20%)</a:t>
            </a:r>
          </a:p>
          <a:p>
            <a:pPr marL="91440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637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083A-220E-A233-964E-2B3D7887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Random Forest Performed Best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2AFEF-0B37-E946-7817-7D3F142C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b="1" dirty="0"/>
              <a:t>High Precision and Recall</a:t>
            </a:r>
            <a:r>
              <a:rPr lang="en-US" dirty="0"/>
              <a:t>: Balanced accuracy across both classes.</a:t>
            </a:r>
          </a:p>
          <a:p>
            <a:r>
              <a:rPr lang="en-US" dirty="0"/>
              <a:t> </a:t>
            </a:r>
            <a:r>
              <a:rPr lang="en-US" b="1" dirty="0"/>
              <a:t>Hyperparameter Tuning</a:t>
            </a:r>
            <a:r>
              <a:rPr lang="en-US" dirty="0"/>
              <a:t>: Fine-tuning through </a:t>
            </a:r>
            <a:r>
              <a:rPr lang="en-US" dirty="0" err="1"/>
              <a:t>GridSearchCV</a:t>
            </a:r>
            <a:r>
              <a:rPr lang="en-US" dirty="0"/>
              <a:t> yielded excellent performance metrics.</a:t>
            </a:r>
          </a:p>
          <a:p>
            <a:r>
              <a:rPr lang="en-US" dirty="0"/>
              <a:t> </a:t>
            </a:r>
            <a:r>
              <a:rPr lang="en-US" b="1" dirty="0"/>
              <a:t>Result Consistency</a:t>
            </a:r>
            <a:r>
              <a:rPr lang="en-US" dirty="0"/>
              <a:t>: Cross-validation confirmed Random Forest's robustness and minimal overfitting.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772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0EE9B2-64E5-DC31-3C29-F33CCED60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119" y="1300866"/>
            <a:ext cx="7493761" cy="4936648"/>
          </a:xfrm>
        </p:spPr>
      </p:pic>
    </p:spTree>
    <p:extLst>
      <p:ext uri="{BB962C8B-B14F-4D97-AF65-F5344CB8AC3E}">
        <p14:creationId xmlns:p14="http://schemas.microsoft.com/office/powerpoint/2010/main" val="3905661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5B63-4CB5-F0DC-91FB-0EC52E9F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Exploratory Visuals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64994-FED3-6459-A680-CB1251E38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b="1" dirty="0"/>
              <a:t>Mortality by Age</a:t>
            </a:r>
            <a:r>
              <a:rPr lang="en-IN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737B1-E971-8025-EBC0-5A4D542FF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903" y="2772204"/>
            <a:ext cx="4502381" cy="346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92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431EC-6505-89CC-0777-CAF50D302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43416"/>
            <a:ext cx="9905999" cy="3541714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b="1" dirty="0"/>
              <a:t>Vehicle Type and Mortality</a:t>
            </a:r>
            <a:r>
              <a:rPr lang="en-IN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91739-7DCD-DD7D-878E-EB476360F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930" y="1654084"/>
            <a:ext cx="6078140" cy="469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10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1E584-153A-420C-6262-7DAAFB6CA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89629"/>
            <a:ext cx="9905999" cy="3541714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b="1" dirty="0"/>
              <a:t>Accident Time</a:t>
            </a:r>
            <a:r>
              <a:rPr lang="en-IN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645C9-E698-EB01-779D-17AD9CDC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23" y="1302735"/>
            <a:ext cx="7514751" cy="461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09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6023-EA60-0E2E-CCDA-8A1315AE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170BF-C450-759F-B730-753DFD0BA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b="1" dirty="0"/>
              <a:t>Best Model</a:t>
            </a:r>
            <a:r>
              <a:rPr lang="en-US" dirty="0"/>
              <a:t>: Random Forest with cross validation values</a:t>
            </a:r>
          </a:p>
          <a:p>
            <a:r>
              <a:rPr lang="en-US" dirty="0"/>
              <a:t>Impact of smote: balanced the dataset, leading to better model performance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64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0186-B048-1A2F-4529-CBBBA234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4C02-8964-FDB3-D7F7-5C29D333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Characteristics Dataset</a:t>
            </a:r>
            <a:r>
              <a:rPr lang="en-IN" dirty="0"/>
              <a:t>: Provides accident details.</a:t>
            </a:r>
          </a:p>
          <a:p>
            <a:r>
              <a:rPr lang="en-US" b="1" dirty="0"/>
              <a:t>Locations Dataset</a:t>
            </a:r>
            <a:r>
              <a:rPr lang="en-US" dirty="0"/>
              <a:t>: Road and environmental details.</a:t>
            </a:r>
            <a:endParaRPr lang="en-IN" dirty="0"/>
          </a:p>
          <a:p>
            <a:r>
              <a:rPr lang="en-US" b="1" dirty="0"/>
              <a:t>Users Dataset</a:t>
            </a:r>
            <a:r>
              <a:rPr lang="en-US" dirty="0"/>
              <a:t>: Information about users involved, like age, gender, and injury type.</a:t>
            </a:r>
            <a:endParaRPr lang="en-IN" dirty="0"/>
          </a:p>
          <a:p>
            <a:r>
              <a:rPr lang="en-US" b="1" dirty="0"/>
              <a:t>Vehicles Dataset</a:t>
            </a:r>
            <a:r>
              <a:rPr lang="en-US" dirty="0"/>
              <a:t>: Details of vehicles involved.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847E03-5462-83B5-32C3-E1299A266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178" y="4900429"/>
            <a:ext cx="6823644" cy="178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2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0F10-BBE2-AE8A-3EC4-9328E971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MERGING THE DATASETS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9343F4C-6006-7293-2512-0549F4B2D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b="1" dirty="0"/>
              <a:t>Merging Process</a:t>
            </a:r>
            <a:r>
              <a:rPr lang="en-US" dirty="0"/>
              <a:t>: Combined all four datasets based on a unique accident identifier (NUM_ACC)</a:t>
            </a:r>
          </a:p>
          <a:p>
            <a:r>
              <a:rPr lang="en-US" dirty="0"/>
              <a:t> </a:t>
            </a:r>
            <a:r>
              <a:rPr lang="en-US" b="1" dirty="0"/>
              <a:t>Resulting Dataset</a:t>
            </a:r>
            <a:r>
              <a:rPr lang="en-US" dirty="0"/>
              <a:t>: 309,341 records with combined accident, vehicle, user, and location details.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0D1A13-69D4-24D9-D6A3-6C2A60624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149" y="4774527"/>
            <a:ext cx="3812523" cy="101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1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B214-762C-EBF6-EF9D-62FDEA52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Handling Missing Values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C004-6CDC-3E12-12FF-2B98FAC2A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>
            <a:normAutofit/>
          </a:bodyPr>
          <a:lstStyle/>
          <a:p>
            <a:r>
              <a:rPr lang="en-IN" b="1" dirty="0"/>
              <a:t>Missing Values Handling</a:t>
            </a:r>
            <a:r>
              <a:rPr lang="en-IN" dirty="0"/>
              <a:t>:</a:t>
            </a:r>
          </a:p>
          <a:p>
            <a:pPr lvl="2"/>
            <a:r>
              <a:rPr lang="en-US" dirty="0"/>
              <a:t> </a:t>
            </a:r>
            <a:r>
              <a:rPr lang="en-US" b="1" dirty="0"/>
              <a:t>Columns with More Than 50% Missing Data</a:t>
            </a:r>
            <a:r>
              <a:rPr lang="en-US" dirty="0"/>
              <a:t>: Removed these columns.</a:t>
            </a:r>
          </a:p>
          <a:p>
            <a:pPr lvl="2"/>
            <a:r>
              <a:rPr lang="en-US" dirty="0"/>
              <a:t> </a:t>
            </a:r>
            <a:r>
              <a:rPr lang="en-US" b="1" dirty="0"/>
              <a:t>Filling Remaining Missing Values</a:t>
            </a:r>
            <a:r>
              <a:rPr lang="en-US" dirty="0"/>
              <a:t>: Numerical columns filled with the median, categorical columns filled with mode.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B7A19-5AC4-B6A8-10A3-5A196D686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54" y="3429000"/>
            <a:ext cx="1759040" cy="3206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5DE067-2B4E-91C8-8F62-BF38CE55D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640" y="3429000"/>
            <a:ext cx="1568531" cy="2635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0F58C5-04C3-9906-5773-7A672ECD2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617" y="3429000"/>
            <a:ext cx="1682836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F9FE9-6735-6694-73B6-DC38E62F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the Mortality Variable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3E0786-DB3A-8967-0E3B-5F40B15DF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b="1" dirty="0"/>
              <a:t>Mortality Feature Creation</a:t>
            </a:r>
            <a:r>
              <a:rPr lang="en-US" dirty="0"/>
              <a:t>: Created a binary variable called mortality</a:t>
            </a:r>
          </a:p>
          <a:p>
            <a:pPr marL="0" indent="0">
              <a:buNone/>
            </a:pPr>
            <a:r>
              <a:rPr lang="en-US" dirty="0"/>
              <a:t>	where</a:t>
            </a:r>
          </a:p>
          <a:p>
            <a:pPr marL="0" indent="0">
              <a:buNone/>
            </a:pPr>
            <a:r>
              <a:rPr lang="en-US" dirty="0"/>
              <a:t>		1 indicates a fatality</a:t>
            </a:r>
          </a:p>
          <a:p>
            <a:pPr marL="0" indent="0">
              <a:buNone/>
            </a:pPr>
            <a:r>
              <a:rPr lang="en-US" dirty="0"/>
              <a:t>		0 indicates no fatality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823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2B3C-C659-C235-AD23-5F0C9B1F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Distribution Analysis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8161A-3019-2889-7591-F86197870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Mortality Imbalance</a:t>
            </a:r>
            <a:r>
              <a:rPr lang="en-US" dirty="0"/>
              <a:t>: Significantly more non-fatal cases compared to fatal cases.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31C8E-EA9A-5DF1-24DC-89E236CDC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039" y="2701099"/>
            <a:ext cx="5446413" cy="415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7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F2A2-9A66-A88E-DEE9-E0A43302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FDA05-712F-906E-94F0-212DB06D8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b="1" dirty="0"/>
              <a:t>Exploration of Accident Trends</a:t>
            </a:r>
            <a:r>
              <a:rPr lang="en-IN" dirty="0"/>
              <a:t>:</a:t>
            </a:r>
          </a:p>
          <a:p>
            <a:pPr lvl="2"/>
            <a:r>
              <a:rPr lang="en-IN" dirty="0"/>
              <a:t> </a:t>
            </a:r>
            <a:r>
              <a:rPr lang="en-US" b="1" dirty="0"/>
              <a:t>Mortality by Gender</a:t>
            </a:r>
            <a:r>
              <a:rPr lang="en-US" dirty="0"/>
              <a:t>: Patterns in accident fatality based on gender.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7CB0B-E53A-EBFA-AFC5-0B35EFC63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644" y="3190618"/>
            <a:ext cx="4559534" cy="3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8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0409E-7A21-5726-FA7D-F5DB1E293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0687"/>
            <a:ext cx="9905999" cy="354171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Accidents by Month</a:t>
            </a:r>
            <a:r>
              <a:rPr lang="en-US" dirty="0"/>
              <a:t>: Trends in accident frequency across month.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DA615-92C0-C7BB-BABC-94427D071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00" y="1285018"/>
            <a:ext cx="6998600" cy="535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09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503</TotalTime>
  <Words>715</Words>
  <Application>Microsoft Office PowerPoint</Application>
  <PresentationFormat>Widescreen</PresentationFormat>
  <Paragraphs>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Tw Cen MT</vt:lpstr>
      <vt:lpstr>Circuit</vt:lpstr>
      <vt:lpstr>Machine Learning Accident Analysis Report</vt:lpstr>
      <vt:lpstr>Introduction</vt:lpstr>
      <vt:lpstr>Datasets Overview</vt:lpstr>
      <vt:lpstr>MERGING THE DATASETS</vt:lpstr>
      <vt:lpstr>Data Cleaning and Handling Missing Values</vt:lpstr>
      <vt:lpstr>Creating the Mortality Variable</vt:lpstr>
      <vt:lpstr>Distribution Analysis:</vt:lpstr>
      <vt:lpstr>Exploratory Data Analysis (EDA)</vt:lpstr>
      <vt:lpstr>PowerPoint Presentation</vt:lpstr>
      <vt:lpstr>Machine Learning Models Overview</vt:lpstr>
      <vt:lpstr>Original Data vs Normalized Data Performance</vt:lpstr>
      <vt:lpstr>PowerPoint Presentation</vt:lpstr>
      <vt:lpstr>PowerPoint Presentation</vt:lpstr>
      <vt:lpstr>Handling Class Imbalance with SMOTE</vt:lpstr>
      <vt:lpstr>Applying SMOTE to All Models</vt:lpstr>
      <vt:lpstr>Logistic Regression with SMOTE</vt:lpstr>
      <vt:lpstr>Random Forest Performance with SMOTE</vt:lpstr>
      <vt:lpstr>PowerPoint Presentation</vt:lpstr>
      <vt:lpstr>Neural Network Performance with SMOTE</vt:lpstr>
      <vt:lpstr>Cross-Validation Introduction</vt:lpstr>
      <vt:lpstr>Cross-Validation Results</vt:lpstr>
      <vt:lpstr>Why Random Forest Performed Best</vt:lpstr>
      <vt:lpstr>PowerPoint Presentation</vt:lpstr>
      <vt:lpstr>Exploratory Visuals: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 Gallo</dc:creator>
  <cp:lastModifiedBy>Francis Gallo</cp:lastModifiedBy>
  <cp:revision>2</cp:revision>
  <dcterms:created xsi:type="dcterms:W3CDTF">2024-12-02T14:02:17Z</dcterms:created>
  <dcterms:modified xsi:type="dcterms:W3CDTF">2024-12-02T22:25:52Z</dcterms:modified>
</cp:coreProperties>
</file>