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9" r:id="rId3"/>
    <p:sldId id="271" r:id="rId4"/>
    <p:sldId id="272" r:id="rId5"/>
    <p:sldId id="273" r:id="rId6"/>
    <p:sldId id="274" r:id="rId7"/>
    <p:sldId id="280" r:id="rId8"/>
    <p:sldId id="275" r:id="rId9"/>
    <p:sldId id="276" r:id="rId10"/>
    <p:sldId id="277" r:id="rId11"/>
    <p:sldId id="284" r:id="rId12"/>
    <p:sldId id="281" r:id="rId13"/>
    <p:sldId id="282" r:id="rId14"/>
    <p:sldId id="288" r:id="rId15"/>
    <p:sldId id="285" r:id="rId16"/>
    <p:sldId id="287" r:id="rId17"/>
    <p:sldId id="261" r:id="rId18"/>
    <p:sldId id="262" r:id="rId19"/>
    <p:sldId id="263" r:id="rId20"/>
    <p:sldId id="264" r:id="rId21"/>
    <p:sldId id="286" r:id="rId22"/>
    <p:sldId id="265" r:id="rId23"/>
    <p:sldId id="283" r:id="rId24"/>
    <p:sldId id="266" r:id="rId25"/>
    <p:sldId id="267"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10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1C75D-F990-4D8D-8A25-B11EF34382B3}"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427516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1C75D-F990-4D8D-8A25-B11EF34382B3}"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45190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1C75D-F990-4D8D-8A25-B11EF34382B3}"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171306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1C75D-F990-4D8D-8A25-B11EF34382B3}"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365530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1C75D-F990-4D8D-8A25-B11EF34382B3}"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356963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1C75D-F990-4D8D-8A25-B11EF34382B3}"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298643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1C75D-F990-4D8D-8A25-B11EF34382B3}"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244828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1C75D-F990-4D8D-8A25-B11EF34382B3}"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137870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1C75D-F990-4D8D-8A25-B11EF34382B3}"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278583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1C75D-F990-4D8D-8A25-B11EF34382B3}"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31359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1C75D-F990-4D8D-8A25-B11EF34382B3}"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FE8F1-5ED2-4B32-9FDB-28FFA9DE9076}" type="slidenum">
              <a:rPr lang="en-US" smtClean="0"/>
              <a:t>‹#›</a:t>
            </a:fld>
            <a:endParaRPr lang="en-US"/>
          </a:p>
        </p:txBody>
      </p:sp>
    </p:spTree>
    <p:extLst>
      <p:ext uri="{BB962C8B-B14F-4D97-AF65-F5344CB8AC3E}">
        <p14:creationId xmlns:p14="http://schemas.microsoft.com/office/powerpoint/2010/main" val="266515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1C75D-F990-4D8D-8A25-B11EF34382B3}" type="datetimeFigureOut">
              <a:rPr lang="en-US" smtClean="0"/>
              <a:t>3/5/2018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FE8F1-5ED2-4B32-9FDB-28FFA9DE9076}" type="slidenum">
              <a:rPr lang="en-US" smtClean="0"/>
              <a:t>‹#›</a:t>
            </a:fld>
            <a:endParaRPr lang="en-US"/>
          </a:p>
        </p:txBody>
      </p:sp>
    </p:spTree>
    <p:extLst>
      <p:ext uri="{BB962C8B-B14F-4D97-AF65-F5344CB8AC3E}">
        <p14:creationId xmlns:p14="http://schemas.microsoft.com/office/powerpoint/2010/main" val="12883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Reports</a:t>
            </a:r>
            <a:endParaRPr lang="en-US" dirty="0"/>
          </a:p>
        </p:txBody>
      </p:sp>
      <p:sp>
        <p:nvSpPr>
          <p:cNvPr id="3" name="Content Placeholder 2"/>
          <p:cNvSpPr>
            <a:spLocks noGrp="1"/>
          </p:cNvSpPr>
          <p:nvPr>
            <p:ph idx="1"/>
          </p:nvPr>
        </p:nvSpPr>
        <p:spPr/>
        <p:txBody>
          <a:bodyPr/>
          <a:lstStyle/>
          <a:p>
            <a:r>
              <a:rPr lang="en-US" dirty="0" smtClean="0"/>
              <a:t>Detailed, information provided to help reader make informed decisions</a:t>
            </a:r>
          </a:p>
          <a:p>
            <a:r>
              <a:rPr lang="en-US" dirty="0" smtClean="0"/>
              <a:t>Effectiveness determined by how well you provide information they need. </a:t>
            </a:r>
            <a:endParaRPr lang="en-US" dirty="0"/>
          </a:p>
        </p:txBody>
      </p:sp>
    </p:spTree>
    <p:extLst>
      <p:ext uri="{BB962C8B-B14F-4D97-AF65-F5344CB8AC3E}">
        <p14:creationId xmlns:p14="http://schemas.microsoft.com/office/powerpoint/2010/main" val="405888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Sections in a Recommendation Report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Summary</a:t>
            </a:r>
          </a:p>
          <a:p>
            <a:pPr lvl="1"/>
            <a:r>
              <a:rPr lang="en-US" dirty="0" smtClean="0"/>
              <a:t>The problem, main factors to consider,  and solutions</a:t>
            </a:r>
          </a:p>
          <a:p>
            <a:r>
              <a:rPr lang="en-US" dirty="0" smtClean="0"/>
              <a:t>Intro / Background </a:t>
            </a:r>
          </a:p>
          <a:p>
            <a:pPr lvl="1"/>
            <a:r>
              <a:rPr lang="en-US" dirty="0" smtClean="0"/>
              <a:t>Current circumstances and problems</a:t>
            </a:r>
          </a:p>
          <a:p>
            <a:r>
              <a:rPr lang="en-US" b="1" dirty="0" smtClean="0"/>
              <a:t>Discussion </a:t>
            </a:r>
            <a:r>
              <a:rPr lang="en-US" dirty="0" smtClean="0"/>
              <a:t>(this is the main body of the report)</a:t>
            </a:r>
          </a:p>
          <a:p>
            <a:pPr lvl="1"/>
            <a:r>
              <a:rPr lang="en-US" dirty="0" smtClean="0"/>
              <a:t>List and justify evaluation criteria</a:t>
            </a:r>
          </a:p>
          <a:p>
            <a:pPr lvl="1"/>
            <a:r>
              <a:rPr lang="en-US" dirty="0" smtClean="0"/>
              <a:t>evaluate alternatives based on your criteria</a:t>
            </a:r>
          </a:p>
          <a:p>
            <a:r>
              <a:rPr lang="en-US" dirty="0" smtClean="0"/>
              <a:t>Conclusions / Recommendation </a:t>
            </a:r>
          </a:p>
          <a:p>
            <a:pPr lvl="1"/>
            <a:r>
              <a:rPr lang="en-US" dirty="0" smtClean="0"/>
              <a:t>Definite decision and recommend implementation / next steps</a:t>
            </a:r>
          </a:p>
        </p:txBody>
      </p:sp>
    </p:spTree>
    <p:extLst>
      <p:ext uri="{BB962C8B-B14F-4D97-AF65-F5344CB8AC3E}">
        <p14:creationId xmlns:p14="http://schemas.microsoft.com/office/powerpoint/2010/main" val="2638380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Image result for eg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60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Background</a:t>
            </a:r>
            <a:endParaRPr lang="en-US" dirty="0"/>
          </a:p>
        </p:txBody>
      </p:sp>
      <p:sp>
        <p:nvSpPr>
          <p:cNvPr id="3" name="Content Placeholder 2"/>
          <p:cNvSpPr>
            <a:spLocks noGrp="1"/>
          </p:cNvSpPr>
          <p:nvPr>
            <p:ph idx="1"/>
          </p:nvPr>
        </p:nvSpPr>
        <p:spPr>
          <a:xfrm>
            <a:off x="457200" y="1600200"/>
            <a:ext cx="5943600" cy="4525963"/>
          </a:xfrm>
        </p:spPr>
        <p:txBody>
          <a:bodyPr>
            <a:normAutofit fontScale="77500" lnSpcReduction="20000"/>
          </a:bodyPr>
          <a:lstStyle/>
          <a:p>
            <a:r>
              <a:rPr lang="en-US" dirty="0" smtClean="0"/>
              <a:t>This report was prepared at the request of Kara’s Egyptian Tours, Inc. Kara Welsh is making preparations for a month-long journey into the Egyptian desert next spring, and she has asked us to evaluate suitable pack animals. </a:t>
            </a:r>
          </a:p>
          <a:p>
            <a:r>
              <a:rPr lang="en-US" dirty="0" smtClean="0"/>
              <a:t>While this report includes alpaca and the camel, we did not consider the mule or donkey, as Kara has expressed an irrational fear of anything that looks like a horse. We also included the giraffe, because they smell nice, which was one of Kara’s specific requests. </a:t>
            </a:r>
            <a:endParaRPr lang="en-US" dirty="0"/>
          </a:p>
        </p:txBody>
      </p:sp>
    </p:spTree>
    <p:extLst>
      <p:ext uri="{BB962C8B-B14F-4D97-AF65-F5344CB8AC3E}">
        <p14:creationId xmlns:p14="http://schemas.microsoft.com/office/powerpoint/2010/main" val="2789604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Background</a:t>
            </a:r>
            <a:endParaRPr lang="en-US" dirty="0"/>
          </a:p>
        </p:txBody>
      </p:sp>
      <p:sp>
        <p:nvSpPr>
          <p:cNvPr id="3" name="Content Placeholder 2"/>
          <p:cNvSpPr>
            <a:spLocks noGrp="1"/>
          </p:cNvSpPr>
          <p:nvPr>
            <p:ph idx="1"/>
          </p:nvPr>
        </p:nvSpPr>
        <p:spPr>
          <a:xfrm>
            <a:off x="457200" y="1600200"/>
            <a:ext cx="5943600" cy="4525963"/>
          </a:xfrm>
        </p:spPr>
        <p:txBody>
          <a:bodyPr>
            <a:normAutofit fontScale="77500" lnSpcReduction="20000"/>
          </a:bodyPr>
          <a:lstStyle/>
          <a:p>
            <a:r>
              <a:rPr lang="en-US" dirty="0" smtClean="0"/>
              <a:t>This report was </a:t>
            </a:r>
            <a:r>
              <a:rPr lang="en-US" b="1" dirty="0" smtClean="0">
                <a:solidFill>
                  <a:srgbClr val="C00000"/>
                </a:solidFill>
              </a:rPr>
              <a:t>prepared at the request of Kara’s Egyptian Tours</a:t>
            </a:r>
            <a:r>
              <a:rPr lang="en-US" dirty="0" smtClean="0"/>
              <a:t>, Inc. Kara Welsh is making </a:t>
            </a:r>
            <a:r>
              <a:rPr lang="en-US" b="1" dirty="0" smtClean="0">
                <a:solidFill>
                  <a:srgbClr val="C00000"/>
                </a:solidFill>
              </a:rPr>
              <a:t>preparations for a month-long journey into the Egyptian desert </a:t>
            </a:r>
            <a:r>
              <a:rPr lang="en-US" dirty="0" smtClean="0"/>
              <a:t>next spring, and she has asked us to evaluate suitable pack animals. </a:t>
            </a:r>
          </a:p>
          <a:p>
            <a:r>
              <a:rPr lang="en-US" dirty="0" smtClean="0"/>
              <a:t>While </a:t>
            </a:r>
            <a:r>
              <a:rPr lang="en-US" b="1" dirty="0" smtClean="0">
                <a:solidFill>
                  <a:srgbClr val="C00000"/>
                </a:solidFill>
              </a:rPr>
              <a:t>this report includes </a:t>
            </a:r>
            <a:r>
              <a:rPr lang="en-US" dirty="0" smtClean="0"/>
              <a:t>alpaca and the camel, </a:t>
            </a:r>
            <a:r>
              <a:rPr lang="en-US" b="1" dirty="0" smtClean="0">
                <a:solidFill>
                  <a:srgbClr val="C00000"/>
                </a:solidFill>
              </a:rPr>
              <a:t>we did not consider </a:t>
            </a:r>
            <a:r>
              <a:rPr lang="en-US" dirty="0" smtClean="0"/>
              <a:t>the mule or donkey, as Kara has expressed an irrational fear of anything that looks like a horse. We also </a:t>
            </a:r>
            <a:r>
              <a:rPr lang="en-US" b="1" dirty="0" smtClean="0">
                <a:solidFill>
                  <a:srgbClr val="C00000"/>
                </a:solidFill>
              </a:rPr>
              <a:t>included the giraffe, because they smell nice, which was one of Kara’s specific requests.</a:t>
            </a:r>
            <a:r>
              <a:rPr lang="en-US" dirty="0" smtClean="0"/>
              <a:t> </a:t>
            </a:r>
            <a:endParaRPr lang="en-US" dirty="0"/>
          </a:p>
        </p:txBody>
      </p:sp>
      <p:sp>
        <p:nvSpPr>
          <p:cNvPr id="4" name="Rounded Rectangle 3"/>
          <p:cNvSpPr/>
          <p:nvPr/>
        </p:nvSpPr>
        <p:spPr>
          <a:xfrm>
            <a:off x="6735097" y="1716958"/>
            <a:ext cx="2133600" cy="533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Authorization</a:t>
            </a:r>
            <a:endParaRPr lang="en-US" b="1" dirty="0"/>
          </a:p>
        </p:txBody>
      </p:sp>
      <p:sp>
        <p:nvSpPr>
          <p:cNvPr id="5" name="Rounded Rectangle 4"/>
          <p:cNvSpPr/>
          <p:nvPr/>
        </p:nvSpPr>
        <p:spPr>
          <a:xfrm>
            <a:off x="6735097" y="2362200"/>
            <a:ext cx="2133600" cy="6858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Reasons</a:t>
            </a:r>
            <a:r>
              <a:rPr lang="en-US" dirty="0" smtClean="0"/>
              <a:t> for the Report</a:t>
            </a:r>
            <a:endParaRPr lang="en-US" dirty="0"/>
          </a:p>
        </p:txBody>
      </p:sp>
      <p:sp>
        <p:nvSpPr>
          <p:cNvPr id="6" name="Rounded Rectangle 5"/>
          <p:cNvSpPr/>
          <p:nvPr/>
        </p:nvSpPr>
        <p:spPr>
          <a:xfrm>
            <a:off x="6735097" y="3613355"/>
            <a:ext cx="2133600" cy="5334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Scope</a:t>
            </a:r>
            <a:r>
              <a:rPr lang="en-US" dirty="0" smtClean="0"/>
              <a:t> of the Report</a:t>
            </a:r>
            <a:endParaRPr lang="en-US" dirty="0"/>
          </a:p>
        </p:txBody>
      </p:sp>
      <p:sp>
        <p:nvSpPr>
          <p:cNvPr id="7" name="Rounded Rectangle 6"/>
          <p:cNvSpPr/>
          <p:nvPr/>
        </p:nvSpPr>
        <p:spPr>
          <a:xfrm>
            <a:off x="6735097" y="4648200"/>
            <a:ext cx="2133600" cy="8382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a:t>
            </a:r>
            <a:r>
              <a:rPr lang="en-US" b="1" dirty="0" smtClean="0"/>
              <a:t>important information</a:t>
            </a:r>
            <a:r>
              <a:rPr lang="en-US" dirty="0" smtClean="0"/>
              <a:t> for the Reader</a:t>
            </a:r>
            <a:endParaRPr lang="en-US" dirty="0"/>
          </a:p>
        </p:txBody>
      </p:sp>
    </p:spTree>
    <p:extLst>
      <p:ext uri="{BB962C8B-B14F-4D97-AF65-F5344CB8AC3E}">
        <p14:creationId xmlns:p14="http://schemas.microsoft.com/office/powerpoint/2010/main" val="102508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Image result for scary hor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06" y="3672"/>
            <a:ext cx="9550706" cy="716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705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mage result for giraf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27"/>
            <a:ext cx="10363200" cy="690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34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Image result for alpa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916" y="0"/>
            <a:ext cx="109779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43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Section</a:t>
            </a:r>
            <a:endParaRPr lang="en-US" dirty="0"/>
          </a:p>
        </p:txBody>
      </p:sp>
      <p:sp>
        <p:nvSpPr>
          <p:cNvPr id="3" name="Content Placeholder 2"/>
          <p:cNvSpPr>
            <a:spLocks noGrp="1"/>
          </p:cNvSpPr>
          <p:nvPr>
            <p:ph idx="1"/>
          </p:nvPr>
        </p:nvSpPr>
        <p:spPr/>
        <p:txBody>
          <a:bodyPr/>
          <a:lstStyle/>
          <a:p>
            <a:r>
              <a:rPr lang="en-US" b="1" dirty="0" smtClean="0"/>
              <a:t>Methodology </a:t>
            </a:r>
          </a:p>
          <a:p>
            <a:pPr lvl="1"/>
            <a:r>
              <a:rPr lang="en-US" dirty="0" smtClean="0"/>
              <a:t>Explain criteria (persuasively)</a:t>
            </a:r>
          </a:p>
          <a:p>
            <a:pPr lvl="1"/>
            <a:r>
              <a:rPr lang="en-US" dirty="0" smtClean="0"/>
              <a:t>Rank criteria</a:t>
            </a:r>
          </a:p>
          <a:p>
            <a:r>
              <a:rPr lang="en-US" b="1" dirty="0" smtClean="0"/>
              <a:t>Evaluation</a:t>
            </a:r>
          </a:p>
          <a:p>
            <a:pPr lvl="1"/>
            <a:r>
              <a:rPr lang="en-US" dirty="0" smtClean="0"/>
              <a:t>Lay out each alternative in turn and judge according to criteria</a:t>
            </a:r>
          </a:p>
          <a:p>
            <a:pPr lvl="1"/>
            <a:r>
              <a:rPr lang="en-US" b="1" dirty="0" smtClean="0"/>
              <a:t>Often includes a table or chart </a:t>
            </a:r>
            <a:r>
              <a:rPr lang="en-US" dirty="0" smtClean="0"/>
              <a:t>at the end of the analysis to summarize </a:t>
            </a:r>
          </a:p>
        </p:txBody>
      </p:sp>
    </p:spTree>
    <p:extLst>
      <p:ext uri="{BB962C8B-B14F-4D97-AF65-F5344CB8AC3E}">
        <p14:creationId xmlns:p14="http://schemas.microsoft.com/office/powerpoint/2010/main" val="2537127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Section -- Methodology</a:t>
            </a:r>
            <a:endParaRPr lang="en-US" dirty="0"/>
          </a:p>
        </p:txBody>
      </p:sp>
      <p:sp>
        <p:nvSpPr>
          <p:cNvPr id="3" name="Content Placeholder 2"/>
          <p:cNvSpPr>
            <a:spLocks noGrp="1"/>
          </p:cNvSpPr>
          <p:nvPr>
            <p:ph idx="1"/>
          </p:nvPr>
        </p:nvSpPr>
        <p:spPr>
          <a:xfrm>
            <a:off x="457200" y="1600201"/>
            <a:ext cx="8229600" cy="1295400"/>
          </a:xfrm>
        </p:spPr>
        <p:txBody>
          <a:bodyPr>
            <a:normAutofit fontScale="70000" lnSpcReduction="20000"/>
          </a:bodyPr>
          <a:lstStyle/>
          <a:p>
            <a:r>
              <a:rPr lang="en-US" dirty="0" smtClean="0"/>
              <a:t>Set up your evaluation criteria </a:t>
            </a:r>
            <a:br>
              <a:rPr lang="en-US" dirty="0" smtClean="0"/>
            </a:br>
            <a:r>
              <a:rPr lang="en-US" dirty="0" smtClean="0"/>
              <a:t>and be persuasive! </a:t>
            </a:r>
          </a:p>
          <a:p>
            <a:r>
              <a:rPr lang="en-US" dirty="0" smtClean="0"/>
              <a:t>Make sure that you </a:t>
            </a:r>
            <a:r>
              <a:rPr lang="en-US" b="1" u="sng" dirty="0" smtClean="0">
                <a:solidFill>
                  <a:schemeClr val="accent1">
                    <a:lumMod val="75000"/>
                  </a:schemeClr>
                </a:solidFill>
              </a:rPr>
              <a:t>explain each criteria </a:t>
            </a:r>
            <a:r>
              <a:rPr lang="en-US" dirty="0" smtClean="0"/>
              <a:t>carefully, and say why it is more or less important than the others. </a:t>
            </a:r>
            <a:r>
              <a:rPr lang="en-US" b="1" u="sng" dirty="0" smtClean="0">
                <a:solidFill>
                  <a:schemeClr val="accent1">
                    <a:lumMod val="75000"/>
                  </a:schemeClr>
                </a:solidFill>
              </a:rPr>
              <a:t>Don’t just make a list! </a:t>
            </a:r>
          </a:p>
        </p:txBody>
      </p:sp>
      <p:sp>
        <p:nvSpPr>
          <p:cNvPr id="4" name="TextBox 3"/>
          <p:cNvSpPr txBox="1"/>
          <p:nvPr/>
        </p:nvSpPr>
        <p:spPr>
          <a:xfrm>
            <a:off x="838200" y="2977277"/>
            <a:ext cx="4343400" cy="2862322"/>
          </a:xfrm>
          <a:prstGeom prst="rect">
            <a:avLst/>
          </a:prstGeom>
          <a:noFill/>
        </p:spPr>
        <p:txBody>
          <a:bodyPr wrap="square" rtlCol="0">
            <a:spAutoFit/>
          </a:bodyPr>
          <a:lstStyle/>
          <a:p>
            <a:r>
              <a:rPr lang="en-US" sz="2000" i="1" dirty="0" smtClean="0"/>
              <a:t>Example </a:t>
            </a:r>
          </a:p>
          <a:p>
            <a:r>
              <a:rPr lang="en-US" sz="2000" dirty="0" smtClean="0"/>
              <a:t>Criteria for choosing a pack animal for desert travel:</a:t>
            </a:r>
          </a:p>
          <a:p>
            <a:pPr indent="-1267200"/>
            <a:r>
              <a:rPr lang="en-US" sz="2000" b="1" dirty="0" smtClean="0"/>
              <a:t>Criteria a) </a:t>
            </a:r>
            <a:r>
              <a:rPr lang="en-US" sz="2000" dirty="0" smtClean="0"/>
              <a:t>animal must be able to travel  long distances without water</a:t>
            </a:r>
          </a:p>
          <a:p>
            <a:pPr indent="-1267200"/>
            <a:r>
              <a:rPr lang="en-US" sz="2000" b="1" dirty="0" smtClean="0"/>
              <a:t>Criteria b) </a:t>
            </a:r>
            <a:r>
              <a:rPr lang="en-US" sz="2000" dirty="0" smtClean="0"/>
              <a:t>animal must be able to carry two people plus supplies</a:t>
            </a:r>
          </a:p>
          <a:p>
            <a:pPr indent="-1267200"/>
            <a:r>
              <a:rPr lang="en-US" sz="2000" b="1" dirty="0" smtClean="0"/>
              <a:t>Criteria </a:t>
            </a:r>
            <a:r>
              <a:rPr lang="en-US" sz="2000" b="1" dirty="0" err="1" smtClean="0"/>
              <a:t>c</a:t>
            </a:r>
            <a:r>
              <a:rPr lang="en-US" sz="2000" b="1" dirty="0" smtClean="0"/>
              <a:t>)</a:t>
            </a:r>
            <a:r>
              <a:rPr lang="en-US" sz="2000" dirty="0" smtClean="0"/>
              <a:t> animal must obey commands</a:t>
            </a:r>
          </a:p>
          <a:p>
            <a:pPr indent="-1267200"/>
            <a:r>
              <a:rPr lang="en-US" sz="2000" b="1" dirty="0" smtClean="0"/>
              <a:t>Criteria </a:t>
            </a:r>
            <a:r>
              <a:rPr lang="en-US" sz="2000" b="1" dirty="0" err="1" smtClean="0"/>
              <a:t>d</a:t>
            </a:r>
            <a:r>
              <a:rPr lang="en-US" sz="2000" b="1" dirty="0" smtClean="0"/>
              <a:t>) </a:t>
            </a:r>
            <a:r>
              <a:rPr lang="en-US" sz="2000" dirty="0" smtClean="0"/>
              <a:t>animal must smell nice </a:t>
            </a:r>
          </a:p>
        </p:txBody>
      </p:sp>
      <p:grpSp>
        <p:nvGrpSpPr>
          <p:cNvPr id="5" name="Group 8"/>
          <p:cNvGrpSpPr/>
          <p:nvPr/>
        </p:nvGrpSpPr>
        <p:grpSpPr>
          <a:xfrm>
            <a:off x="5181600" y="3428999"/>
            <a:ext cx="3124200" cy="1899523"/>
            <a:chOff x="5181600" y="3428999"/>
            <a:chExt cx="3124200" cy="1899523"/>
          </a:xfrm>
        </p:grpSpPr>
        <p:sp>
          <p:nvSpPr>
            <p:cNvPr id="7" name="Down Arrow 6"/>
            <p:cNvSpPr/>
            <p:nvPr/>
          </p:nvSpPr>
          <p:spPr>
            <a:xfrm>
              <a:off x="5181600" y="3428999"/>
              <a:ext cx="533400" cy="189952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715000" y="3429000"/>
              <a:ext cx="2590800" cy="954107"/>
            </a:xfrm>
            <a:prstGeom prst="rect">
              <a:avLst/>
            </a:prstGeom>
            <a:noFill/>
          </p:spPr>
          <p:txBody>
            <a:bodyPr wrap="square" rtlCol="0">
              <a:spAutoFit/>
            </a:bodyPr>
            <a:lstStyle/>
            <a:p>
              <a:r>
                <a:rPr lang="en-US" sz="2800" dirty="0" smtClean="0"/>
                <a:t>Ranked by order of importance</a:t>
              </a:r>
              <a:endParaRPr lang="en-US" sz="2800" dirty="0"/>
            </a:p>
          </p:txBody>
        </p:sp>
      </p:grpSp>
    </p:spTree>
    <p:extLst>
      <p:ext uri="{BB962C8B-B14F-4D97-AF65-F5344CB8AC3E}">
        <p14:creationId xmlns:p14="http://schemas.microsoft.com/office/powerpoint/2010/main" val="41751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Evaluate alternatives based on criteria</a:t>
            </a:r>
            <a:endParaRPr lang="en-US" dirty="0"/>
          </a:p>
        </p:txBody>
      </p:sp>
      <p:sp>
        <p:nvSpPr>
          <p:cNvPr id="3" name="Content Placeholder 2"/>
          <p:cNvSpPr>
            <a:spLocks noGrp="1"/>
          </p:cNvSpPr>
          <p:nvPr>
            <p:ph idx="1"/>
          </p:nvPr>
        </p:nvSpPr>
        <p:spPr/>
        <p:txBody>
          <a:bodyPr>
            <a:normAutofit fontScale="55000" lnSpcReduction="20000"/>
          </a:bodyPr>
          <a:lstStyle/>
          <a:p>
            <a:r>
              <a:rPr lang="en-US" sz="4000" dirty="0" smtClean="0"/>
              <a:t>Alternative 1 – Giraffe</a:t>
            </a:r>
          </a:p>
          <a:p>
            <a:pPr lvl="2"/>
            <a:r>
              <a:rPr lang="en-US" sz="2900" dirty="0" smtClean="0"/>
              <a:t>Not able to travel long distances without water</a:t>
            </a:r>
          </a:p>
          <a:p>
            <a:pPr lvl="2"/>
            <a:r>
              <a:rPr lang="en-US" sz="2900" dirty="0" smtClean="0"/>
              <a:t>Can carry two people plus supplies</a:t>
            </a:r>
          </a:p>
          <a:p>
            <a:pPr lvl="2"/>
            <a:r>
              <a:rPr lang="en-US" sz="2900" dirty="0" smtClean="0"/>
              <a:t>Does not obey commands</a:t>
            </a:r>
          </a:p>
          <a:p>
            <a:pPr lvl="2"/>
            <a:r>
              <a:rPr lang="en-US" sz="2900" dirty="0" smtClean="0"/>
              <a:t>Smells nice</a:t>
            </a:r>
          </a:p>
          <a:p>
            <a:r>
              <a:rPr lang="en-US" sz="4000" dirty="0" smtClean="0"/>
              <a:t>Alternative 2 – Alpaca</a:t>
            </a:r>
          </a:p>
          <a:p>
            <a:pPr lvl="2"/>
            <a:r>
              <a:rPr lang="en-US" sz="2900" dirty="0" smtClean="0"/>
              <a:t>Able to travel long distances without water</a:t>
            </a:r>
          </a:p>
          <a:p>
            <a:pPr lvl="2"/>
            <a:r>
              <a:rPr lang="en-US" sz="2900" dirty="0" smtClean="0"/>
              <a:t>Cannot carry two people plus supplies</a:t>
            </a:r>
          </a:p>
          <a:p>
            <a:pPr lvl="2"/>
            <a:r>
              <a:rPr lang="en-US" sz="2900" dirty="0" smtClean="0"/>
              <a:t>Obeys commands</a:t>
            </a:r>
          </a:p>
          <a:p>
            <a:pPr lvl="2"/>
            <a:r>
              <a:rPr lang="en-US" sz="2900" dirty="0" smtClean="0"/>
              <a:t>Does not smell nice</a:t>
            </a:r>
          </a:p>
          <a:p>
            <a:r>
              <a:rPr lang="en-US" sz="4000" dirty="0" smtClean="0"/>
              <a:t>Alternative 3 – Camel</a:t>
            </a:r>
          </a:p>
          <a:p>
            <a:pPr lvl="2"/>
            <a:r>
              <a:rPr lang="en-US" sz="2900" dirty="0" smtClean="0"/>
              <a:t>Able to travel long distances without water</a:t>
            </a:r>
          </a:p>
          <a:p>
            <a:pPr lvl="2"/>
            <a:r>
              <a:rPr lang="en-US" sz="2900" dirty="0" smtClean="0"/>
              <a:t>Can carry two people plus supplies</a:t>
            </a:r>
          </a:p>
          <a:p>
            <a:pPr lvl="2"/>
            <a:r>
              <a:rPr lang="en-US" sz="2900" dirty="0" smtClean="0"/>
              <a:t>Obeys commands (mostly)</a:t>
            </a:r>
          </a:p>
          <a:p>
            <a:pPr lvl="2"/>
            <a:r>
              <a:rPr lang="en-US" sz="2900" dirty="0" smtClean="0"/>
              <a:t>Smells terrible.</a:t>
            </a:r>
          </a:p>
          <a:p>
            <a:r>
              <a:rPr lang="en-US" sz="3700" dirty="0" smtClean="0"/>
              <a:t>Again, </a:t>
            </a:r>
            <a:r>
              <a:rPr lang="en-US" sz="3700" b="1" u="sng" dirty="0" smtClean="0">
                <a:solidFill>
                  <a:schemeClr val="accent1">
                    <a:lumMod val="75000"/>
                  </a:schemeClr>
                </a:solidFill>
              </a:rPr>
              <a:t>explain each alternative using full sentences and paragraphs</a:t>
            </a:r>
            <a:r>
              <a:rPr lang="en-US" sz="3700" dirty="0" smtClean="0"/>
              <a:t>. Show your logic and reasons. Don’t just make a list like above! </a:t>
            </a:r>
          </a:p>
          <a:p>
            <a:pPr lvl="2"/>
            <a:endParaRPr lang="en-US" dirty="0" smtClean="0"/>
          </a:p>
          <a:p>
            <a:endParaRPr lang="en-US" dirty="0"/>
          </a:p>
        </p:txBody>
      </p:sp>
    </p:spTree>
    <p:extLst>
      <p:ext uri="{BB962C8B-B14F-4D97-AF65-F5344CB8AC3E}">
        <p14:creationId xmlns:p14="http://schemas.microsoft.com/office/powerpoint/2010/main" val="61491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your reader’s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Make the report’s purpose clear</a:t>
            </a:r>
          </a:p>
          <a:p>
            <a:r>
              <a:rPr lang="en-US" dirty="0" smtClean="0"/>
              <a:t>Use appropriate structure for that purpose</a:t>
            </a:r>
          </a:p>
          <a:p>
            <a:r>
              <a:rPr lang="en-US" dirty="0" smtClean="0"/>
              <a:t>Examine the topic at an appropriate level, and use appropriate language</a:t>
            </a:r>
          </a:p>
          <a:p>
            <a:r>
              <a:rPr lang="en-US" dirty="0" smtClean="0"/>
              <a:t>Ensure that the report is readable; evaluate it objectively</a:t>
            </a:r>
          </a:p>
          <a:p>
            <a:r>
              <a:rPr lang="en-US" dirty="0" smtClean="0"/>
              <a:t>Write ethically; admit limitations, do not hide contrary evidence</a:t>
            </a:r>
          </a:p>
          <a:p>
            <a:r>
              <a:rPr lang="en-US" dirty="0" smtClean="0"/>
              <a:t>Forcefully make your points</a:t>
            </a:r>
          </a:p>
          <a:p>
            <a:r>
              <a:rPr lang="en-US" dirty="0" smtClean="0"/>
              <a:t>Make report professional-looking and error-free</a:t>
            </a:r>
            <a:endParaRPr lang="en-US" dirty="0"/>
          </a:p>
        </p:txBody>
      </p:sp>
    </p:spTree>
    <p:extLst>
      <p:ext uri="{BB962C8B-B14F-4D97-AF65-F5344CB8AC3E}">
        <p14:creationId xmlns:p14="http://schemas.microsoft.com/office/powerpoint/2010/main" val="2763137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summary</a:t>
            </a:r>
            <a:endParaRPr lang="en-US" dirty="0"/>
          </a:p>
        </p:txBody>
      </p:sp>
      <p:sp>
        <p:nvSpPr>
          <p:cNvPr id="3" name="Content Placeholder 2"/>
          <p:cNvSpPr>
            <a:spLocks noGrp="1"/>
          </p:cNvSpPr>
          <p:nvPr>
            <p:ph idx="1"/>
          </p:nvPr>
        </p:nvSpPr>
        <p:spPr>
          <a:xfrm>
            <a:off x="457200" y="1600201"/>
            <a:ext cx="8229600" cy="1676400"/>
          </a:xfrm>
        </p:spPr>
        <p:txBody>
          <a:bodyPr/>
          <a:lstStyle/>
          <a:p>
            <a:r>
              <a:rPr lang="en-US" dirty="0" smtClean="0"/>
              <a:t>Tables or other simplified data displays help the reader understand your reasoning at a glance.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9157744"/>
              </p:ext>
            </p:extLst>
          </p:nvPr>
        </p:nvGraphicFramePr>
        <p:xfrm>
          <a:off x="914400" y="3276600"/>
          <a:ext cx="7010400" cy="297179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81913">
                <a:tc>
                  <a:txBody>
                    <a:bodyPr/>
                    <a:lstStyle/>
                    <a:p>
                      <a:endParaRPr lang="en-US" dirty="0"/>
                    </a:p>
                  </a:txBody>
                  <a:tcPr/>
                </a:tc>
                <a:tc>
                  <a:txBody>
                    <a:bodyPr/>
                    <a:lstStyle/>
                    <a:p>
                      <a:r>
                        <a:rPr lang="en-US" dirty="0" smtClean="0"/>
                        <a:t>Giraffe</a:t>
                      </a:r>
                      <a:endParaRPr lang="en-US" dirty="0"/>
                    </a:p>
                  </a:txBody>
                  <a:tcPr/>
                </a:tc>
                <a:tc>
                  <a:txBody>
                    <a:bodyPr/>
                    <a:lstStyle/>
                    <a:p>
                      <a:r>
                        <a:rPr lang="en-US" dirty="0" smtClean="0"/>
                        <a:t>Alpaca</a:t>
                      </a:r>
                      <a:endParaRPr lang="en-US" dirty="0"/>
                    </a:p>
                  </a:txBody>
                  <a:tcPr/>
                </a:tc>
                <a:tc>
                  <a:txBody>
                    <a:bodyPr/>
                    <a:lstStyle/>
                    <a:p>
                      <a:r>
                        <a:rPr lang="en-US" dirty="0" smtClean="0"/>
                        <a:t>Camel</a:t>
                      </a:r>
                      <a:endParaRPr lang="en-US" dirty="0"/>
                    </a:p>
                  </a:txBody>
                  <a:tcPr/>
                </a:tc>
                <a:extLst>
                  <a:ext uri="{0D108BD9-81ED-4DB2-BD59-A6C34878D82A}">
                    <a16:rowId xmlns:a16="http://schemas.microsoft.com/office/drawing/2014/main" val="10000"/>
                  </a:ext>
                </a:extLst>
              </a:tr>
              <a:tr h="843348">
                <a:tc>
                  <a:txBody>
                    <a:bodyPr/>
                    <a:lstStyle/>
                    <a:p>
                      <a:r>
                        <a:rPr lang="en-US" sz="1600" b="1" dirty="0" smtClean="0"/>
                        <a:t>Travels</a:t>
                      </a:r>
                      <a:r>
                        <a:rPr lang="en-US" sz="1600" b="1" baseline="0" dirty="0" smtClean="0"/>
                        <a:t> far without water</a:t>
                      </a:r>
                      <a:endParaRPr lang="en-US" sz="1600" b="1" dirty="0"/>
                    </a:p>
                  </a:txBody>
                  <a:tcPr/>
                </a:tc>
                <a:tc>
                  <a:txBody>
                    <a:bodyPr/>
                    <a:lstStyle/>
                    <a:p>
                      <a:pPr algn="ctr"/>
                      <a:r>
                        <a:rPr lang="en-US" dirty="0" smtClean="0">
                          <a:latin typeface="Zapf Dingbats"/>
                          <a:ea typeface="Zapf Dingbats"/>
                          <a:cs typeface="Zapf Dingbats"/>
                        </a:rPr>
                        <a:t>✖</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extLst>
                  <a:ext uri="{0D108BD9-81ED-4DB2-BD59-A6C34878D82A}">
                    <a16:rowId xmlns:a16="http://schemas.microsoft.com/office/drawing/2014/main" val="10001"/>
                  </a:ext>
                </a:extLst>
              </a:tr>
              <a:tr h="682711">
                <a:tc>
                  <a:txBody>
                    <a:bodyPr/>
                    <a:lstStyle/>
                    <a:p>
                      <a:r>
                        <a:rPr lang="en-US" sz="1600" b="1" dirty="0" smtClean="0"/>
                        <a:t>Can bear 2 riders plus supplies</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extLst>
                  <a:ext uri="{0D108BD9-81ED-4DB2-BD59-A6C34878D82A}">
                    <a16:rowId xmlns:a16="http://schemas.microsoft.com/office/drawing/2014/main" val="10002"/>
                  </a:ext>
                </a:extLst>
              </a:tr>
              <a:tr h="481913">
                <a:tc>
                  <a:txBody>
                    <a:bodyPr/>
                    <a:lstStyle/>
                    <a:p>
                      <a:r>
                        <a:rPr lang="en-US" sz="1600" b="1" dirty="0" smtClean="0"/>
                        <a:t>Obeys</a:t>
                      </a:r>
                      <a:r>
                        <a:rPr lang="en-US" sz="1600" b="1" baseline="0" dirty="0" smtClean="0"/>
                        <a:t> commands</a:t>
                      </a:r>
                    </a:p>
                  </a:txBody>
                  <a:tcPr/>
                </a:tc>
                <a:tc>
                  <a:txBody>
                    <a:bodyPr/>
                    <a:lstStyle/>
                    <a:p>
                      <a:pPr algn="ctr"/>
                      <a:r>
                        <a:rPr lang="en-US" dirty="0" smtClean="0">
                          <a:latin typeface="Zapf Dingbats"/>
                          <a:ea typeface="Zapf Dingbats"/>
                          <a:cs typeface="Zapf Dingbats"/>
                        </a:rPr>
                        <a:t>✖</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tc>
                  <a:txBody>
                    <a:bodyPr/>
                    <a:lstStyle/>
                    <a:p>
                      <a:pPr algn="ctr"/>
                      <a:r>
                        <a:rPr lang="en-US" dirty="0" smtClean="0"/>
                        <a:t>mostly</a:t>
                      </a:r>
                      <a:endParaRPr lang="en-US" dirty="0"/>
                    </a:p>
                  </a:txBody>
                  <a:tcPr/>
                </a:tc>
                <a:extLst>
                  <a:ext uri="{0D108BD9-81ED-4DB2-BD59-A6C34878D82A}">
                    <a16:rowId xmlns:a16="http://schemas.microsoft.com/office/drawing/2014/main" val="10003"/>
                  </a:ext>
                </a:extLst>
              </a:tr>
              <a:tr h="481913">
                <a:tc>
                  <a:txBody>
                    <a:bodyPr/>
                    <a:lstStyle/>
                    <a:p>
                      <a:r>
                        <a:rPr lang="en-US" sz="1600" b="1" baseline="0" dirty="0" smtClean="0"/>
                        <a:t>Smells  nice</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rPr>
                        <a:t>✖</a:t>
                      </a:r>
                      <a:endParaRPr lang="en-US"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458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Image result for cam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76200"/>
            <a:ext cx="11887200" cy="700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60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 and Recommendations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Conclusion: </a:t>
            </a:r>
          </a:p>
          <a:p>
            <a:pPr lvl="1"/>
            <a:r>
              <a:rPr lang="en-US" dirty="0" smtClean="0"/>
              <a:t>Although the Alpaca can travel far without water, and it obeys commands, the camel is a better choice because it can carry more riders and supplies. Also, the camel mostly obeys commands, especially if you feed him well.</a:t>
            </a:r>
          </a:p>
          <a:p>
            <a:r>
              <a:rPr lang="en-US" dirty="0" smtClean="0"/>
              <a:t>Recommendation: </a:t>
            </a:r>
          </a:p>
          <a:p>
            <a:pPr lvl="1"/>
            <a:r>
              <a:rPr lang="en-US" dirty="0" smtClean="0"/>
              <a:t>I recommend we purchase fifteen camels for the journey. We should put the order in right away, and begin preparations for camel housing and food over the winter. This way, we can make sure that they are in good shape, and will respond well to orders in the spring journey. </a:t>
            </a:r>
            <a:endParaRPr lang="en-US" dirty="0"/>
          </a:p>
        </p:txBody>
      </p:sp>
    </p:spTree>
    <p:extLst>
      <p:ext uri="{BB962C8B-B14F-4D97-AF65-F5344CB8AC3E}">
        <p14:creationId xmlns:p14="http://schemas.microsoft.com/office/powerpoint/2010/main" val="3550357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0"/>
            <a:ext cx="3581400" cy="4525963"/>
          </a:xfrm>
        </p:spPr>
        <p:txBody>
          <a:bodyPr>
            <a:normAutofit/>
          </a:bodyPr>
          <a:lstStyle/>
          <a:p>
            <a:r>
              <a:rPr lang="en-US" sz="2400" dirty="0" smtClean="0"/>
              <a:t>Write the summary last! </a:t>
            </a:r>
          </a:p>
          <a:p>
            <a:r>
              <a:rPr lang="en-US" sz="2400" dirty="0" smtClean="0"/>
              <a:t>Put it at the beginning of the document</a:t>
            </a:r>
          </a:p>
          <a:p>
            <a:r>
              <a:rPr lang="en-US" sz="2400" dirty="0" smtClean="0"/>
              <a:t>The summary should contain essential  information from the </a:t>
            </a:r>
            <a:r>
              <a:rPr lang="en-US" sz="2400" u="sng" dirty="0" smtClean="0"/>
              <a:t>entire</a:t>
            </a:r>
            <a:r>
              <a:rPr lang="en-US" sz="2400" dirty="0" smtClean="0"/>
              <a:t> report!</a:t>
            </a:r>
            <a:endParaRPr lang="en-US" sz="2400" dirty="0"/>
          </a:p>
        </p:txBody>
      </p:sp>
      <p:sp>
        <p:nvSpPr>
          <p:cNvPr id="4" name="Content Placeholder 2"/>
          <p:cNvSpPr txBox="1">
            <a:spLocks/>
          </p:cNvSpPr>
          <p:nvPr/>
        </p:nvSpPr>
        <p:spPr>
          <a:xfrm>
            <a:off x="4038600" y="1447801"/>
            <a:ext cx="4572000" cy="51054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This </a:t>
            </a:r>
            <a:r>
              <a:rPr lang="en-US" dirty="0" smtClean="0"/>
              <a:t>report evaluates three pack animals for Kara Welsh’s spring journey in the Egyptian desert. We analyzed the suitability of Camels, Alpacas and Giraffes (at the specific request of our client), based on their ability to travel without water, their carrying capacity, their obedience and their smell. We conclude that the camel is the best choice given these criteria, and recommend immediate purchase. </a:t>
            </a:r>
          </a:p>
        </p:txBody>
      </p:sp>
    </p:spTree>
    <p:extLst>
      <p:ext uri="{BB962C8B-B14F-4D97-AF65-F5344CB8AC3E}">
        <p14:creationId xmlns:p14="http://schemas.microsoft.com/office/powerpoint/2010/main" val="3039396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easy for the reader</a:t>
            </a:r>
            <a:endParaRPr lang="en-US" dirty="0"/>
          </a:p>
        </p:txBody>
      </p:sp>
      <p:sp>
        <p:nvSpPr>
          <p:cNvPr id="3" name="Content Placeholder 2"/>
          <p:cNvSpPr>
            <a:spLocks noGrp="1"/>
          </p:cNvSpPr>
          <p:nvPr>
            <p:ph idx="1"/>
          </p:nvPr>
        </p:nvSpPr>
        <p:spPr/>
        <p:txBody>
          <a:bodyPr>
            <a:normAutofit fontScale="92500"/>
          </a:bodyPr>
          <a:lstStyle/>
          <a:p>
            <a:r>
              <a:rPr lang="en-US" dirty="0" smtClean="0"/>
              <a:t>Readers are busy. </a:t>
            </a:r>
          </a:p>
          <a:p>
            <a:r>
              <a:rPr lang="en-US" dirty="0" smtClean="0"/>
              <a:t>Your document (email, report, proposal) must be </a:t>
            </a:r>
            <a:r>
              <a:rPr lang="en-US" u="sng" dirty="0" err="1" smtClean="0"/>
              <a:t>scannable</a:t>
            </a:r>
            <a:r>
              <a:rPr lang="en-US" dirty="0" smtClean="0"/>
              <a:t>.</a:t>
            </a:r>
          </a:p>
          <a:p>
            <a:r>
              <a:rPr lang="en-US" dirty="0" smtClean="0"/>
              <a:t>Use summaries, and introductions to sections. </a:t>
            </a:r>
          </a:p>
          <a:p>
            <a:r>
              <a:rPr lang="en-US" dirty="0" smtClean="0"/>
              <a:t>Use descriptive and specific headings and subheadings. </a:t>
            </a:r>
          </a:p>
          <a:p>
            <a:r>
              <a:rPr lang="en-US" dirty="0" smtClean="0"/>
              <a:t>Use bullets and lists.</a:t>
            </a:r>
          </a:p>
          <a:p>
            <a:r>
              <a:rPr lang="en-US" dirty="0" smtClean="0"/>
              <a:t>Number and label all graphics, tables and figures.   </a:t>
            </a:r>
            <a:endParaRPr lang="en-US" dirty="0"/>
          </a:p>
        </p:txBody>
      </p:sp>
    </p:spTree>
    <p:extLst>
      <p:ext uri="{BB962C8B-B14F-4D97-AF65-F5344CB8AC3E}">
        <p14:creationId xmlns:p14="http://schemas.microsoft.com/office/powerpoint/2010/main" val="4268343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and Useless Headings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Abstract nouns are useless: </a:t>
            </a:r>
          </a:p>
          <a:p>
            <a:pPr lvl="1"/>
            <a:r>
              <a:rPr lang="en-US" dirty="0" smtClean="0"/>
              <a:t>Introduction</a:t>
            </a:r>
          </a:p>
          <a:p>
            <a:pPr lvl="1"/>
            <a:r>
              <a:rPr lang="en-US" dirty="0" smtClean="0"/>
              <a:t>The problem / the solution</a:t>
            </a:r>
          </a:p>
          <a:p>
            <a:pPr lvl="1"/>
            <a:r>
              <a:rPr lang="en-US" dirty="0" smtClean="0"/>
              <a:t>Stage 1</a:t>
            </a:r>
          </a:p>
          <a:p>
            <a:pPr lvl="1"/>
            <a:r>
              <a:rPr lang="en-US" dirty="0" smtClean="0"/>
              <a:t>Etc.</a:t>
            </a:r>
          </a:p>
          <a:p>
            <a:r>
              <a:rPr lang="en-US" dirty="0" smtClean="0"/>
              <a:t>Instead, use </a:t>
            </a:r>
            <a:r>
              <a:rPr lang="en-US" u="sng" dirty="0" smtClean="0"/>
              <a:t>descriptive </a:t>
            </a:r>
            <a:r>
              <a:rPr lang="en-US" dirty="0" smtClean="0"/>
              <a:t>headings and subheadings</a:t>
            </a:r>
          </a:p>
          <a:p>
            <a:pPr lvl="1"/>
            <a:r>
              <a:rPr lang="en-US" dirty="0" smtClean="0"/>
              <a:t>concrete, specific, meaningful terms to help the reader scan the document.</a:t>
            </a:r>
          </a:p>
          <a:p>
            <a:pPr lvl="2"/>
            <a:r>
              <a:rPr lang="en-US" dirty="0" smtClean="0"/>
              <a:t>An examination of current market conditions</a:t>
            </a:r>
          </a:p>
          <a:p>
            <a:pPr lvl="2"/>
            <a:r>
              <a:rPr lang="en-US" dirty="0" smtClean="0"/>
              <a:t>Staffing needs / Getting and retaining new staff. </a:t>
            </a:r>
          </a:p>
          <a:p>
            <a:pPr lvl="2"/>
            <a:r>
              <a:rPr lang="en-US" dirty="0" smtClean="0"/>
              <a:t>Pouring the concrete slab</a:t>
            </a:r>
          </a:p>
          <a:p>
            <a:pPr lvl="2"/>
            <a:r>
              <a:rPr lang="en-US" dirty="0" smtClean="0"/>
              <a:t>Choosing the best pack animal</a:t>
            </a:r>
          </a:p>
          <a:p>
            <a:pPr lvl="2"/>
            <a:r>
              <a:rPr lang="en-US" dirty="0" smtClean="0"/>
              <a:t>etc.</a:t>
            </a:r>
          </a:p>
          <a:p>
            <a:endParaRPr lang="en-US" dirty="0" smtClean="0"/>
          </a:p>
          <a:p>
            <a:endParaRPr lang="en-US" dirty="0" smtClean="0"/>
          </a:p>
        </p:txBody>
      </p:sp>
    </p:spTree>
    <p:extLst>
      <p:ext uri="{BB962C8B-B14F-4D97-AF65-F5344CB8AC3E}">
        <p14:creationId xmlns:p14="http://schemas.microsoft.com/office/powerpoint/2010/main" val="3039483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tips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Write the summary last (but put it at the beginning)</a:t>
            </a:r>
          </a:p>
          <a:p>
            <a:r>
              <a:rPr lang="en-US" dirty="0" smtClean="0"/>
              <a:t>The summary is NOT the same as the Introduction</a:t>
            </a:r>
          </a:p>
          <a:p>
            <a:r>
              <a:rPr lang="en-US" dirty="0" smtClean="0"/>
              <a:t>The Introduction should mention: </a:t>
            </a:r>
          </a:p>
          <a:p>
            <a:pPr lvl="1"/>
            <a:r>
              <a:rPr lang="en-US" dirty="0" smtClean="0"/>
              <a:t>Authorization</a:t>
            </a:r>
          </a:p>
          <a:p>
            <a:pPr lvl="1"/>
            <a:r>
              <a:rPr lang="en-US" dirty="0" smtClean="0"/>
              <a:t>Scope</a:t>
            </a:r>
          </a:p>
          <a:p>
            <a:pPr lvl="1"/>
            <a:r>
              <a:rPr lang="en-US" dirty="0" smtClean="0"/>
              <a:t>Purpose</a:t>
            </a:r>
          </a:p>
          <a:p>
            <a:pPr lvl="1"/>
            <a:r>
              <a:rPr lang="en-US" dirty="0" smtClean="0"/>
              <a:t>Criteria</a:t>
            </a:r>
          </a:p>
          <a:p>
            <a:r>
              <a:rPr lang="en-US" dirty="0" smtClean="0"/>
              <a:t>Conclusions are NOT the same as Recommendations</a:t>
            </a:r>
          </a:p>
          <a:p>
            <a:r>
              <a:rPr lang="en-US" dirty="0" smtClean="0"/>
              <a:t>Presentation matters. See textbook for expectations or format layout (memo format). </a:t>
            </a:r>
          </a:p>
          <a:p>
            <a:endParaRPr lang="en-US" dirty="0" smtClean="0"/>
          </a:p>
        </p:txBody>
      </p:sp>
    </p:spTree>
    <p:extLst>
      <p:ext uri="{BB962C8B-B14F-4D97-AF65-F5344CB8AC3E}">
        <p14:creationId xmlns:p14="http://schemas.microsoft.com/office/powerpoint/2010/main" val="4101742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Callout 6"/>
          <p:cNvSpPr/>
          <p:nvPr/>
        </p:nvSpPr>
        <p:spPr>
          <a:xfrm>
            <a:off x="838200" y="2209800"/>
            <a:ext cx="7010400" cy="266700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Identify the reader</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i="1" u="sng" dirty="0" smtClean="0"/>
              <a:t>Always</a:t>
            </a:r>
            <a:r>
              <a:rPr lang="en-US" dirty="0" smtClean="0"/>
              <a:t> do an audience analysis: </a:t>
            </a:r>
          </a:p>
          <a:p>
            <a:pPr lvl="1"/>
            <a:r>
              <a:rPr lang="en-US" dirty="0" smtClean="0"/>
              <a:t>Position and responsibilities</a:t>
            </a:r>
          </a:p>
          <a:p>
            <a:pPr lvl="1"/>
            <a:r>
              <a:rPr lang="en-US" dirty="0" smtClean="0"/>
              <a:t>Familiarity with background information</a:t>
            </a:r>
          </a:p>
          <a:p>
            <a:pPr lvl="1"/>
            <a:r>
              <a:rPr lang="en-US" dirty="0" smtClean="0"/>
              <a:t>Personal needs and biases</a:t>
            </a:r>
          </a:p>
        </p:txBody>
      </p:sp>
      <p:sp>
        <p:nvSpPr>
          <p:cNvPr id="4" name="Rectangle 3"/>
          <p:cNvSpPr/>
          <p:nvPr/>
        </p:nvSpPr>
        <p:spPr>
          <a:xfrm>
            <a:off x="1752600" y="4800600"/>
            <a:ext cx="5181600" cy="1569660"/>
          </a:xfrm>
          <a:prstGeom prst="rect">
            <a:avLst/>
          </a:prstGeom>
        </p:spPr>
        <p:txBody>
          <a:bodyPr wrap="square">
            <a:spAutoFit/>
          </a:bodyPr>
          <a:lstStyle/>
          <a:p>
            <a:pPr algn="ctr"/>
            <a:r>
              <a:rPr lang="en-US" sz="3200" dirty="0"/>
              <a:t>Use this analysis</a:t>
            </a:r>
            <a:r>
              <a:rPr lang="en-US" sz="3200" dirty="0" smtClean="0"/>
              <a:t> </a:t>
            </a:r>
            <a:br>
              <a:rPr lang="en-US" sz="3200" dirty="0" smtClean="0"/>
            </a:br>
            <a:r>
              <a:rPr lang="en-US" sz="3200" dirty="0" smtClean="0"/>
              <a:t>to estimate </a:t>
            </a:r>
            <a:br>
              <a:rPr lang="en-US" sz="3200" dirty="0" smtClean="0"/>
            </a:br>
            <a:r>
              <a:rPr lang="en-US" sz="3200" dirty="0" smtClean="0"/>
              <a:t>their </a:t>
            </a:r>
            <a:r>
              <a:rPr lang="en-US" sz="3200" dirty="0"/>
              <a:t>information needs</a:t>
            </a:r>
            <a:r>
              <a:rPr lang="en-US" dirty="0" smtClean="0"/>
              <a:t>. </a:t>
            </a:r>
            <a:endParaRPr lang="en-US" dirty="0"/>
          </a:p>
        </p:txBody>
      </p:sp>
    </p:spTree>
    <p:extLst>
      <p:ext uri="{BB962C8B-B14F-4D97-AF65-F5344CB8AC3E}">
        <p14:creationId xmlns:p14="http://schemas.microsoft.com/office/powerpoint/2010/main" val="159058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the situation</a:t>
            </a:r>
            <a:endParaRPr lang="en-US" dirty="0"/>
          </a:p>
        </p:txBody>
      </p:sp>
      <p:sp>
        <p:nvSpPr>
          <p:cNvPr id="3" name="Content Placeholder 2"/>
          <p:cNvSpPr>
            <a:spLocks noGrp="1"/>
          </p:cNvSpPr>
          <p:nvPr>
            <p:ph idx="1"/>
          </p:nvPr>
        </p:nvSpPr>
        <p:spPr/>
        <p:txBody>
          <a:bodyPr/>
          <a:lstStyle/>
          <a:p>
            <a:r>
              <a:rPr lang="en-US" u="sng" dirty="0" smtClean="0"/>
              <a:t>Always </a:t>
            </a:r>
            <a:r>
              <a:rPr lang="en-US" dirty="0" smtClean="0"/>
              <a:t>consider the broader context</a:t>
            </a:r>
          </a:p>
          <a:p>
            <a:pPr lvl="1"/>
            <a:r>
              <a:rPr lang="en-US" dirty="0" smtClean="0"/>
              <a:t>Who solicited the report and why? </a:t>
            </a:r>
          </a:p>
          <a:p>
            <a:pPr lvl="1"/>
            <a:r>
              <a:rPr lang="en-US" dirty="0" smtClean="0"/>
              <a:t>What are the main and secondary reasons </a:t>
            </a:r>
            <a:br>
              <a:rPr lang="en-US" dirty="0" smtClean="0"/>
            </a:br>
            <a:r>
              <a:rPr lang="en-US" dirty="0" smtClean="0"/>
              <a:t>for the report? </a:t>
            </a:r>
          </a:p>
          <a:p>
            <a:pPr lvl="1"/>
            <a:r>
              <a:rPr lang="en-US" dirty="0" smtClean="0"/>
              <a:t>What are the business requirements that this report is responding to? </a:t>
            </a:r>
          </a:p>
          <a:p>
            <a:pPr lvl="1"/>
            <a:r>
              <a:rPr lang="en-US" dirty="0" smtClean="0"/>
              <a:t>Who will be impacted by your report?</a:t>
            </a:r>
          </a:p>
        </p:txBody>
      </p:sp>
    </p:spTree>
    <p:extLst>
      <p:ext uri="{BB962C8B-B14F-4D97-AF65-F5344CB8AC3E}">
        <p14:creationId xmlns:p14="http://schemas.microsoft.com/office/powerpoint/2010/main" val="256368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85799" y="2057400"/>
            <a:ext cx="7629527" cy="3962400"/>
            <a:chOff x="685799" y="2057400"/>
            <a:chExt cx="7629527" cy="3962400"/>
          </a:xfrm>
        </p:grpSpPr>
        <p:sp>
          <p:nvSpPr>
            <p:cNvPr id="13" name="Curved Right Arrow 12"/>
            <p:cNvSpPr/>
            <p:nvPr/>
          </p:nvSpPr>
          <p:spPr>
            <a:xfrm flipH="1">
              <a:off x="6710363" y="2286000"/>
              <a:ext cx="1604963" cy="373380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a:off x="685799" y="2057400"/>
              <a:ext cx="1604963" cy="3733800"/>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1828799" y="761999"/>
            <a:ext cx="5343526" cy="2743201"/>
            <a:chOff x="1828800" y="761999"/>
            <a:chExt cx="5343526" cy="2743201"/>
          </a:xfrm>
        </p:grpSpPr>
        <p:sp>
          <p:nvSpPr>
            <p:cNvPr id="4" name="Oval 3"/>
            <p:cNvSpPr/>
            <p:nvPr/>
          </p:nvSpPr>
          <p:spPr>
            <a:xfrm>
              <a:off x="1828800" y="761999"/>
              <a:ext cx="2828926" cy="27432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Audience</a:t>
              </a:r>
              <a:br>
                <a:rPr lang="en-US" sz="2400" dirty="0" smtClean="0"/>
              </a:br>
              <a:r>
                <a:rPr lang="en-US" sz="2400" dirty="0" smtClean="0"/>
                <a:t>Analysis</a:t>
              </a:r>
              <a:endParaRPr lang="en-US" sz="2400" dirty="0"/>
            </a:p>
          </p:txBody>
        </p:sp>
        <p:sp>
          <p:nvSpPr>
            <p:cNvPr id="6" name="Oval 5"/>
            <p:cNvSpPr/>
            <p:nvPr/>
          </p:nvSpPr>
          <p:spPr>
            <a:xfrm>
              <a:off x="4343400" y="761999"/>
              <a:ext cx="2828926" cy="27432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Situation</a:t>
              </a:r>
              <a:br>
                <a:rPr lang="en-US" sz="2400" dirty="0" smtClean="0"/>
              </a:br>
              <a:r>
                <a:rPr lang="en-US" sz="2400" dirty="0" smtClean="0"/>
                <a:t>Analysis</a:t>
              </a:r>
              <a:endParaRPr lang="en-US" sz="2400" dirty="0"/>
            </a:p>
          </p:txBody>
        </p:sp>
      </p:grpSp>
      <p:sp>
        <p:nvSpPr>
          <p:cNvPr id="7" name="Rounded Rectangle 6"/>
          <p:cNvSpPr/>
          <p:nvPr/>
        </p:nvSpPr>
        <p:spPr>
          <a:xfrm>
            <a:off x="2290762" y="4953000"/>
            <a:ext cx="4419600" cy="1066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Purpose / </a:t>
            </a:r>
            <a:r>
              <a:rPr lang="en-US" sz="2800" smtClean="0"/>
              <a:t>Main Idea</a:t>
            </a:r>
            <a:endParaRPr lang="en-US" sz="2800" dirty="0"/>
          </a:p>
        </p:txBody>
      </p:sp>
    </p:spTree>
    <p:extLst>
      <p:ext uri="{BB962C8B-B14F-4D97-AF65-F5344CB8AC3E}">
        <p14:creationId xmlns:p14="http://schemas.microsoft.com/office/powerpoint/2010/main" val="611924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your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Summary</a:t>
            </a:r>
          </a:p>
          <a:p>
            <a:pPr lvl="1"/>
            <a:r>
              <a:rPr lang="en-US" dirty="0" smtClean="0"/>
              <a:t>Write this last! It’s a summation of the </a:t>
            </a:r>
            <a:r>
              <a:rPr lang="en-US" u="sng" dirty="0" smtClean="0"/>
              <a:t>entire report</a:t>
            </a:r>
            <a:r>
              <a:rPr lang="en-US" dirty="0" smtClean="0"/>
              <a:t> (intro to conclusion). </a:t>
            </a:r>
          </a:p>
          <a:p>
            <a:r>
              <a:rPr lang="en-US" dirty="0" smtClean="0"/>
              <a:t>Introduction / Background</a:t>
            </a:r>
          </a:p>
          <a:p>
            <a:pPr lvl="1"/>
            <a:r>
              <a:rPr lang="en-US" dirty="0" smtClean="0"/>
              <a:t>Background, situation, context.</a:t>
            </a:r>
          </a:p>
          <a:p>
            <a:pPr lvl="1"/>
            <a:r>
              <a:rPr lang="en-US" dirty="0" smtClean="0"/>
              <a:t>Main idea / purpose</a:t>
            </a:r>
          </a:p>
          <a:p>
            <a:r>
              <a:rPr lang="en-US" dirty="0" smtClean="0"/>
              <a:t>Details</a:t>
            </a:r>
          </a:p>
          <a:p>
            <a:pPr lvl="1"/>
            <a:r>
              <a:rPr lang="en-US" dirty="0" smtClean="0"/>
              <a:t>Facts, events, observations, support main idea </a:t>
            </a:r>
          </a:p>
          <a:p>
            <a:r>
              <a:rPr lang="en-US" dirty="0" smtClean="0"/>
              <a:t>Conclusions and Recommendations</a:t>
            </a:r>
          </a:p>
          <a:p>
            <a:pPr lvl="1"/>
            <a:r>
              <a:rPr lang="en-US" dirty="0" smtClean="0"/>
              <a:t>Provide </a:t>
            </a:r>
            <a:r>
              <a:rPr lang="en-US" u="sng" dirty="0" smtClean="0"/>
              <a:t>logical </a:t>
            </a:r>
            <a:r>
              <a:rPr lang="en-US" dirty="0" smtClean="0"/>
              <a:t>conclusions </a:t>
            </a:r>
          </a:p>
          <a:p>
            <a:pPr lvl="1"/>
            <a:r>
              <a:rPr lang="en-US" dirty="0" smtClean="0"/>
              <a:t>Provide </a:t>
            </a:r>
            <a:r>
              <a:rPr lang="en-US" u="sng" dirty="0"/>
              <a:t>definite</a:t>
            </a:r>
            <a:r>
              <a:rPr lang="en-US" dirty="0"/>
              <a:t> </a:t>
            </a:r>
            <a:r>
              <a:rPr lang="en-US" dirty="0" smtClean="0"/>
              <a:t>recommendations for action. What should be done by whom, and when? </a:t>
            </a:r>
          </a:p>
        </p:txBody>
      </p:sp>
    </p:spTree>
    <p:extLst>
      <p:ext uri="{BB962C8B-B14F-4D97-AF65-F5344CB8AC3E}">
        <p14:creationId xmlns:p14="http://schemas.microsoft.com/office/powerpoint/2010/main" val="190152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Clearly identified problem or question</a:t>
            </a:r>
            <a:br>
              <a:rPr lang="en-US" dirty="0" smtClean="0"/>
            </a:br>
            <a:r>
              <a:rPr lang="en-US" sz="2400" i="1" u="sng" dirty="0"/>
              <a:t>Vague</a:t>
            </a:r>
            <a:r>
              <a:rPr lang="en-US" sz="2400" i="1" dirty="0"/>
              <a:t>: this report </a:t>
            </a:r>
            <a:r>
              <a:rPr lang="en-US" sz="2400" b="1" i="1" dirty="0"/>
              <a:t>discusses </a:t>
            </a:r>
            <a:r>
              <a:rPr lang="en-US" sz="2400" i="1" dirty="0"/>
              <a:t>yoga in the </a:t>
            </a:r>
            <a:r>
              <a:rPr lang="en-US" sz="2400" i="1" dirty="0" smtClean="0"/>
              <a:t>workplace.</a:t>
            </a:r>
            <a:br>
              <a:rPr lang="en-US" sz="2400" i="1" dirty="0" smtClean="0"/>
            </a:br>
            <a:r>
              <a:rPr lang="en-US" sz="2400" i="1" u="sng" dirty="0" smtClean="0"/>
              <a:t>Specific</a:t>
            </a:r>
            <a:r>
              <a:rPr lang="en-US" sz="2400" i="1" dirty="0"/>
              <a:t>: this report </a:t>
            </a:r>
            <a:r>
              <a:rPr lang="en-US" sz="2400" b="1" i="1" dirty="0"/>
              <a:t>examines and evaluates claims about the therapeutic benefits </a:t>
            </a:r>
            <a:r>
              <a:rPr lang="en-US" sz="2400" i="1" dirty="0"/>
              <a:t>of yoga in the workplace.</a:t>
            </a:r>
          </a:p>
          <a:p>
            <a:r>
              <a:rPr lang="en-US" dirty="0" smtClean="0"/>
              <a:t>Interpret evidence impartially. </a:t>
            </a:r>
            <a:br>
              <a:rPr lang="en-US" dirty="0" smtClean="0"/>
            </a:br>
            <a:r>
              <a:rPr lang="en-US" dirty="0" smtClean="0"/>
              <a:t>Stick to your evidence. </a:t>
            </a:r>
          </a:p>
          <a:p>
            <a:r>
              <a:rPr lang="en-US" dirty="0" smtClean="0"/>
              <a:t>Accurate and adequate information for the reader (what do they need to know?)</a:t>
            </a:r>
          </a:p>
          <a:p>
            <a:r>
              <a:rPr lang="en-US" dirty="0" smtClean="0"/>
              <a:t>Fully interpreted information</a:t>
            </a:r>
          </a:p>
          <a:p>
            <a:r>
              <a:rPr lang="en-US" dirty="0" smtClean="0"/>
              <a:t>Clear and careful reasoning</a:t>
            </a:r>
          </a:p>
          <a:p>
            <a:r>
              <a:rPr lang="en-US" dirty="0" smtClean="0"/>
              <a:t>Appropriate visuals</a:t>
            </a:r>
          </a:p>
          <a:p>
            <a:r>
              <a:rPr lang="en-US" dirty="0" smtClean="0"/>
              <a:t>Logical conclusions and reasonable recommendations</a:t>
            </a:r>
            <a:endParaRPr lang="en-US" dirty="0"/>
          </a:p>
        </p:txBody>
      </p:sp>
    </p:spTree>
    <p:extLst>
      <p:ext uri="{BB962C8B-B14F-4D97-AF65-F5344CB8AC3E}">
        <p14:creationId xmlns:p14="http://schemas.microsoft.com/office/powerpoint/2010/main" val="182154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b="1" dirty="0" smtClean="0">
                <a:solidFill>
                  <a:schemeClr val="bg1"/>
                </a:solidFill>
              </a:rPr>
              <a:t>Evaluation or </a:t>
            </a:r>
            <a:br>
              <a:rPr lang="en-US" b="1" dirty="0" smtClean="0">
                <a:solidFill>
                  <a:schemeClr val="bg1"/>
                </a:solidFill>
              </a:rPr>
            </a:br>
            <a:r>
              <a:rPr lang="en-US" b="1" dirty="0" smtClean="0">
                <a:solidFill>
                  <a:schemeClr val="bg1"/>
                </a:solidFill>
              </a:rPr>
              <a:t>Recommendation Reports</a:t>
            </a:r>
            <a:endParaRPr lang="en-US" b="1" dirty="0">
              <a:solidFill>
                <a:schemeClr val="bg1"/>
              </a:solidFill>
            </a:endParaRPr>
          </a:p>
        </p:txBody>
      </p:sp>
    </p:spTree>
    <p:extLst>
      <p:ext uri="{BB962C8B-B14F-4D97-AF65-F5344CB8AC3E}">
        <p14:creationId xmlns:p14="http://schemas.microsoft.com/office/powerpoint/2010/main" val="35088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Reports</a:t>
            </a:r>
            <a:endParaRPr lang="en-US" dirty="0"/>
          </a:p>
        </p:txBody>
      </p:sp>
      <p:sp>
        <p:nvSpPr>
          <p:cNvPr id="3" name="Content Placeholder 2"/>
          <p:cNvSpPr>
            <a:spLocks noGrp="1"/>
          </p:cNvSpPr>
          <p:nvPr>
            <p:ph idx="1"/>
          </p:nvPr>
        </p:nvSpPr>
        <p:spPr/>
        <p:txBody>
          <a:bodyPr/>
          <a:lstStyle/>
          <a:p>
            <a:r>
              <a:rPr lang="en-US" dirty="0" smtClean="0"/>
              <a:t>Analyze the business situation</a:t>
            </a:r>
          </a:p>
          <a:p>
            <a:r>
              <a:rPr lang="en-US" dirty="0" smtClean="0"/>
              <a:t>Evaluate alternatives</a:t>
            </a:r>
          </a:p>
          <a:p>
            <a:r>
              <a:rPr lang="en-US" dirty="0" smtClean="0"/>
              <a:t>Conclude and make recommendations</a:t>
            </a:r>
          </a:p>
        </p:txBody>
      </p:sp>
    </p:spTree>
    <p:extLst>
      <p:ext uri="{BB962C8B-B14F-4D97-AF65-F5344CB8AC3E}">
        <p14:creationId xmlns:p14="http://schemas.microsoft.com/office/powerpoint/2010/main" val="2286297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1108</Words>
  <Application>Microsoft Office PowerPoint</Application>
  <PresentationFormat>On-screen Show (4:3)</PresentationFormat>
  <Paragraphs>165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Zapf Dingbats</vt:lpstr>
      <vt:lpstr>Office Theme</vt:lpstr>
      <vt:lpstr>Internal Reports</vt:lpstr>
      <vt:lpstr>Answer your reader’s questions</vt:lpstr>
      <vt:lpstr>Identify the reader</vt:lpstr>
      <vt:lpstr>Identify the situation</vt:lpstr>
      <vt:lpstr>PowerPoint Presentation</vt:lpstr>
      <vt:lpstr>Organize your information</vt:lpstr>
      <vt:lpstr>Elements of Analysis</vt:lpstr>
      <vt:lpstr>Evaluation or  Recommendation Reports</vt:lpstr>
      <vt:lpstr>Recommendation Reports</vt:lpstr>
      <vt:lpstr>Sections in a Recommendation Report</vt:lpstr>
      <vt:lpstr>PowerPoint Presentation</vt:lpstr>
      <vt:lpstr>Introduction / Background</vt:lpstr>
      <vt:lpstr>Introduction / Background</vt:lpstr>
      <vt:lpstr>PowerPoint Presentation</vt:lpstr>
      <vt:lpstr>PowerPoint Presentation</vt:lpstr>
      <vt:lpstr>PowerPoint Presentation</vt:lpstr>
      <vt:lpstr>Discussion Section</vt:lpstr>
      <vt:lpstr>Discussion Section -- Methodology</vt:lpstr>
      <vt:lpstr>Evaluate alternatives based on criteria</vt:lpstr>
      <vt:lpstr>Quick summary</vt:lpstr>
      <vt:lpstr>PowerPoint Presentation</vt:lpstr>
      <vt:lpstr>Conclusions and Recommendations</vt:lpstr>
      <vt:lpstr>Summary</vt:lpstr>
      <vt:lpstr>Make it easy for the reader</vt:lpstr>
      <vt:lpstr>Useful and Useless Headings</vt:lpstr>
      <vt:lpstr>Other tips</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Reports</dc:title>
  <dc:creator>Derek Jamensky</dc:creator>
  <cp:lastModifiedBy>Matthew Rockall</cp:lastModifiedBy>
  <cp:revision>33</cp:revision>
  <dcterms:created xsi:type="dcterms:W3CDTF">2013-10-17T18:15:09Z</dcterms:created>
  <dcterms:modified xsi:type="dcterms:W3CDTF">2018-03-06T01:15:28Z</dcterms:modified>
</cp:coreProperties>
</file>