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380" r:id="rId3"/>
    <p:sldId id="423" r:id="rId4"/>
    <p:sldId id="425" r:id="rId5"/>
    <p:sldId id="381" r:id="rId6"/>
    <p:sldId id="426" r:id="rId7"/>
    <p:sldId id="427" r:id="rId8"/>
    <p:sldId id="428" r:id="rId9"/>
    <p:sldId id="429" r:id="rId10"/>
    <p:sldId id="430" r:id="rId11"/>
    <p:sldId id="433" r:id="rId12"/>
    <p:sldId id="431" r:id="rId13"/>
    <p:sldId id="432" r:id="rId14"/>
    <p:sldId id="422" r:id="rId15"/>
  </p:sldIdLst>
  <p:sldSz cx="9144000" cy="6858000" type="screen4x3"/>
  <p:notesSz cx="6797675" cy="9926638"/>
  <p:embeddedFontLst>
    <p:embeddedFont>
      <p:font typeface="-윤고딕330" panose="020B0600000101010101" charset="-127"/>
      <p:regular r:id="rId18"/>
    </p:embeddedFont>
    <p:embeddedFont>
      <p:font typeface="-윤고딕320" panose="020B0600000101010101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Yoon 윤고딕 530_TT" panose="020B0600000101010101" charset="-127"/>
      <p:regular r:id="rId22"/>
    </p:embeddedFont>
    <p:embeddedFont>
      <p:font typeface="-윤고딕340" panose="020B0600000101010101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BBC"/>
    <a:srgbClr val="00C2D2"/>
    <a:srgbClr val="F5AA00"/>
    <a:srgbClr val="F08801"/>
    <a:srgbClr val="F3C300"/>
    <a:srgbClr val="277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86" autoAdjust="0"/>
    <p:restoredTop sz="68459" autoAdjust="0"/>
  </p:normalViewPr>
  <p:slideViewPr>
    <p:cSldViewPr showGuides="1">
      <p:cViewPr>
        <p:scale>
          <a:sx n="75" d="100"/>
          <a:sy n="75" d="100"/>
        </p:scale>
        <p:origin x="-1704" y="-444"/>
      </p:cViewPr>
      <p:guideLst>
        <p:guide orient="horz" pos="2704"/>
        <p:guide orient="horz" pos="2614"/>
        <p:guide orient="horz" pos="2387"/>
        <p:guide orient="horz" pos="2432"/>
        <p:guide pos="2880"/>
        <p:guide pos="4241"/>
        <p:guide pos="1474"/>
        <p:guide pos="5647"/>
        <p:guide pos="3016"/>
        <p:guide pos="2744"/>
        <p:guide pos="5239"/>
        <p:guide pos="18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6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CB664-4A2C-40CE-8149-9600859E95BE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9129C-ACD6-44BB-AA0A-D1074396B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92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70633-3233-493B-BDD5-14E170045E5B}" type="datetimeFigureOut">
              <a:rPr lang="ko-KR" altLang="en-US" smtClean="0"/>
              <a:t>2013-11-25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81B02-46B4-486A-AC94-B93ABCB66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1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29E1-54D7-43D2-BF46-40818719705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0EE2-648D-4870-AEDF-4B850EEA768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8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29E1-54D7-43D2-BF46-40818719705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0EE2-648D-4870-AEDF-4B850EEA768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3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29E1-54D7-43D2-BF46-40818719705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0EE2-648D-4870-AEDF-4B850EEA768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A08894-3ACE-4121-94C7-B58DF4D16120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2013-11-25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FE23E5-0C54-41A9-9DF2-F15F4193AFE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A08894-3ACE-4121-94C7-B58DF4D16120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2013-11-25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FE23E5-0C54-41A9-9DF2-F15F4193AFE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1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A08894-3ACE-4121-94C7-B58DF4D16120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2013-11-25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FE23E5-0C54-41A9-9DF2-F15F4193AFE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6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29E1-54D7-43D2-BF46-40818719705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0EE2-648D-4870-AEDF-4B850EEA768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5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391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7" y="384809"/>
            <a:ext cx="9132573" cy="608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85485" y="1208964"/>
            <a:ext cx="303197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/>
            <a:r>
              <a:rPr lang="ko-KR" altLang="en-US" b="1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비주얼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프로그래밍 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dist"/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요소설계 </a:t>
            </a:r>
            <a:r>
              <a:rPr lang="ko-KR" altLang="en-US" b="1" dirty="0" smtClean="0">
                <a:ln>
                  <a:solidFill>
                    <a:srgbClr val="00C2D2">
                      <a:alpha val="30000"/>
                    </a:srgbClr>
                  </a:solidFill>
                </a:ln>
                <a:solidFill>
                  <a:srgbClr val="00C2D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</a:t>
            </a:r>
            <a:endParaRPr lang="en-US" altLang="ko-KR" b="1" dirty="0" smtClean="0">
              <a:ln>
                <a:solidFill>
                  <a:srgbClr val="00C2D2">
                    <a:alpha val="30000"/>
                  </a:srgbClr>
                </a:solidFill>
              </a:ln>
              <a:solidFill>
                <a:srgbClr val="00C2D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dist"/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결과발표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16807" y="5373216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김성근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조장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김현준 이종석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267019" y="5728034"/>
            <a:ext cx="3504071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/>
          <p:cNvSpPr/>
          <p:nvPr/>
        </p:nvSpPr>
        <p:spPr>
          <a:xfrm rot="5400000">
            <a:off x="6267315" y="5340420"/>
            <a:ext cx="200932" cy="209593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7461" y="970513"/>
            <a:ext cx="4047904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88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en-US" altLang="ko-KR" sz="48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    </a:t>
            </a:r>
            <a:r>
              <a:rPr lang="en-US" altLang="ko-KR" sz="20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48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  </a:t>
            </a:r>
            <a:r>
              <a:rPr lang="en-US" altLang="ko-KR" sz="88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4275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7186" y="836712"/>
            <a:ext cx="298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03 </a:t>
            </a:r>
            <a:r>
              <a:rPr lang="ko-KR" altLang="en-US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최종 보고서 본문</a:t>
            </a:r>
            <a:endParaRPr lang="en-US" altLang="ko-KR" dirty="0">
              <a:ln>
                <a:solidFill>
                  <a:srgbClr val="00C2D2">
                    <a:alpha val="35000"/>
                  </a:srgbClr>
                </a:solidFill>
              </a:ln>
              <a:solidFill>
                <a:srgbClr val="00C2D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70437" y="168685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계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화면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098479" y="1475604"/>
            <a:ext cx="347186" cy="254794"/>
            <a:chOff x="2743200" y="2693194"/>
            <a:chExt cx="347186" cy="254794"/>
          </a:xfrm>
        </p:grpSpPr>
        <p:grpSp>
          <p:nvGrpSpPr>
            <p:cNvPr id="8" name="그룹 7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그룹 13"/>
          <p:cNvGrpSpPr/>
          <p:nvPr/>
        </p:nvGrpSpPr>
        <p:grpSpPr>
          <a:xfrm rot="10800000">
            <a:off x="5503771" y="2022078"/>
            <a:ext cx="347186" cy="254794"/>
            <a:chOff x="2743200" y="2693194"/>
            <a:chExt cx="347186" cy="254794"/>
          </a:xfrm>
        </p:grpSpPr>
        <p:grpSp>
          <p:nvGrpSpPr>
            <p:cNvPr id="15" name="그룹 14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직선 연결선 20"/>
          <p:cNvCxnSpPr/>
          <p:nvPr/>
        </p:nvCxnSpPr>
        <p:spPr>
          <a:xfrm flipH="1">
            <a:off x="-886206" y="1206044"/>
            <a:ext cx="3802022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-1" y="2443462"/>
            <a:ext cx="9144000" cy="3721842"/>
          </a:xfrm>
          <a:prstGeom prst="rect">
            <a:avLst/>
          </a:prstGeom>
          <a:solidFill>
            <a:srgbClr val="349BBC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z="4400" spc="-150" dirty="0"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3" name="그림 22"/>
          <p:cNvPicPr/>
          <p:nvPr/>
        </p:nvPicPr>
        <p:blipFill>
          <a:blip r:embed="rId2"/>
          <a:stretch>
            <a:fillRect/>
          </a:stretch>
        </p:blipFill>
        <p:spPr>
          <a:xfrm>
            <a:off x="2987824" y="2467022"/>
            <a:ext cx="3420651" cy="36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-1" y="2443462"/>
            <a:ext cx="9144000" cy="3721842"/>
          </a:xfrm>
          <a:prstGeom prst="rect">
            <a:avLst/>
          </a:prstGeom>
          <a:solidFill>
            <a:srgbClr val="349BBC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z="4400" spc="-150" dirty="0"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78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171" y="64676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-886206" y="1206044"/>
            <a:ext cx="3802022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" y="836712"/>
            <a:ext cx="298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03 </a:t>
            </a:r>
            <a:r>
              <a:rPr lang="ko-KR" altLang="en-US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최종 보고서 본문</a:t>
            </a:r>
            <a:endParaRPr lang="en-US" altLang="ko-KR" dirty="0">
              <a:ln>
                <a:solidFill>
                  <a:srgbClr val="00C2D2">
                    <a:alpha val="35000"/>
                  </a:srgbClr>
                </a:solidFill>
              </a:ln>
              <a:solidFill>
                <a:srgbClr val="00C2D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16200000">
            <a:off x="8893833" y="5916308"/>
            <a:ext cx="267440" cy="230552"/>
          </a:xfrm>
          <a:prstGeom prst="triangle">
            <a:avLst>
              <a:gd name="adj" fmla="val 0"/>
            </a:avLst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5400000">
            <a:off x="-27122" y="2461906"/>
            <a:ext cx="267440" cy="230552"/>
          </a:xfrm>
          <a:prstGeom prst="triangle">
            <a:avLst>
              <a:gd name="adj" fmla="val 0"/>
            </a:avLst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187624" y="168685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대전모드 실행화면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115666" y="1475604"/>
            <a:ext cx="347186" cy="254794"/>
            <a:chOff x="2743200" y="2693194"/>
            <a:chExt cx="347186" cy="254794"/>
          </a:xfrm>
        </p:grpSpPr>
        <p:grpSp>
          <p:nvGrpSpPr>
            <p:cNvPr id="44" name="그룹 43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/>
          <p:cNvGrpSpPr/>
          <p:nvPr/>
        </p:nvGrpSpPr>
        <p:grpSpPr>
          <a:xfrm rot="10800000">
            <a:off x="5520958" y="2022078"/>
            <a:ext cx="347186" cy="254794"/>
            <a:chOff x="2743200" y="2693194"/>
            <a:chExt cx="347186" cy="254794"/>
          </a:xfrm>
        </p:grpSpPr>
        <p:grpSp>
          <p:nvGrpSpPr>
            <p:cNvPr id="51" name="그룹 50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" name="그림 29"/>
          <p:cNvPicPr/>
          <p:nvPr/>
        </p:nvPicPr>
        <p:blipFill>
          <a:blip r:embed="rId2"/>
          <a:stretch>
            <a:fillRect/>
          </a:stretch>
        </p:blipFill>
        <p:spPr>
          <a:xfrm>
            <a:off x="2215792" y="2637675"/>
            <a:ext cx="4568400" cy="3423600"/>
          </a:xfrm>
          <a:prstGeom prst="rect">
            <a:avLst/>
          </a:prstGeom>
        </p:spPr>
      </p:pic>
      <p:pic>
        <p:nvPicPr>
          <p:cNvPr id="38" name="그림 37"/>
          <p:cNvPicPr/>
          <p:nvPr/>
        </p:nvPicPr>
        <p:blipFill>
          <a:blip r:embed="rId3"/>
          <a:stretch>
            <a:fillRect/>
          </a:stretch>
        </p:blipFill>
        <p:spPr>
          <a:xfrm>
            <a:off x="2215792" y="2592583"/>
            <a:ext cx="4568400" cy="3423600"/>
          </a:xfrm>
          <a:prstGeom prst="rect">
            <a:avLst/>
          </a:prstGeom>
        </p:spPr>
      </p:pic>
      <p:pic>
        <p:nvPicPr>
          <p:cNvPr id="39" name="그림 3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6" y="2786004"/>
            <a:ext cx="8247288" cy="3126941"/>
          </a:xfrm>
          <a:prstGeom prst="rect">
            <a:avLst/>
          </a:prstGeom>
        </p:spPr>
      </p:pic>
      <p:pic>
        <p:nvPicPr>
          <p:cNvPr id="40" name="그림 3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5" y="2790874"/>
            <a:ext cx="8247287" cy="3094903"/>
          </a:xfrm>
          <a:prstGeom prst="rect">
            <a:avLst/>
          </a:prstGeom>
        </p:spPr>
      </p:pic>
      <p:pic>
        <p:nvPicPr>
          <p:cNvPr id="58" name="그림 5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9" y="2756610"/>
            <a:ext cx="7345235" cy="3089195"/>
          </a:xfrm>
          <a:prstGeom prst="rect">
            <a:avLst/>
          </a:prstGeom>
        </p:spPr>
      </p:pic>
      <p:pic>
        <p:nvPicPr>
          <p:cNvPr id="59" name="그림 5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9" y="2756610"/>
            <a:ext cx="7345235" cy="3125080"/>
          </a:xfrm>
          <a:prstGeom prst="rect">
            <a:avLst/>
          </a:prstGeom>
        </p:spPr>
      </p:pic>
      <p:pic>
        <p:nvPicPr>
          <p:cNvPr id="60" name="그림 5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73" y="2790874"/>
            <a:ext cx="7323521" cy="309081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-17186" y="836712"/>
            <a:ext cx="298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03 </a:t>
            </a:r>
            <a:r>
              <a:rPr lang="ko-KR" altLang="en-US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최종 보고서 본문</a:t>
            </a:r>
            <a:endParaRPr lang="en-US" altLang="ko-KR" dirty="0">
              <a:ln>
                <a:solidFill>
                  <a:srgbClr val="00C2D2">
                    <a:alpha val="35000"/>
                  </a:srgbClr>
                </a:solidFill>
              </a:ln>
              <a:solidFill>
                <a:srgbClr val="00C2D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70437" y="168685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대전모드 실행화면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098479" y="1475604"/>
            <a:ext cx="347186" cy="254794"/>
            <a:chOff x="2743200" y="2693194"/>
            <a:chExt cx="347186" cy="254794"/>
          </a:xfrm>
        </p:grpSpPr>
        <p:grpSp>
          <p:nvGrpSpPr>
            <p:cNvPr id="37" name="그룹 36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/>
          <p:cNvGrpSpPr/>
          <p:nvPr/>
        </p:nvGrpSpPr>
        <p:grpSpPr>
          <a:xfrm rot="10800000">
            <a:off x="5503771" y="2022078"/>
            <a:ext cx="347186" cy="254794"/>
            <a:chOff x="2743200" y="2693194"/>
            <a:chExt cx="347186" cy="254794"/>
          </a:xfrm>
        </p:grpSpPr>
        <p:grpSp>
          <p:nvGrpSpPr>
            <p:cNvPr id="66" name="그룹 65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542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78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171" y="64676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" y="836712"/>
            <a:ext cx="21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04 </a:t>
            </a:r>
            <a:r>
              <a:rPr lang="ko-KR" altLang="en-US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자기평가</a:t>
            </a:r>
            <a:endParaRPr lang="en-US" altLang="ko-KR" dirty="0">
              <a:ln>
                <a:solidFill>
                  <a:srgbClr val="00C2D2">
                    <a:alpha val="35000"/>
                  </a:srgbClr>
                </a:solidFill>
              </a:ln>
              <a:solidFill>
                <a:srgbClr val="00C2D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-295516" y="1206044"/>
            <a:ext cx="2360756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재영\진행중 업무\Money\UntitledFWA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0" y="4719743"/>
            <a:ext cx="854631" cy="211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3390" y="2147835"/>
            <a:ext cx="7219236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ko-KR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같은 그림 찾기 게임 프로그램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구현에 있어 윈도우에서 기본적으로 제공되는 게임에 있는 기능을 </a:t>
            </a:r>
            <a:endParaRPr lang="en-US" altLang="ko-KR" sz="1200" dirty="0" smtClean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ko-KR" sz="120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참고하여</a:t>
            </a:r>
            <a:r>
              <a:rPr lang="en-US" altLang="ko-KR" sz="120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ko-KR" sz="120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기능적인 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구성에서는 최대한 사용 가능 하도록 구현하려고 하였다</a:t>
            </a:r>
            <a:r>
              <a:rPr lang="en-US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endParaRPr lang="en-US" altLang="ko-KR" sz="1200" dirty="0" smtClean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ko-KR" sz="120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초기 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네트워크 연결을 생각하지 않고 개발을 했었기 때문에</a:t>
            </a:r>
            <a:r>
              <a:rPr lang="en-US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네트워크가 연결되지 않은 상태에서의 </a:t>
            </a:r>
            <a:r>
              <a:rPr lang="ko-KR" altLang="ko-KR" sz="120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게임이라면</a:t>
            </a:r>
            <a:endParaRPr lang="en-US" altLang="ko-KR" sz="1200" dirty="0" smtClean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UI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가 개선된다는 가정하에 윈도우에서도 사용 가능하다고 생각한다</a:t>
            </a:r>
            <a:r>
              <a:rPr lang="en-US" altLang="ko-KR" sz="120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ko-KR" altLang="ko-KR" sz="12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ko-KR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하지만 네트워크에 연결되는 상태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대해서는 많은 작업이 더 필요하다고 생각한다</a:t>
            </a:r>
            <a:r>
              <a:rPr lang="en-US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윈도우에서 기본적으로 제공되는 네트워크 게임의 경우에는 서버에 접근하여 상대방을 자동적으로 찾아주는 시스템을 가지고 있다</a:t>
            </a:r>
            <a:r>
              <a:rPr lang="en-US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현재 우리 게임에서는 상대방의</a:t>
            </a:r>
            <a:r>
              <a:rPr lang="en-US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IP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직접 쳐서 접근 해야 한다는 한계점이 있어</a:t>
            </a:r>
            <a:r>
              <a:rPr lang="en-US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IP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대하여 모르는 사용자라면 전혀 접근 할 수 없는 상태가 된다</a:t>
            </a:r>
            <a:r>
              <a:rPr lang="en-US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따라서 이 점에 대하여 해결되지 않으면 많은 사용자가 사용할 수 없게 된다</a:t>
            </a:r>
            <a:r>
              <a:rPr lang="en-US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그리고 이 점 이외에도 네트워크 게임에 대해서 로그인 이라던가 데이터베이스를 이용한 전적 관리와 같은 것이 바탕이 되어야 사용자가 사용하기에 적절한 게임이 된다고 생각한다</a:t>
            </a:r>
            <a:r>
              <a:rPr lang="en-US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endParaRPr lang="en-US" altLang="ko-KR" sz="1200" dirty="0" smtClean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80000"/>
              </a:lnSpc>
            </a:pPr>
            <a:endParaRPr lang="ko-KR" altLang="ko-KR" sz="12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따라서 현재까지 제공되는 기능만으로는 로컬 게임으로서는 적절하지만 </a:t>
            </a:r>
            <a:r>
              <a:rPr lang="ko-KR" altLang="ko-KR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네트워크 게임으로는 부적절하다고 생각이 된다</a:t>
            </a:r>
            <a:r>
              <a:rPr lang="en-US" altLang="ko-KR" sz="16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lang="en-US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네트워크 게임에 대해서 여러 가지 기능이 추가되고</a:t>
            </a:r>
            <a:r>
              <a:rPr lang="en-US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UI</a:t>
            </a:r>
            <a:r>
              <a:rPr lang="ko-KR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적으로 개선되어야만 게임으로서 기능이 전부 갖춰졌다고 생각할 수 있을 것이다</a:t>
            </a:r>
            <a:r>
              <a:rPr lang="en-US" altLang="ko-KR" sz="1200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120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91" y="1618067"/>
            <a:ext cx="8959504" cy="34778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 </a:t>
            </a:r>
            <a:r>
              <a:rPr lang="en-US" altLang="ko-KR" sz="107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en-US" altLang="ko-KR" sz="1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813056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08619" y="6429308"/>
            <a:ext cx="2731806" cy="460268"/>
            <a:chOff x="2798074" y="2428721"/>
            <a:chExt cx="3210197" cy="526906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469" y="2428721"/>
              <a:ext cx="296707" cy="49373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074" y="2428721"/>
              <a:ext cx="247256" cy="492461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049" y="2621994"/>
              <a:ext cx="426222" cy="30367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028" y="2562703"/>
              <a:ext cx="289643" cy="361631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955" y="2577588"/>
              <a:ext cx="339094" cy="34886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670" y="2638132"/>
              <a:ext cx="652285" cy="2883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98" y="2642039"/>
              <a:ext cx="652285" cy="288325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790" y="2562703"/>
              <a:ext cx="367352" cy="359753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2653050"/>
              <a:ext cx="367352" cy="302577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3349476" y="3233251"/>
            <a:ext cx="24286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9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prstClr val="white"/>
                </a:solidFill>
                <a:latin typeface="-윤고딕330" pitchFamily="18" charset="-127"/>
                <a:ea typeface="-윤고딕330" pitchFamily="18" charset="-127"/>
              </a:rPr>
              <a:t>감사합니다</a:t>
            </a:r>
            <a:endParaRPr lang="en-US" altLang="ko-KR" sz="19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prstClr val="white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0030" y="2819028"/>
            <a:ext cx="323838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72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en-US" altLang="ko-KR" sz="36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7200" dirty="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   ]</a:t>
            </a:r>
          </a:p>
        </p:txBody>
      </p:sp>
    </p:spTree>
    <p:extLst>
      <p:ext uri="{BB962C8B-B14F-4D97-AF65-F5344CB8AC3E}">
        <p14:creationId xmlns:p14="http://schemas.microsoft.com/office/powerpoint/2010/main" val="41203132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재영\숫자로 보는 서울 시내버스\23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464"/>
            <a:ext cx="9144000" cy="6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4053" y="2247394"/>
            <a:ext cx="542904" cy="31631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직사각형 104"/>
          <p:cNvSpPr/>
          <p:nvPr/>
        </p:nvSpPr>
        <p:spPr>
          <a:xfrm>
            <a:off x="0" y="-7868"/>
            <a:ext cx="9144000" cy="390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-1171" y="6467668"/>
            <a:ext cx="9144000" cy="390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3180913" y="2634595"/>
            <a:ext cx="260846" cy="191431"/>
            <a:chOff x="2743200" y="2693194"/>
            <a:chExt cx="347186" cy="254794"/>
          </a:xfrm>
        </p:grpSpPr>
        <p:grpSp>
          <p:nvGrpSpPr>
            <p:cNvPr id="112" name="그룹 111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그룹 112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17" name="직선 연결선 116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그룹 124"/>
          <p:cNvGrpSpPr/>
          <p:nvPr/>
        </p:nvGrpSpPr>
        <p:grpSpPr>
          <a:xfrm rot="10800000">
            <a:off x="5702879" y="4358015"/>
            <a:ext cx="260846" cy="191431"/>
            <a:chOff x="2743200" y="2693194"/>
            <a:chExt cx="347186" cy="254794"/>
          </a:xfrm>
        </p:grpSpPr>
        <p:grpSp>
          <p:nvGrpSpPr>
            <p:cNvPr id="127" name="그룹 126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132" name="타원 131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31" name="직선 연결선 130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TextBox 134"/>
          <p:cNvSpPr txBox="1"/>
          <p:nvPr/>
        </p:nvSpPr>
        <p:spPr>
          <a:xfrm>
            <a:off x="3938442" y="2164942"/>
            <a:ext cx="923118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400" b="1" dirty="0" smtClean="0">
                <a:ln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Index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680492" y="2761872"/>
            <a:ext cx="14029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n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01 </a:t>
            </a:r>
            <a:r>
              <a:rPr lang="ko-KR" altLang="en-US" sz="1400" b="1" dirty="0" smtClean="0">
                <a:ln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프로젝트 </a:t>
            </a:r>
            <a:r>
              <a:rPr lang="ko-KR" altLang="en-US" sz="1400" b="1" dirty="0">
                <a:ln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목표</a:t>
            </a:r>
            <a:endParaRPr lang="en-US" altLang="ko-KR" sz="1400" b="1" dirty="0">
              <a:ln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68419" y="3624910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n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03 </a:t>
            </a:r>
            <a:r>
              <a:rPr lang="ko-KR" altLang="en-US" sz="1400" b="1" dirty="0" smtClean="0">
                <a:ln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최종보고서 </a:t>
            </a:r>
            <a:r>
              <a:rPr lang="ko-KR" altLang="en-US" sz="1400" b="1" dirty="0">
                <a:ln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본문</a:t>
            </a:r>
            <a:endParaRPr lang="en-US" altLang="ko-KR" sz="1400" b="1" dirty="0">
              <a:ln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79438" y="4076132"/>
            <a:ext cx="1032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n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04 </a:t>
            </a:r>
            <a:r>
              <a:rPr lang="ko-KR" altLang="en-US" sz="1400" b="1" dirty="0" smtClean="0">
                <a:ln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자기평가</a:t>
            </a:r>
            <a:endParaRPr lang="en-US" altLang="ko-KR" sz="1400" b="1" dirty="0">
              <a:ln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64924" y="3191218"/>
            <a:ext cx="1931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n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02 </a:t>
            </a:r>
            <a:r>
              <a:rPr lang="ko-KR" altLang="en-US" sz="1400" b="1" dirty="0" smtClean="0">
                <a:ln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계획서 상의 연구내용</a:t>
            </a:r>
            <a:endParaRPr lang="en-US" altLang="ko-KR" sz="1400" b="1" dirty="0">
              <a:ln>
                <a:solidFill>
                  <a:sysClr val="windowText" lastClr="000000">
                    <a:alpha val="30000"/>
                  </a:sys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7483" y="2665795"/>
            <a:ext cx="3188693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1500" dirty="0" smtClean="0">
                <a:ln w="3175">
                  <a:solidFill>
                    <a:sysClr val="windowText" lastClr="000000">
                      <a:alpha val="20000"/>
                    </a:sys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    ]</a:t>
            </a:r>
          </a:p>
        </p:txBody>
      </p:sp>
    </p:spTree>
    <p:extLst>
      <p:ext uri="{BB962C8B-B14F-4D97-AF65-F5344CB8AC3E}">
        <p14:creationId xmlns:p14="http://schemas.microsoft.com/office/powerpoint/2010/main" val="13008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78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171" y="64676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71" y="5171706"/>
            <a:ext cx="1578137" cy="129272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25067" y="2151143"/>
            <a:ext cx="709184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Visual Programming </a:t>
            </a:r>
            <a:r>
              <a:rPr lang="ko-KR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프로젝트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에서는 마이크로소프트에서 제공해주는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MFC(Microsoft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Foundation Class)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사용하여 실제로 사용 가능한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MFC </a:t>
            </a:r>
            <a:r>
              <a:rPr lang="ko-KR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응용프로그램을 제작한다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 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응용프로그램은 같은 그림 찾기 게임을 기반으로 해서 만들어진다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 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게임은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Visual C++ MFC 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윈도우 응용프로그램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저자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성윤정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에서 제공되는 코드이며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 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코드를 이용하여 한 학기 동안 배운 다양한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MFC API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이용하여 해당 프로그램을 확장한다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endParaRPr lang="ko-KR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endParaRPr lang="en-US" altLang="ko-KR" sz="14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응용프로그램을 </a:t>
            </a:r>
            <a:r>
              <a:rPr lang="ko-KR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만들어 가는 과정을 통하여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MFC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에서 발생하는 메시지인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Window Message, Command Message, Control Notification Message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대해서 이해하고 처리할 수 있는 능력을 향상시키고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MFC 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응용 프로그램의 기본 골격을 이루는데 절대적인 클래스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4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가지의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2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CWinApp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en-US" altLang="ko-KR" sz="12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CDocument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en-US" altLang="ko-KR" sz="12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CFrameWnd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en-US" altLang="ko-KR" sz="12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CView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관계를 이해하도록 한다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이런 과정을 통하여 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응용프로그램 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설계 과정에 대해서 이해하고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추후 </a:t>
            </a:r>
            <a:r>
              <a:rPr lang="en-US" altLang="ko-KR" sz="12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Ios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Application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이나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Android Application 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개발에 </a:t>
            </a:r>
            <a:r>
              <a:rPr lang="ko-KR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필요한 </a:t>
            </a:r>
            <a:r>
              <a:rPr lang="ko-KR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개념을 이해하고 적용할 수 있는 역량을 키우도록 한다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836712"/>
            <a:ext cx="21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01 </a:t>
            </a:r>
            <a:r>
              <a:rPr lang="ko-KR" altLang="en-US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프로젝트 목표</a:t>
            </a:r>
            <a:endParaRPr lang="en-US" altLang="ko-KR" dirty="0">
              <a:ln>
                <a:solidFill>
                  <a:srgbClr val="00C2D2">
                    <a:alpha val="35000"/>
                  </a:srgbClr>
                </a:solidFill>
              </a:ln>
              <a:solidFill>
                <a:srgbClr val="00C2D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-295516" y="1206044"/>
            <a:ext cx="2360756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2018" y="1697211"/>
            <a:ext cx="8892178" cy="34778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       ]</a:t>
            </a:r>
          </a:p>
        </p:txBody>
      </p:sp>
    </p:spTree>
    <p:extLst>
      <p:ext uri="{BB962C8B-B14F-4D97-AF65-F5344CB8AC3E}">
        <p14:creationId xmlns:p14="http://schemas.microsoft.com/office/powerpoint/2010/main" val="255630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/>
        </p:nvSpPr>
        <p:spPr>
          <a:xfrm>
            <a:off x="1735758" y="2824470"/>
            <a:ext cx="1453576" cy="369332"/>
          </a:xfrm>
          <a:prstGeom prst="snip1Rect">
            <a:avLst>
              <a:gd name="adj" fmla="val 50000"/>
            </a:avLst>
          </a:prstGeom>
          <a:solidFill>
            <a:srgbClr val="00C2D2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-78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171" y="64676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" y="836712"/>
            <a:ext cx="298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02 </a:t>
            </a:r>
            <a:r>
              <a:rPr lang="ko-KR" altLang="en-US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계획서 상의 연구내용</a:t>
            </a:r>
            <a:endParaRPr lang="en-US" altLang="ko-KR" dirty="0">
              <a:ln>
                <a:solidFill>
                  <a:srgbClr val="00C2D2">
                    <a:alpha val="35000"/>
                  </a:srgbClr>
                </a:solidFill>
              </a:ln>
              <a:solidFill>
                <a:srgbClr val="00C2D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-886206" y="1206044"/>
            <a:ext cx="3802022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74146" y="197432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게임모드를 연습모드와 랭킹모드 두 가지를 할 수 있도록 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구현한다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85552" y="1690504"/>
            <a:ext cx="347186" cy="254794"/>
            <a:chOff x="2743200" y="2693194"/>
            <a:chExt cx="347186" cy="254794"/>
          </a:xfrm>
        </p:grpSpPr>
        <p:grpSp>
          <p:nvGrpSpPr>
            <p:cNvPr id="19" name="그룹 18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그룹 24"/>
          <p:cNvGrpSpPr/>
          <p:nvPr/>
        </p:nvGrpSpPr>
        <p:grpSpPr>
          <a:xfrm rot="10800000">
            <a:off x="7796186" y="2363394"/>
            <a:ext cx="347186" cy="254794"/>
            <a:chOff x="2743200" y="2693194"/>
            <a:chExt cx="347186" cy="254794"/>
          </a:xfrm>
        </p:grpSpPr>
        <p:grpSp>
          <p:nvGrpSpPr>
            <p:cNvPr id="26" name="그룹 25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직사각형 2"/>
          <p:cNvSpPr/>
          <p:nvPr/>
        </p:nvSpPr>
        <p:spPr>
          <a:xfrm>
            <a:off x="1754934" y="3213538"/>
            <a:ext cx="5587570" cy="259172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870822" y="2847067"/>
            <a:ext cx="1102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메뉴 구성</a:t>
            </a:r>
            <a:endParaRPr lang="en-US" altLang="ko-KR" spc="-15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48130" y="3405194"/>
            <a:ext cx="611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474080" y="3577676"/>
            <a:ext cx="615813" cy="0"/>
          </a:xfrm>
          <a:prstGeom prst="line">
            <a:avLst/>
          </a:prstGeom>
          <a:ln w="25400">
            <a:solidFill>
              <a:srgbClr val="00C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107638" y="3399972"/>
            <a:ext cx="13557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새 게임</a:t>
            </a:r>
            <a:endParaRPr lang="en-US" altLang="ko-KR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게임모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드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4187758" y="4019578"/>
            <a:ext cx="615813" cy="0"/>
          </a:xfrm>
          <a:prstGeom prst="line">
            <a:avLst/>
          </a:prstGeom>
          <a:ln w="25400">
            <a:solidFill>
              <a:srgbClr val="00C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920272" y="3848856"/>
            <a:ext cx="13557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랭킹모드</a:t>
            </a:r>
            <a:endParaRPr lang="en-US" altLang="ko-KR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연습모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드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5970331" y="4480092"/>
            <a:ext cx="615813" cy="0"/>
          </a:xfrm>
          <a:prstGeom prst="line">
            <a:avLst/>
          </a:prstGeom>
          <a:ln w="25400">
            <a:solidFill>
              <a:srgbClr val="00C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600658" y="4338398"/>
            <a:ext cx="9236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고급</a:t>
            </a:r>
            <a:endParaRPr lang="en-US" altLang="ko-KR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중급</a:t>
            </a:r>
            <a:endParaRPr lang="en-US" altLang="ko-KR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초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급</a:t>
            </a:r>
          </a:p>
        </p:txBody>
      </p:sp>
    </p:spTree>
    <p:extLst>
      <p:ext uri="{BB962C8B-B14F-4D97-AF65-F5344CB8AC3E}">
        <p14:creationId xmlns:p14="http://schemas.microsoft.com/office/powerpoint/2010/main" val="2980089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/>
        </p:nvSpPr>
        <p:spPr>
          <a:xfrm>
            <a:off x="2353704" y="3325037"/>
            <a:ext cx="1453576" cy="369332"/>
          </a:xfrm>
          <a:prstGeom prst="snip1Rect">
            <a:avLst>
              <a:gd name="adj" fmla="val 50000"/>
            </a:avLst>
          </a:prstGeom>
          <a:solidFill>
            <a:srgbClr val="00C2D2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-78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171" y="64676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" y="836712"/>
            <a:ext cx="298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02 </a:t>
            </a:r>
            <a:r>
              <a:rPr lang="ko-KR" altLang="en-US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계획서 상의 연구내용</a:t>
            </a:r>
            <a:endParaRPr lang="en-US" altLang="ko-KR" dirty="0">
              <a:ln>
                <a:solidFill>
                  <a:srgbClr val="00C2D2">
                    <a:alpha val="35000"/>
                  </a:srgbClr>
                </a:solidFill>
              </a:ln>
              <a:solidFill>
                <a:srgbClr val="00C2D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-886206" y="1206044"/>
            <a:ext cx="3802022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74146" y="197432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사용자가 선택할 수 있는 모양을 제공한다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136582" y="1690504"/>
            <a:ext cx="347186" cy="254794"/>
            <a:chOff x="2743200" y="2693194"/>
            <a:chExt cx="347186" cy="254794"/>
          </a:xfrm>
        </p:grpSpPr>
        <p:grpSp>
          <p:nvGrpSpPr>
            <p:cNvPr id="19" name="그룹 18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그룹 24"/>
          <p:cNvGrpSpPr/>
          <p:nvPr/>
        </p:nvGrpSpPr>
        <p:grpSpPr>
          <a:xfrm rot="10800000">
            <a:off x="6660232" y="2363394"/>
            <a:ext cx="347186" cy="254794"/>
            <a:chOff x="2743200" y="2693194"/>
            <a:chExt cx="347186" cy="254794"/>
          </a:xfrm>
        </p:grpSpPr>
        <p:grpSp>
          <p:nvGrpSpPr>
            <p:cNvPr id="26" name="그룹 25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직사각형 2"/>
          <p:cNvSpPr/>
          <p:nvPr/>
        </p:nvSpPr>
        <p:spPr>
          <a:xfrm>
            <a:off x="2372880" y="3714105"/>
            <a:ext cx="4401242" cy="167069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488768" y="3347634"/>
            <a:ext cx="1102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메뉴 구성</a:t>
            </a:r>
            <a:endParaRPr lang="en-US" altLang="ko-KR" spc="-15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66076" y="3905761"/>
            <a:ext cx="611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92026" y="4078243"/>
            <a:ext cx="615813" cy="0"/>
          </a:xfrm>
          <a:prstGeom prst="line">
            <a:avLst/>
          </a:prstGeom>
          <a:ln w="25400">
            <a:solidFill>
              <a:srgbClr val="00C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725584" y="3900539"/>
            <a:ext cx="1355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모양변경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805704" y="4073583"/>
            <a:ext cx="615813" cy="0"/>
          </a:xfrm>
          <a:prstGeom prst="line">
            <a:avLst/>
          </a:prstGeom>
          <a:ln w="25400">
            <a:solidFill>
              <a:srgbClr val="00C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461384" y="3905761"/>
            <a:ext cx="16007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둘리</a:t>
            </a:r>
            <a:endParaRPr lang="en-US" altLang="ko-KR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포켓몬스</a:t>
            </a:r>
            <a:r>
              <a:rPr lang="ko-KR" altLang="en-US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터</a:t>
            </a:r>
            <a:endParaRPr lang="en-US" altLang="ko-KR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원피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스</a:t>
            </a:r>
          </a:p>
        </p:txBody>
      </p:sp>
    </p:spTree>
    <p:extLst>
      <p:ext uri="{BB962C8B-B14F-4D97-AF65-F5344CB8AC3E}">
        <p14:creationId xmlns:p14="http://schemas.microsoft.com/office/powerpoint/2010/main" val="405717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잘린 사각형 4"/>
          <p:cNvSpPr/>
          <p:nvPr/>
        </p:nvSpPr>
        <p:spPr>
          <a:xfrm>
            <a:off x="3491880" y="3428721"/>
            <a:ext cx="1453576" cy="369332"/>
          </a:xfrm>
          <a:prstGeom prst="snip1Rect">
            <a:avLst>
              <a:gd name="adj" fmla="val 50000"/>
            </a:avLst>
          </a:prstGeom>
          <a:solidFill>
            <a:srgbClr val="00C2D2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-78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171" y="64676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" y="836712"/>
            <a:ext cx="298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02 </a:t>
            </a:r>
            <a:r>
              <a:rPr lang="ko-KR" altLang="en-US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계획서 상의 연구내용</a:t>
            </a:r>
            <a:endParaRPr lang="en-US" altLang="ko-KR" dirty="0">
              <a:ln>
                <a:solidFill>
                  <a:srgbClr val="00C2D2">
                    <a:alpha val="35000"/>
                  </a:srgbClr>
                </a:solidFill>
              </a:ln>
              <a:solidFill>
                <a:srgbClr val="00C2D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-886206" y="1206044"/>
            <a:ext cx="3802022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74146" y="197432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통계기능을 제공한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다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72686" y="1690504"/>
            <a:ext cx="347186" cy="254794"/>
            <a:chOff x="2743200" y="2693194"/>
            <a:chExt cx="347186" cy="254794"/>
          </a:xfrm>
        </p:grpSpPr>
        <p:grpSp>
          <p:nvGrpSpPr>
            <p:cNvPr id="19" name="그룹 18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그룹 24"/>
          <p:cNvGrpSpPr/>
          <p:nvPr/>
        </p:nvGrpSpPr>
        <p:grpSpPr>
          <a:xfrm rot="10800000">
            <a:off x="5707392" y="2363394"/>
            <a:ext cx="347186" cy="254794"/>
            <a:chOff x="2743200" y="2693194"/>
            <a:chExt cx="347186" cy="254794"/>
          </a:xfrm>
        </p:grpSpPr>
        <p:grpSp>
          <p:nvGrpSpPr>
            <p:cNvPr id="26" name="그룹 25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직사각형 2"/>
          <p:cNvSpPr/>
          <p:nvPr/>
        </p:nvSpPr>
        <p:spPr>
          <a:xfrm>
            <a:off x="3511056" y="3817789"/>
            <a:ext cx="2139893" cy="8353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26944" y="3451318"/>
            <a:ext cx="1102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메뉴 구성</a:t>
            </a:r>
            <a:endParaRPr lang="en-US" altLang="ko-KR" spc="-15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04252" y="4009445"/>
            <a:ext cx="611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230202" y="4181927"/>
            <a:ext cx="615813" cy="0"/>
          </a:xfrm>
          <a:prstGeom prst="line">
            <a:avLst/>
          </a:prstGeom>
          <a:ln w="25400">
            <a:solidFill>
              <a:srgbClr val="00C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63760" y="4004223"/>
            <a:ext cx="1355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통계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5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78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171" y="64676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32118" y="1534738"/>
            <a:ext cx="347186" cy="254794"/>
            <a:chOff x="2743200" y="2693194"/>
            <a:chExt cx="347186" cy="254794"/>
          </a:xfrm>
        </p:grpSpPr>
        <p:grpSp>
          <p:nvGrpSpPr>
            <p:cNvPr id="19" name="그룹 18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그룹 24"/>
          <p:cNvGrpSpPr/>
          <p:nvPr/>
        </p:nvGrpSpPr>
        <p:grpSpPr>
          <a:xfrm rot="10800000">
            <a:off x="8257052" y="2128943"/>
            <a:ext cx="347186" cy="254794"/>
            <a:chOff x="2743200" y="2693194"/>
            <a:chExt cx="347186" cy="254794"/>
          </a:xfrm>
        </p:grpSpPr>
        <p:grpSp>
          <p:nvGrpSpPr>
            <p:cNvPr id="26" name="그룹 25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한쪽 모서리가 잘린 사각형 31"/>
          <p:cNvSpPr/>
          <p:nvPr/>
        </p:nvSpPr>
        <p:spPr>
          <a:xfrm>
            <a:off x="1988669" y="2868588"/>
            <a:ext cx="1453576" cy="369332"/>
          </a:xfrm>
          <a:prstGeom prst="snip1Rect">
            <a:avLst>
              <a:gd name="adj" fmla="val 50000"/>
            </a:avLst>
          </a:prstGeom>
          <a:solidFill>
            <a:srgbClr val="00C2D2">
              <a:alpha val="7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07845" y="3257656"/>
            <a:ext cx="5587570" cy="186523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123733" y="2891185"/>
            <a:ext cx="1102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메뉴 구성</a:t>
            </a:r>
            <a:endParaRPr lang="en-US" altLang="ko-KR" spc="-150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01041" y="3449312"/>
            <a:ext cx="611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726991" y="3621794"/>
            <a:ext cx="615813" cy="0"/>
          </a:xfrm>
          <a:prstGeom prst="line">
            <a:avLst/>
          </a:prstGeom>
          <a:ln w="25400">
            <a:solidFill>
              <a:srgbClr val="00C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60549" y="3444090"/>
            <a:ext cx="1355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새 게임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게임모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드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4440669" y="3910946"/>
            <a:ext cx="615813" cy="0"/>
          </a:xfrm>
          <a:prstGeom prst="line">
            <a:avLst/>
          </a:prstGeom>
          <a:ln w="25400">
            <a:solidFill>
              <a:srgbClr val="00C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173183" y="3740224"/>
            <a:ext cx="15680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랭킹모드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연습모드</a:t>
            </a:r>
            <a:endParaRPr lang="en-US" altLang="ko-KR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대전모드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추가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22778" y="1852950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네트워크를 이용하여 대전할 수 있는 기능을 추가한다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723263" y="4618834"/>
            <a:ext cx="615813" cy="0"/>
          </a:xfrm>
          <a:prstGeom prst="line">
            <a:avLst/>
          </a:prstGeom>
          <a:ln w="25400">
            <a:solidFill>
              <a:srgbClr val="00C2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104219" y="4431838"/>
            <a:ext cx="611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대전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56821" y="4446352"/>
            <a:ext cx="1355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채팅</a:t>
            </a:r>
            <a:endParaRPr lang="en-US" altLang="ko-KR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권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" y="836712"/>
            <a:ext cx="298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02 </a:t>
            </a:r>
            <a:r>
              <a:rPr lang="ko-KR" altLang="en-US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계획서 상의 연구내용</a:t>
            </a:r>
            <a:endParaRPr lang="en-US" altLang="ko-KR" dirty="0">
              <a:ln>
                <a:solidFill>
                  <a:srgbClr val="00C2D2">
                    <a:alpha val="35000"/>
                  </a:srgbClr>
                </a:solidFill>
              </a:ln>
              <a:solidFill>
                <a:srgbClr val="00C2D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-886206" y="1206044"/>
            <a:ext cx="3802022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-1" y="2443462"/>
            <a:ext cx="9144000" cy="3721842"/>
          </a:xfrm>
          <a:prstGeom prst="rect">
            <a:avLst/>
          </a:prstGeom>
          <a:solidFill>
            <a:srgbClr val="349BBC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z="4400" spc="-150" dirty="0"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78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171" y="64676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-886206" y="1206044"/>
            <a:ext cx="3802022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" y="836712"/>
            <a:ext cx="298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03 </a:t>
            </a:r>
            <a:r>
              <a:rPr lang="ko-KR" altLang="en-US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최종 보고서 본문</a:t>
            </a:r>
            <a:endParaRPr lang="en-US" altLang="ko-KR" dirty="0">
              <a:ln>
                <a:solidFill>
                  <a:srgbClr val="00C2D2">
                    <a:alpha val="35000"/>
                  </a:srgbClr>
                </a:solidFill>
              </a:ln>
              <a:solidFill>
                <a:srgbClr val="00C2D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16200000">
            <a:off x="8893833" y="5916308"/>
            <a:ext cx="267440" cy="230552"/>
          </a:xfrm>
          <a:prstGeom prst="triangle">
            <a:avLst>
              <a:gd name="adj" fmla="val 0"/>
            </a:avLst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5400000">
            <a:off x="-27122" y="2461906"/>
            <a:ext cx="267440" cy="230552"/>
          </a:xfrm>
          <a:prstGeom prst="triangle">
            <a:avLst>
              <a:gd name="adj" fmla="val 0"/>
            </a:avLst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502430" y="2609887"/>
            <a:ext cx="4144251" cy="3421697"/>
          </a:xfrm>
          <a:prstGeom prst="rect">
            <a:avLst/>
          </a:prstGeom>
        </p:spPr>
      </p:pic>
      <p:pic>
        <p:nvPicPr>
          <p:cNvPr id="60" name="그림 59"/>
          <p:cNvPicPr/>
          <p:nvPr/>
        </p:nvPicPr>
        <p:blipFill>
          <a:blip r:embed="rId3"/>
          <a:stretch>
            <a:fillRect/>
          </a:stretch>
        </p:blipFill>
        <p:spPr>
          <a:xfrm>
            <a:off x="2287392" y="2611407"/>
            <a:ext cx="4566874" cy="3422445"/>
          </a:xfrm>
          <a:prstGeom prst="rect">
            <a:avLst/>
          </a:prstGeom>
        </p:spPr>
      </p:pic>
      <p:pic>
        <p:nvPicPr>
          <p:cNvPr id="40" name="그림 3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30" y="2611520"/>
            <a:ext cx="4145941" cy="3447145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187624" y="168685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연습모드 실행화면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115666" y="1475604"/>
            <a:ext cx="347186" cy="254794"/>
            <a:chOff x="2743200" y="2693194"/>
            <a:chExt cx="347186" cy="254794"/>
          </a:xfrm>
        </p:grpSpPr>
        <p:grpSp>
          <p:nvGrpSpPr>
            <p:cNvPr id="44" name="그룹 43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/>
          <p:cNvGrpSpPr/>
          <p:nvPr/>
        </p:nvGrpSpPr>
        <p:grpSpPr>
          <a:xfrm rot="10800000">
            <a:off x="5520958" y="2022078"/>
            <a:ext cx="347186" cy="254794"/>
            <a:chOff x="2743200" y="2693194"/>
            <a:chExt cx="347186" cy="254794"/>
          </a:xfrm>
        </p:grpSpPr>
        <p:grpSp>
          <p:nvGrpSpPr>
            <p:cNvPr id="51" name="그룹 50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그림 37"/>
          <p:cNvPicPr/>
          <p:nvPr/>
        </p:nvPicPr>
        <p:blipFill>
          <a:blip r:embed="rId5"/>
          <a:stretch>
            <a:fillRect/>
          </a:stretch>
        </p:blipFill>
        <p:spPr>
          <a:xfrm>
            <a:off x="2494977" y="2594294"/>
            <a:ext cx="4151704" cy="34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1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-1" y="2443462"/>
            <a:ext cx="9144000" cy="3721842"/>
          </a:xfrm>
          <a:prstGeom prst="rect">
            <a:avLst/>
          </a:prstGeom>
          <a:solidFill>
            <a:srgbClr val="349BBC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 sz="4400" spc="-150" dirty="0"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78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171" y="6467668"/>
            <a:ext cx="9144000" cy="390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-886206" y="1206044"/>
            <a:ext cx="3802022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" y="836712"/>
            <a:ext cx="298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03 </a:t>
            </a:r>
            <a:r>
              <a:rPr lang="ko-KR" altLang="en-US" dirty="0" smtClean="0">
                <a:ln>
                  <a:solidFill>
                    <a:srgbClr val="00C2D2">
                      <a:alpha val="35000"/>
                    </a:srgbClr>
                  </a:solidFill>
                </a:ln>
                <a:solidFill>
                  <a:srgbClr val="00C2D2"/>
                </a:solidFill>
                <a:latin typeface="-윤고딕330" pitchFamily="18" charset="-127"/>
                <a:ea typeface="-윤고딕330" pitchFamily="18" charset="-127"/>
              </a:rPr>
              <a:t>최종 보고서 본문</a:t>
            </a:r>
            <a:endParaRPr lang="en-US" altLang="ko-KR" dirty="0">
              <a:ln>
                <a:solidFill>
                  <a:srgbClr val="00C2D2">
                    <a:alpha val="35000"/>
                  </a:srgbClr>
                </a:solidFill>
              </a:ln>
              <a:solidFill>
                <a:srgbClr val="00C2D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16200000">
            <a:off x="8893833" y="5916308"/>
            <a:ext cx="267440" cy="230552"/>
          </a:xfrm>
          <a:prstGeom prst="triangle">
            <a:avLst>
              <a:gd name="adj" fmla="val 0"/>
            </a:avLst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5400000">
            <a:off x="-27122" y="2461906"/>
            <a:ext cx="267440" cy="230552"/>
          </a:xfrm>
          <a:prstGeom prst="triangle">
            <a:avLst>
              <a:gd name="adj" fmla="val 0"/>
            </a:avLst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187624" y="168685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랭킹모드 실행화면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115666" y="1475604"/>
            <a:ext cx="347186" cy="254794"/>
            <a:chOff x="2743200" y="2693194"/>
            <a:chExt cx="347186" cy="254794"/>
          </a:xfrm>
        </p:grpSpPr>
        <p:grpSp>
          <p:nvGrpSpPr>
            <p:cNvPr id="44" name="그룹 43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/>
          <p:cNvGrpSpPr/>
          <p:nvPr/>
        </p:nvGrpSpPr>
        <p:grpSpPr>
          <a:xfrm rot="10800000">
            <a:off x="5520958" y="2022078"/>
            <a:ext cx="347186" cy="254794"/>
            <a:chOff x="2743200" y="2693194"/>
            <a:chExt cx="347186" cy="254794"/>
          </a:xfrm>
        </p:grpSpPr>
        <p:grpSp>
          <p:nvGrpSpPr>
            <p:cNvPr id="51" name="그룹 50"/>
            <p:cNvGrpSpPr/>
            <p:nvPr/>
          </p:nvGrpSpPr>
          <p:grpSpPr>
            <a:xfrm>
              <a:off x="2743200" y="2693194"/>
              <a:ext cx="164306" cy="254794"/>
              <a:chOff x="2743200" y="2693194"/>
              <a:chExt cx="164306" cy="254794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2926080" y="2693194"/>
              <a:ext cx="164306" cy="254794"/>
              <a:chOff x="2743200" y="2693194"/>
              <a:chExt cx="164306" cy="254794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2743200" y="2780928"/>
                <a:ext cx="164306" cy="167060"/>
              </a:xfrm>
              <a:prstGeom prst="ellipse">
                <a:avLst/>
              </a:prstGeom>
              <a:solidFill>
                <a:srgbClr val="D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2775000" y="2693194"/>
                <a:ext cx="108694" cy="116314"/>
              </a:xfrm>
              <a:prstGeom prst="line">
                <a:avLst/>
              </a:prstGeom>
              <a:ln w="12700">
                <a:solidFill>
                  <a:srgbClr val="D2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9" name="그림 28"/>
          <p:cNvPicPr/>
          <p:nvPr/>
        </p:nvPicPr>
        <p:blipFill>
          <a:blip r:embed="rId2"/>
          <a:stretch>
            <a:fillRect/>
          </a:stretch>
        </p:blipFill>
        <p:spPr>
          <a:xfrm>
            <a:off x="2287800" y="2592583"/>
            <a:ext cx="4568400" cy="3423600"/>
          </a:xfrm>
          <a:prstGeom prst="rect">
            <a:avLst/>
          </a:prstGeom>
        </p:spPr>
      </p:pic>
      <p:pic>
        <p:nvPicPr>
          <p:cNvPr id="35" name="그림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510130" y="2613494"/>
            <a:ext cx="4132824" cy="3426027"/>
          </a:xfrm>
          <a:prstGeom prst="rect">
            <a:avLst/>
          </a:prstGeom>
        </p:spPr>
      </p:pic>
      <p:pic>
        <p:nvPicPr>
          <p:cNvPr id="36" name="그림 35"/>
          <p:cNvPicPr/>
          <p:nvPr/>
        </p:nvPicPr>
        <p:blipFill>
          <a:blip r:embed="rId4"/>
          <a:stretch>
            <a:fillRect/>
          </a:stretch>
        </p:blipFill>
        <p:spPr>
          <a:xfrm>
            <a:off x="2515843" y="2604837"/>
            <a:ext cx="4132824" cy="3434684"/>
          </a:xfrm>
          <a:prstGeom prst="rect">
            <a:avLst/>
          </a:prstGeom>
        </p:spPr>
      </p:pic>
      <p:pic>
        <p:nvPicPr>
          <p:cNvPr id="37" name="그림 36"/>
          <p:cNvPicPr/>
          <p:nvPr/>
        </p:nvPicPr>
        <p:blipFill>
          <a:blip r:embed="rId5"/>
          <a:stretch>
            <a:fillRect/>
          </a:stretch>
        </p:blipFill>
        <p:spPr>
          <a:xfrm>
            <a:off x="2510130" y="2617686"/>
            <a:ext cx="4121389" cy="3434685"/>
          </a:xfrm>
          <a:prstGeom prst="rect">
            <a:avLst/>
          </a:prstGeom>
        </p:spPr>
      </p:pic>
      <p:pic>
        <p:nvPicPr>
          <p:cNvPr id="31" name="그림 30"/>
          <p:cNvPicPr/>
          <p:nvPr/>
        </p:nvPicPr>
        <p:blipFill>
          <a:blip r:embed="rId6"/>
          <a:stretch>
            <a:fillRect/>
          </a:stretch>
        </p:blipFill>
        <p:spPr>
          <a:xfrm>
            <a:off x="2510130" y="2617686"/>
            <a:ext cx="4144251" cy="3413699"/>
          </a:xfrm>
          <a:prstGeom prst="rect">
            <a:avLst/>
          </a:prstGeom>
        </p:spPr>
      </p:pic>
      <p:pic>
        <p:nvPicPr>
          <p:cNvPr id="42" name="그림 4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43" y="2615329"/>
            <a:ext cx="4143600" cy="341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7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</TotalTime>
  <Words>474</Words>
  <Application>Microsoft Office PowerPoint</Application>
  <PresentationFormat>화면 슬라이드 쇼(4:3)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굴림</vt:lpstr>
      <vt:lpstr>Arial</vt:lpstr>
      <vt:lpstr>-윤고딕330</vt:lpstr>
      <vt:lpstr>-윤고딕320</vt:lpstr>
      <vt:lpstr>맑은 고딕</vt:lpstr>
      <vt:lpstr>Yoon 윤고딕 530_TT</vt:lpstr>
      <vt:lpstr>-윤고딕340</vt:lpstr>
      <vt:lpstr>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Qv02</dc:creator>
  <cp:lastModifiedBy>Francis</cp:lastModifiedBy>
  <cp:revision>292</cp:revision>
  <cp:lastPrinted>2013-11-25T12:27:00Z</cp:lastPrinted>
  <dcterms:created xsi:type="dcterms:W3CDTF">2013-10-28T17:31:38Z</dcterms:created>
  <dcterms:modified xsi:type="dcterms:W3CDTF">2013-11-26T02:51:05Z</dcterms:modified>
</cp:coreProperties>
</file>