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rgbClr val="FF607B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FF607B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55C6E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EEC35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62D8AD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45484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45484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45484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45484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45484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Videos</c:v>
                </c:pt>
                <c:pt idx="1">
                  <c:v>Music</c:v>
                </c:pt>
                <c:pt idx="2">
                  <c:v>Comments</c:v>
                </c:pt>
                <c:pt idx="3">
                  <c:v>Likes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91.000000</c:v>
                </c:pt>
                <c:pt idx="1">
                  <c:v>76.000000</c:v>
                </c:pt>
                <c:pt idx="2">
                  <c:v>82.000000</c:v>
                </c:pt>
                <c:pt idx="3">
                  <c:v>72.000000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rgbClr val="55C6E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55C6E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EEC35F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62D8AD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F607B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00" u="none">
                      <a:solidFill>
                        <a:srgbClr val="F6F6F6"/>
                      </a:solidFill>
                      <a:latin typeface="SIL-Hei-Med-Jian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00" u="none">
                      <a:solidFill>
                        <a:srgbClr val="F6F6F6"/>
                      </a:solidFill>
                      <a:latin typeface="SIL-Hei-Med-Jian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00" u="none">
                      <a:solidFill>
                        <a:srgbClr val="F6F6F6"/>
                      </a:solidFill>
                      <a:latin typeface="SIL-Hei-Med-Jian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00" u="none">
                      <a:solidFill>
                        <a:srgbClr val="F6F6F6"/>
                      </a:solidFill>
                      <a:latin typeface="SIL-Hei-Med-Jian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00" u="none">
                    <a:solidFill>
                      <a:srgbClr val="F6F6F6"/>
                    </a:solidFill>
                    <a:latin typeface="SIL-Hei-Med-Jian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Tablet</c:v>
                </c:pt>
                <c:pt idx="1">
                  <c:v>Desktop</c:v>
                </c:pt>
                <c:pt idx="2">
                  <c:v>Laptop</c:v>
                </c:pt>
                <c:pt idx="3">
                  <c:v>Smart Phone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12.000000</c:v>
                </c:pt>
                <c:pt idx="1">
                  <c:v>15.000000</c:v>
                </c:pt>
                <c:pt idx="2">
                  <c:v>15.000000</c:v>
                </c:pt>
                <c:pt idx="3">
                  <c:v>25.000000</c:v>
                </c:pt>
              </c:numCache>
            </c:numRef>
          </c:val>
        </c:ser>
        <c:firstSliceAng val="77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-4315462" y="6929731"/>
            <a:ext cx="20828001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23470286" y="13039893"/>
            <a:ext cx="453332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爬虫基本原理讲解"/>
          <p:cNvSpPr/>
          <p:nvPr/>
        </p:nvSpPr>
        <p:spPr>
          <a:xfrm>
            <a:off x="8578850" y="6184900"/>
            <a:ext cx="7226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爬虫基本原理讲解</a:t>
            </a:r>
          </a:p>
        </p:txBody>
      </p:sp>
      <p:sp>
        <p:nvSpPr>
          <p:cNvPr id="28" name="正方形"/>
          <p:cNvSpPr/>
          <p:nvPr/>
        </p:nvSpPr>
        <p:spPr>
          <a:xfrm>
            <a:off x="16180401" y="7244841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" name="正方形"/>
          <p:cNvSpPr/>
          <p:nvPr/>
        </p:nvSpPr>
        <p:spPr>
          <a:xfrm>
            <a:off x="16664598" y="7244841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" name="正方形"/>
          <p:cNvSpPr/>
          <p:nvPr/>
        </p:nvSpPr>
        <p:spPr>
          <a:xfrm>
            <a:off x="17632993" y="7244841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" name="正方形"/>
          <p:cNvSpPr/>
          <p:nvPr/>
        </p:nvSpPr>
        <p:spPr>
          <a:xfrm>
            <a:off x="17148795" y="7244841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36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32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" grpId="4"/>
      <p:bldP build="whole" bldLvl="1" animBg="1" rev="0" advAuto="0" spid="29" grpId="3"/>
      <p:bldP build="whole" bldLvl="1" animBg="1" rev="0" advAuto="0" spid="27" grpId="1"/>
      <p:bldP build="whole" bldLvl="1" animBg="1" rev="0" advAuto="0" spid="30" grpId="5"/>
      <p:bldP build="whole" bldLvl="1" animBg="1" rev="0" advAuto="0" spid="36" grpId="6"/>
      <p:bldP build="whole" bldLvl="1" animBg="1" rev="0" advAuto="0" spid="28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sponse"/>
          <p:cNvSpPr/>
          <p:nvPr/>
        </p:nvSpPr>
        <p:spPr>
          <a:xfrm>
            <a:off x="7515076" y="1451727"/>
            <a:ext cx="935384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Response</a:t>
            </a:r>
          </a:p>
        </p:txBody>
      </p:sp>
      <p:grpSp>
        <p:nvGrpSpPr>
          <p:cNvPr id="170" name="成组"/>
          <p:cNvGrpSpPr/>
          <p:nvPr/>
        </p:nvGrpSpPr>
        <p:grpSpPr>
          <a:xfrm>
            <a:off x="3629955" y="3794988"/>
            <a:ext cx="5226977" cy="7173572"/>
            <a:chOff x="0" y="0"/>
            <a:chExt cx="5226975" cy="7173571"/>
          </a:xfrm>
        </p:grpSpPr>
        <p:sp>
          <p:nvSpPr>
            <p:cNvPr id="166" name="矩形"/>
            <p:cNvSpPr/>
            <p:nvPr/>
          </p:nvSpPr>
          <p:spPr>
            <a:xfrm>
              <a:off x="0" y="0"/>
              <a:ext cx="5226976" cy="7173572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1"/>
            <p:cNvSpPr/>
            <p:nvPr/>
          </p:nvSpPr>
          <p:spPr>
            <a:xfrm>
              <a:off x="2273812" y="562009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8" name="响应状态"/>
            <p:cNvSpPr/>
            <p:nvPr/>
          </p:nvSpPr>
          <p:spPr>
            <a:xfrm>
              <a:off x="1540337" y="2158663"/>
              <a:ext cx="2146301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响应状态</a:t>
              </a:r>
            </a:p>
          </p:txBody>
        </p:sp>
        <p:sp>
          <p:nvSpPr>
            <p:cNvPr id="169" name="有多种响应状态，如200代表成功、301跳转、404找不到页面、502服务器错误"/>
            <p:cNvSpPr/>
            <p:nvPr/>
          </p:nvSpPr>
          <p:spPr>
            <a:xfrm>
              <a:off x="548091" y="3509326"/>
              <a:ext cx="4130794" cy="259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35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有多种响应状态，如200代表成功、301跳转、404找不到页面、502服务器错误</a:t>
              </a:r>
            </a:p>
          </p:txBody>
        </p:sp>
      </p:grpSp>
      <p:sp>
        <p:nvSpPr>
          <p:cNvPr id="171" name="成组"/>
          <p:cNvSpPr/>
          <p:nvPr/>
        </p:nvSpPr>
        <p:spPr>
          <a:xfrm>
            <a:off x="9578512" y="3794988"/>
            <a:ext cx="5226977" cy="7173572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2" name="成组"/>
          <p:cNvSpPr/>
          <p:nvPr/>
        </p:nvSpPr>
        <p:spPr>
          <a:xfrm>
            <a:off x="15527069" y="3794988"/>
            <a:ext cx="5226977" cy="7173572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3" name="2"/>
          <p:cNvSpPr/>
          <p:nvPr/>
        </p:nvSpPr>
        <p:spPr>
          <a:xfrm>
            <a:off x="11852324" y="4352992"/>
            <a:ext cx="6793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4" name="响应头"/>
          <p:cNvSpPr/>
          <p:nvPr/>
        </p:nvSpPr>
        <p:spPr>
          <a:xfrm>
            <a:off x="11372850" y="6054450"/>
            <a:ext cx="163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响应头</a:t>
            </a:r>
          </a:p>
        </p:txBody>
      </p:sp>
      <p:sp>
        <p:nvSpPr>
          <p:cNvPr id="175" name="如内容类型、内容长度、服务器信息、设置Cookie等等。"/>
          <p:cNvSpPr/>
          <p:nvPr/>
        </p:nvSpPr>
        <p:spPr>
          <a:xfrm>
            <a:off x="10126603" y="7559058"/>
            <a:ext cx="4130794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如内容类型、内容长度、服务器信息、设置Cookie等等。</a:t>
            </a:r>
          </a:p>
        </p:txBody>
      </p:sp>
      <p:sp>
        <p:nvSpPr>
          <p:cNvPr id="176" name="3"/>
          <p:cNvSpPr/>
          <p:nvPr/>
        </p:nvSpPr>
        <p:spPr>
          <a:xfrm>
            <a:off x="17800880" y="4352992"/>
            <a:ext cx="6793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7" name="响应体"/>
          <p:cNvSpPr/>
          <p:nvPr/>
        </p:nvSpPr>
        <p:spPr>
          <a:xfrm>
            <a:off x="17321406" y="6054450"/>
            <a:ext cx="163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响应体</a:t>
            </a:r>
          </a:p>
        </p:txBody>
      </p:sp>
      <p:sp>
        <p:nvSpPr>
          <p:cNvPr id="178" name="最主要的部分，包含了请求资源的内容，如网页HTML、图片二进制数据等。"/>
          <p:cNvSpPr/>
          <p:nvPr/>
        </p:nvSpPr>
        <p:spPr>
          <a:xfrm>
            <a:off x="16075159" y="7536119"/>
            <a:ext cx="4130795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最主要的部分，包含了请求资源的内容，如网页HTML、图片二进制数据等。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  <p:bldP build="whole" bldLvl="1" animBg="1" rev="0" advAuto="0" spid="171" grpId="3"/>
      <p:bldP build="whole" bldLvl="1" animBg="1" rev="0" advAuto="0" spid="172" grpId="4"/>
      <p:bldP build="whole" bldLvl="1" animBg="1" rev="0" advAuto="0" spid="17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能抓怎样的数据？"/>
          <p:cNvSpPr/>
          <p:nvPr/>
        </p:nvSpPr>
        <p:spPr>
          <a:xfrm>
            <a:off x="8578850" y="6184900"/>
            <a:ext cx="7226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能抓怎样的数据？</a:t>
            </a:r>
          </a:p>
        </p:txBody>
      </p:sp>
      <p:sp>
        <p:nvSpPr>
          <p:cNvPr id="181" name="正方形"/>
          <p:cNvSpPr/>
          <p:nvPr/>
        </p:nvSpPr>
        <p:spPr>
          <a:xfrm>
            <a:off x="16849383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2" name="正方形"/>
          <p:cNvSpPr/>
          <p:nvPr/>
        </p:nvSpPr>
        <p:spPr>
          <a:xfrm>
            <a:off x="17333580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3" name="正方形"/>
          <p:cNvSpPr/>
          <p:nvPr/>
        </p:nvSpPr>
        <p:spPr>
          <a:xfrm>
            <a:off x="18301975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4" name="正方形"/>
          <p:cNvSpPr/>
          <p:nvPr/>
        </p:nvSpPr>
        <p:spPr>
          <a:xfrm>
            <a:off x="17817777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89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85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5"/>
      <p:bldP build="whole" bldLvl="1" animBg="1" rev="0" advAuto="0" spid="182" grpId="3"/>
      <p:bldP build="whole" bldLvl="1" animBg="1" rev="0" advAuto="0" spid="189" grpId="6"/>
      <p:bldP build="whole" bldLvl="1" animBg="1" rev="0" advAuto="0" spid="180" grpId="1"/>
      <p:bldP build="whole" bldLvl="1" animBg="1" rev="0" advAuto="0" spid="181" grpId="2"/>
      <p:bldP build="whole" bldLvl="1" animBg="1" rev="0" advAuto="0" spid="184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能抓怎样的数据？"/>
          <p:cNvSpPr/>
          <p:nvPr/>
        </p:nvSpPr>
        <p:spPr>
          <a:xfrm>
            <a:off x="8295809" y="1334424"/>
            <a:ext cx="779238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能抓怎样的数据？</a:t>
            </a:r>
          </a:p>
        </p:txBody>
      </p:sp>
      <p:grpSp>
        <p:nvGrpSpPr>
          <p:cNvPr id="198" name="成组"/>
          <p:cNvGrpSpPr/>
          <p:nvPr/>
        </p:nvGrpSpPr>
        <p:grpSpPr>
          <a:xfrm>
            <a:off x="9249361" y="4379147"/>
            <a:ext cx="5715001" cy="5715001"/>
            <a:chOff x="0" y="0"/>
            <a:chExt cx="5715000" cy="5715000"/>
          </a:xfrm>
        </p:grpSpPr>
        <p:graphicFrame>
          <p:nvGraphicFramePr>
            <p:cNvPr id="192" name="二维饼图"/>
            <p:cNvGraphicFramePr/>
            <p:nvPr/>
          </p:nvGraphicFramePr>
          <p:xfrm>
            <a:off x="0" y="0"/>
            <a:ext cx="5715000" cy="5715000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193" name="圆形"/>
            <p:cNvSpPr/>
            <p:nvPr/>
          </p:nvSpPr>
          <p:spPr>
            <a:xfrm>
              <a:off x="1047833" y="1097798"/>
              <a:ext cx="3618031" cy="3618031"/>
            </a:xfrm>
            <a:prstGeom prst="ellipse">
              <a:avLst/>
            </a:pr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三角形"/>
            <p:cNvSpPr/>
            <p:nvPr/>
          </p:nvSpPr>
          <p:spPr>
            <a:xfrm rot="2700000">
              <a:off x="4685898" y="541428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三角形"/>
            <p:cNvSpPr/>
            <p:nvPr/>
          </p:nvSpPr>
          <p:spPr>
            <a:xfrm rot="8576345">
              <a:off x="4330355" y="5025918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三角形"/>
            <p:cNvSpPr/>
            <p:nvPr/>
          </p:nvSpPr>
          <p:spPr>
            <a:xfrm rot="14014056">
              <a:off x="101275" y="4427110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三角形"/>
            <p:cNvSpPr/>
            <p:nvPr/>
          </p:nvSpPr>
          <p:spPr>
            <a:xfrm rot="18854819">
              <a:off x="325048" y="539832"/>
              <a:ext cx="691587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01" name="成组"/>
          <p:cNvGrpSpPr/>
          <p:nvPr/>
        </p:nvGrpSpPr>
        <p:grpSpPr>
          <a:xfrm>
            <a:off x="14949909" y="3583005"/>
            <a:ext cx="1635520" cy="1635521"/>
            <a:chOff x="0" y="0"/>
            <a:chExt cx="1635519" cy="1635519"/>
          </a:xfrm>
        </p:grpSpPr>
        <p:sp>
          <p:nvSpPr>
            <p:cNvPr id="199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2"/>
            <p:cNvSpPr/>
            <p:nvPr/>
          </p:nvSpPr>
          <p:spPr>
            <a:xfrm>
              <a:off x="576968" y="373259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04" name="成组"/>
          <p:cNvGrpSpPr/>
          <p:nvPr/>
        </p:nvGrpSpPr>
        <p:grpSpPr>
          <a:xfrm>
            <a:off x="17412044" y="3467806"/>
            <a:ext cx="4290279" cy="1707169"/>
            <a:chOff x="0" y="-44449"/>
            <a:chExt cx="4290278" cy="1707167"/>
          </a:xfrm>
        </p:grpSpPr>
        <p:sp>
          <p:nvSpPr>
            <p:cNvPr id="202" name="图片"/>
            <p:cNvSpPr/>
            <p:nvPr/>
          </p:nvSpPr>
          <p:spPr>
            <a:xfrm>
              <a:off x="0" y="-44450"/>
              <a:ext cx="92710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FF607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图片</a:t>
              </a:r>
            </a:p>
          </p:txBody>
        </p:sp>
        <p:sp>
          <p:nvSpPr>
            <p:cNvPr id="203" name="获取到的是二进制文件，保存为图片格式。"/>
            <p:cNvSpPr/>
            <p:nvPr/>
          </p:nvSpPr>
          <p:spPr>
            <a:xfrm>
              <a:off x="44886" y="799117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获取到的是二进制文件，保存为图片格式。</a:t>
              </a:r>
            </a:p>
          </p:txBody>
        </p:sp>
      </p:grpSp>
      <p:grpSp>
        <p:nvGrpSpPr>
          <p:cNvPr id="207" name="成组"/>
          <p:cNvGrpSpPr/>
          <p:nvPr/>
        </p:nvGrpSpPr>
        <p:grpSpPr>
          <a:xfrm>
            <a:off x="14949909" y="9510894"/>
            <a:ext cx="1635520" cy="1635521"/>
            <a:chOff x="0" y="0"/>
            <a:chExt cx="1635519" cy="1635519"/>
          </a:xfrm>
        </p:grpSpPr>
        <p:sp>
          <p:nvSpPr>
            <p:cNvPr id="205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4"/>
            <p:cNvSpPr/>
            <p:nvPr/>
          </p:nvSpPr>
          <p:spPr>
            <a:xfrm>
              <a:off x="576968" y="373259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10" name="成组"/>
          <p:cNvGrpSpPr/>
          <p:nvPr/>
        </p:nvGrpSpPr>
        <p:grpSpPr>
          <a:xfrm>
            <a:off x="7479070" y="3573480"/>
            <a:ext cx="1635521" cy="1635521"/>
            <a:chOff x="0" y="0"/>
            <a:chExt cx="1635519" cy="1635519"/>
          </a:xfrm>
        </p:grpSpPr>
        <p:sp>
          <p:nvSpPr>
            <p:cNvPr id="208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1"/>
            <p:cNvSpPr/>
            <p:nvPr/>
          </p:nvSpPr>
          <p:spPr>
            <a:xfrm>
              <a:off x="576968" y="373259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3" name="成组"/>
          <p:cNvGrpSpPr/>
          <p:nvPr/>
        </p:nvGrpSpPr>
        <p:grpSpPr>
          <a:xfrm>
            <a:off x="7479070" y="9018889"/>
            <a:ext cx="1635521" cy="1635520"/>
            <a:chOff x="0" y="0"/>
            <a:chExt cx="1635519" cy="1635519"/>
          </a:xfrm>
        </p:grpSpPr>
        <p:sp>
          <p:nvSpPr>
            <p:cNvPr id="211" name="圆形"/>
            <p:cNvSpPr/>
            <p:nvPr/>
          </p:nvSpPr>
          <p:spPr>
            <a:xfrm>
              <a:off x="0" y="0"/>
              <a:ext cx="1635520" cy="1635520"/>
            </a:xfrm>
            <a:prstGeom prst="ellipse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3"/>
            <p:cNvSpPr/>
            <p:nvPr/>
          </p:nvSpPr>
          <p:spPr>
            <a:xfrm>
              <a:off x="576968" y="373260"/>
              <a:ext cx="48158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16" name="成组"/>
          <p:cNvGrpSpPr/>
          <p:nvPr/>
        </p:nvGrpSpPr>
        <p:grpSpPr>
          <a:xfrm>
            <a:off x="17217794" y="9405220"/>
            <a:ext cx="4290279" cy="1681769"/>
            <a:chOff x="0" y="-44449"/>
            <a:chExt cx="4290278" cy="1681767"/>
          </a:xfrm>
        </p:grpSpPr>
        <p:sp>
          <p:nvSpPr>
            <p:cNvPr id="214" name="其他"/>
            <p:cNvSpPr/>
            <p:nvPr/>
          </p:nvSpPr>
          <p:spPr>
            <a:xfrm>
              <a:off x="0" y="-44450"/>
              <a:ext cx="92710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55C6E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其他</a:t>
              </a:r>
            </a:p>
          </p:txBody>
        </p:sp>
        <p:sp>
          <p:nvSpPr>
            <p:cNvPr id="215" name="只要是能请求到的，都能获取。"/>
            <p:cNvSpPr/>
            <p:nvPr/>
          </p:nvSpPr>
          <p:spPr>
            <a:xfrm>
              <a:off x="44886" y="824517"/>
              <a:ext cx="4245393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只要是能请求到的，都能获取。</a:t>
              </a:r>
            </a:p>
          </p:txBody>
        </p:sp>
      </p:grpSp>
      <p:grpSp>
        <p:nvGrpSpPr>
          <p:cNvPr id="219" name="成组"/>
          <p:cNvGrpSpPr/>
          <p:nvPr/>
        </p:nvGrpSpPr>
        <p:grpSpPr>
          <a:xfrm>
            <a:off x="2681677" y="3634025"/>
            <a:ext cx="4312950" cy="1702331"/>
            <a:chOff x="0" y="-44449"/>
            <a:chExt cx="4312949" cy="1702329"/>
          </a:xfrm>
        </p:grpSpPr>
        <p:sp>
          <p:nvSpPr>
            <p:cNvPr id="217" name="网页文本"/>
            <p:cNvSpPr/>
            <p:nvPr/>
          </p:nvSpPr>
          <p:spPr>
            <a:xfrm>
              <a:off x="2533795" y="-44450"/>
              <a:ext cx="17399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3200">
                  <a:solidFill>
                    <a:srgbClr val="62D8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网页文本</a:t>
              </a:r>
            </a:p>
          </p:txBody>
        </p:sp>
        <p:sp>
          <p:nvSpPr>
            <p:cNvPr id="218" name="如HTML文档、Json格式文本等。"/>
            <p:cNvSpPr/>
            <p:nvPr/>
          </p:nvSpPr>
          <p:spPr>
            <a:xfrm>
              <a:off x="0" y="845079"/>
              <a:ext cx="4312950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如HTML文档、Json格式文本等。</a:t>
              </a:r>
            </a:p>
          </p:txBody>
        </p:sp>
      </p:grpSp>
      <p:grpSp>
        <p:nvGrpSpPr>
          <p:cNvPr id="222" name="成组"/>
          <p:cNvGrpSpPr/>
          <p:nvPr/>
        </p:nvGrpSpPr>
        <p:grpSpPr>
          <a:xfrm>
            <a:off x="2752877" y="8902934"/>
            <a:ext cx="4312951" cy="1727730"/>
            <a:chOff x="0" y="-44449"/>
            <a:chExt cx="4312949" cy="1727729"/>
          </a:xfrm>
        </p:grpSpPr>
        <p:sp>
          <p:nvSpPr>
            <p:cNvPr id="220" name="视频"/>
            <p:cNvSpPr/>
            <p:nvPr/>
          </p:nvSpPr>
          <p:spPr>
            <a:xfrm>
              <a:off x="3346595" y="-44450"/>
              <a:ext cx="9271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3200">
                  <a:solidFill>
                    <a:srgbClr val="EEC3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视频</a:t>
              </a:r>
            </a:p>
          </p:txBody>
        </p:sp>
        <p:sp>
          <p:nvSpPr>
            <p:cNvPr id="221" name="同为二进制文件，保存为视频格式即可。"/>
            <p:cNvSpPr/>
            <p:nvPr/>
          </p:nvSpPr>
          <p:spPr>
            <a:xfrm>
              <a:off x="0" y="819679"/>
              <a:ext cx="43129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同为二进制文件，保存为视频格式即可。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Class="entr" nodeType="afterEffect" presetSubtype="2" presetID="22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6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Class="entr" nodeType="afterEffect" presetSubtype="8" presetID="2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Class="entr" nodeType="afterEffect" presetSubtype="2" presetID="22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4" dur="6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Class="entr" nodeType="afterEffect" presetSubtype="8" presetID="22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6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219" grpId="4"/>
      <p:bldP build="whole" bldLvl="1" animBg="1" rev="0" advAuto="0" spid="207" grpId="9"/>
      <p:bldP build="whole" bldLvl="1" animBg="1" rev="0" advAuto="0" spid="198" grpId="2"/>
      <p:bldP build="whole" bldLvl="1" animBg="1" rev="0" advAuto="0" spid="201" grpId="5"/>
      <p:bldP build="whole" bldLvl="1" animBg="1" rev="0" advAuto="0" spid="210" grpId="3"/>
      <p:bldP build="whole" bldLvl="1" animBg="1" rev="0" advAuto="0" spid="204" grpId="6"/>
      <p:bldP build="whole" bldLvl="1" animBg="1" rev="0" advAuto="0" spid="213" grpId="7"/>
      <p:bldP build="whole" bldLvl="1" animBg="1" rev="0" advAuto="0" spid="222" grpId="8"/>
      <p:bldP build="whole" bldLvl="1" animBg="1" rev="0" advAuto="0" spid="216" grpId="1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怎样来解析？"/>
          <p:cNvSpPr/>
          <p:nvPr/>
        </p:nvSpPr>
        <p:spPr>
          <a:xfrm>
            <a:off x="9467849" y="6184900"/>
            <a:ext cx="5448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怎样来解析？</a:t>
            </a:r>
          </a:p>
        </p:txBody>
      </p:sp>
      <p:sp>
        <p:nvSpPr>
          <p:cNvPr id="225" name="正方形"/>
          <p:cNvSpPr/>
          <p:nvPr/>
        </p:nvSpPr>
        <p:spPr>
          <a:xfrm>
            <a:off x="16849383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6" name="正方形"/>
          <p:cNvSpPr/>
          <p:nvPr/>
        </p:nvSpPr>
        <p:spPr>
          <a:xfrm>
            <a:off x="17333580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正方形"/>
          <p:cNvSpPr/>
          <p:nvPr/>
        </p:nvSpPr>
        <p:spPr>
          <a:xfrm>
            <a:off x="18301975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正方形"/>
          <p:cNvSpPr/>
          <p:nvPr/>
        </p:nvSpPr>
        <p:spPr>
          <a:xfrm>
            <a:off x="17817777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33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229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3"/>
      <p:bldP build="whole" bldLvl="1" animBg="1" rev="0" advAuto="0" spid="224" grpId="1"/>
      <p:bldP build="whole" bldLvl="1" animBg="1" rev="0" advAuto="0" spid="227" grpId="5"/>
      <p:bldP build="whole" bldLvl="1" animBg="1" rev="0" advAuto="0" spid="233" grpId="6"/>
      <p:bldP build="whole" bldLvl="1" animBg="1" rev="0" advAuto="0" spid="225" grpId="2"/>
      <p:bldP build="whole" bldLvl="1" animBg="1" rev="0" advAuto="0" spid="228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解析方式"/>
          <p:cNvSpPr/>
          <p:nvPr/>
        </p:nvSpPr>
        <p:spPr>
          <a:xfrm>
            <a:off x="9620026" y="1334424"/>
            <a:ext cx="514394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解析方式</a:t>
            </a:r>
          </a:p>
        </p:txBody>
      </p:sp>
      <p:sp>
        <p:nvSpPr>
          <p:cNvPr id="236" name="圆形"/>
          <p:cNvSpPr/>
          <p:nvPr/>
        </p:nvSpPr>
        <p:spPr>
          <a:xfrm>
            <a:off x="9188583" y="4359674"/>
            <a:ext cx="6000546" cy="6000546"/>
          </a:xfrm>
          <a:prstGeom prst="ellipse">
            <a:avLst/>
          </a:prstGeom>
          <a:solidFill>
            <a:srgbClr val="F6F6F6"/>
          </a:solidFill>
          <a:ln w="50800">
            <a:solidFill>
              <a:srgbClr val="E3E3E3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687189"/>
                </a:solidFill>
              </a:defRPr>
            </a:pPr>
          </a:p>
        </p:txBody>
      </p:sp>
      <p:grpSp>
        <p:nvGrpSpPr>
          <p:cNvPr id="239" name="成组"/>
          <p:cNvGrpSpPr/>
          <p:nvPr/>
        </p:nvGrpSpPr>
        <p:grpSpPr>
          <a:xfrm>
            <a:off x="9887849" y="3927122"/>
            <a:ext cx="1640146" cy="1640146"/>
            <a:chOff x="0" y="0"/>
            <a:chExt cx="1640145" cy="1640145"/>
          </a:xfrm>
        </p:grpSpPr>
        <p:sp>
          <p:nvSpPr>
            <p:cNvPr id="237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1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2" name="成组"/>
          <p:cNvGrpSpPr/>
          <p:nvPr/>
        </p:nvGrpSpPr>
        <p:grpSpPr>
          <a:xfrm>
            <a:off x="9887849" y="9152627"/>
            <a:ext cx="1640146" cy="1640146"/>
            <a:chOff x="0" y="0"/>
            <a:chExt cx="1640145" cy="1640145"/>
          </a:xfrm>
        </p:grpSpPr>
        <p:sp>
          <p:nvSpPr>
            <p:cNvPr id="240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5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45" name="成组"/>
          <p:cNvGrpSpPr/>
          <p:nvPr/>
        </p:nvGrpSpPr>
        <p:grpSpPr>
          <a:xfrm>
            <a:off x="12956360" y="9152627"/>
            <a:ext cx="1640146" cy="1640146"/>
            <a:chOff x="0" y="0"/>
            <a:chExt cx="1640145" cy="1640145"/>
          </a:xfrm>
        </p:grpSpPr>
        <p:sp>
          <p:nvSpPr>
            <p:cNvPr id="243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6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48" name="成组"/>
          <p:cNvGrpSpPr/>
          <p:nvPr/>
        </p:nvGrpSpPr>
        <p:grpSpPr>
          <a:xfrm>
            <a:off x="12956360" y="3927122"/>
            <a:ext cx="1640146" cy="1640146"/>
            <a:chOff x="0" y="0"/>
            <a:chExt cx="1640145" cy="1640145"/>
          </a:xfrm>
        </p:grpSpPr>
        <p:sp>
          <p:nvSpPr>
            <p:cNvPr id="246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2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51" name="成组"/>
          <p:cNvGrpSpPr/>
          <p:nvPr/>
        </p:nvGrpSpPr>
        <p:grpSpPr>
          <a:xfrm>
            <a:off x="8479035" y="6539875"/>
            <a:ext cx="1640146" cy="1640146"/>
            <a:chOff x="0" y="0"/>
            <a:chExt cx="1640145" cy="1640145"/>
          </a:xfrm>
        </p:grpSpPr>
        <p:sp>
          <p:nvSpPr>
            <p:cNvPr id="249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3"/>
            <p:cNvSpPr/>
            <p:nvPr/>
          </p:nvSpPr>
          <p:spPr>
            <a:xfrm>
              <a:off x="586344" y="388272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54" name="成组"/>
          <p:cNvGrpSpPr/>
          <p:nvPr/>
        </p:nvGrpSpPr>
        <p:grpSpPr>
          <a:xfrm>
            <a:off x="14365174" y="6539875"/>
            <a:ext cx="1640146" cy="1640146"/>
            <a:chOff x="0" y="0"/>
            <a:chExt cx="1640145" cy="1640145"/>
          </a:xfrm>
        </p:grpSpPr>
        <p:sp>
          <p:nvSpPr>
            <p:cNvPr id="252" name="圆形"/>
            <p:cNvSpPr/>
            <p:nvPr/>
          </p:nvSpPr>
          <p:spPr>
            <a:xfrm>
              <a:off x="0" y="0"/>
              <a:ext cx="1640146" cy="1640146"/>
            </a:xfrm>
            <a:prstGeom prst="ellipse">
              <a:avLst/>
            </a:prstGeom>
            <a:solidFill>
              <a:srgbClr val="94548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4"/>
            <p:cNvSpPr/>
            <p:nvPr/>
          </p:nvSpPr>
          <p:spPr>
            <a:xfrm>
              <a:off x="498132" y="388272"/>
              <a:ext cx="64388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 </a:t>
              </a:r>
            </a:p>
          </p:txBody>
        </p:sp>
      </p:grpSp>
      <p:sp>
        <p:nvSpPr>
          <p:cNvPr id="255" name="成组"/>
          <p:cNvSpPr/>
          <p:nvPr/>
        </p:nvSpPr>
        <p:spPr>
          <a:xfrm>
            <a:off x="15407309" y="4410644"/>
            <a:ext cx="178554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62D8A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Json解析</a:t>
            </a:r>
          </a:p>
        </p:txBody>
      </p:sp>
      <p:sp>
        <p:nvSpPr>
          <p:cNvPr id="256" name="成组"/>
          <p:cNvSpPr/>
          <p:nvPr/>
        </p:nvSpPr>
        <p:spPr>
          <a:xfrm>
            <a:off x="16358965" y="7067846"/>
            <a:ext cx="264497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80437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BeautifulSoup</a:t>
            </a:r>
          </a:p>
        </p:txBody>
      </p:sp>
      <p:sp>
        <p:nvSpPr>
          <p:cNvPr id="257" name="成组"/>
          <p:cNvSpPr/>
          <p:nvPr/>
        </p:nvSpPr>
        <p:spPr>
          <a:xfrm>
            <a:off x="15014294" y="9642247"/>
            <a:ext cx="12213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EEC3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XPath</a:t>
            </a:r>
          </a:p>
        </p:txBody>
      </p:sp>
      <p:sp>
        <p:nvSpPr>
          <p:cNvPr id="258" name="成组"/>
          <p:cNvSpPr/>
          <p:nvPr/>
        </p:nvSpPr>
        <p:spPr>
          <a:xfrm>
            <a:off x="7230502" y="4410644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rgbClr val="FF607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直接处理</a:t>
            </a:r>
          </a:p>
        </p:txBody>
      </p:sp>
      <p:sp>
        <p:nvSpPr>
          <p:cNvPr id="259" name="成组"/>
          <p:cNvSpPr/>
          <p:nvPr/>
        </p:nvSpPr>
        <p:spPr>
          <a:xfrm>
            <a:off x="5872445" y="7023396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正则表达式</a:t>
            </a:r>
          </a:p>
        </p:txBody>
      </p:sp>
      <p:sp>
        <p:nvSpPr>
          <p:cNvPr id="260" name="成组"/>
          <p:cNvSpPr/>
          <p:nvPr/>
        </p:nvSpPr>
        <p:spPr>
          <a:xfrm>
            <a:off x="7707514" y="9686949"/>
            <a:ext cx="169525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200">
                <a:solidFill>
                  <a:srgbClr val="55C6E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PyQuery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5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2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4"/>
      <p:bldP build="whole" bldLvl="1" animBg="1" rev="0" advAuto="0" spid="239" grpId="8"/>
      <p:bldP build="whole" bldLvl="1" animBg="1" rev="0" advAuto="0" spid="242" grpId="6"/>
      <p:bldP build="whole" bldLvl="1" animBg="1" rev="0" advAuto="0" spid="245" grpId="5"/>
      <p:bldP build="whole" bldLvl="1" animBg="1" rev="0" advAuto="0" spid="248" grpId="3"/>
      <p:bldP build="whole" bldLvl="1" animBg="1" rev="0" advAuto="0" spid="251" grpId="7"/>
      <p:bldP build="whole" bldLvl="1" animBg="1" rev="0" advAuto="0" spid="260" grpId="13"/>
      <p:bldP build="whole" bldLvl="1" animBg="1" rev="0" advAuto="0" spid="258" grpId="9"/>
      <p:bldP build="whole" bldLvl="1" animBg="1" rev="0" advAuto="0" spid="235" grpId="1"/>
      <p:bldP build="whole" bldLvl="1" animBg="1" rev="0" advAuto="0" spid="255" grpId="10"/>
      <p:bldP build="whole" bldLvl="1" animBg="1" rev="0" advAuto="0" spid="236" grpId="2"/>
      <p:bldP build="whole" bldLvl="1" animBg="1" rev="0" advAuto="0" spid="259" grpId="11"/>
      <p:bldP build="whole" bldLvl="1" animBg="1" rev="0" advAuto="0" spid="254" grpId="4"/>
      <p:bldP build="whole" bldLvl="1" animBg="1" rev="0" advAuto="0" spid="256" grpId="1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为什么我抓到的和…"/>
          <p:cNvSpPr/>
          <p:nvPr/>
        </p:nvSpPr>
        <p:spPr>
          <a:xfrm>
            <a:off x="7689849" y="4907574"/>
            <a:ext cx="900430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为什么我抓到的和</a:t>
            </a:r>
          </a:p>
          <a:p>
            <a: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浏览器看到的不一样？</a:t>
            </a:r>
          </a:p>
        </p:txBody>
      </p:sp>
      <p:sp>
        <p:nvSpPr>
          <p:cNvPr id="263" name="正方形"/>
          <p:cNvSpPr/>
          <p:nvPr/>
        </p:nvSpPr>
        <p:spPr>
          <a:xfrm>
            <a:off x="16849383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4" name="正方形"/>
          <p:cNvSpPr/>
          <p:nvPr/>
        </p:nvSpPr>
        <p:spPr>
          <a:xfrm>
            <a:off x="17333580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5" name="正方形"/>
          <p:cNvSpPr/>
          <p:nvPr/>
        </p:nvSpPr>
        <p:spPr>
          <a:xfrm>
            <a:off x="18301975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6" name="正方形"/>
          <p:cNvSpPr/>
          <p:nvPr/>
        </p:nvSpPr>
        <p:spPr>
          <a:xfrm>
            <a:off x="17817777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71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267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6"/>
      <p:bldP build="whole" bldLvl="1" animBg="1" rev="0" advAuto="0" spid="263" grpId="2"/>
      <p:bldP build="whole" bldLvl="1" animBg="1" rev="0" advAuto="0" spid="262" grpId="1"/>
      <p:bldP build="whole" bldLvl="1" animBg="1" rev="0" advAuto="0" spid="266" grpId="4"/>
      <p:bldP build="whole" bldLvl="1" animBg="1" rev="0" advAuto="0" spid="264" grpId="3"/>
      <p:bldP build="whole" bldLvl="1" animBg="1" rev="0" advAuto="0" spid="265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怎样解决JavaScript渲染的问题？"/>
          <p:cNvSpPr/>
          <p:nvPr/>
        </p:nvSpPr>
        <p:spPr>
          <a:xfrm>
            <a:off x="5777032" y="6184900"/>
            <a:ext cx="1315455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怎样解决JavaScript渲染的问题？</a:t>
            </a:r>
          </a:p>
        </p:txBody>
      </p:sp>
      <p:sp>
        <p:nvSpPr>
          <p:cNvPr id="274" name="正方形"/>
          <p:cNvSpPr/>
          <p:nvPr/>
        </p:nvSpPr>
        <p:spPr>
          <a:xfrm>
            <a:off x="18028429" y="7320906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5" name="正方形"/>
          <p:cNvSpPr/>
          <p:nvPr/>
        </p:nvSpPr>
        <p:spPr>
          <a:xfrm>
            <a:off x="18512626" y="7320906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6" name="正方形"/>
          <p:cNvSpPr/>
          <p:nvPr/>
        </p:nvSpPr>
        <p:spPr>
          <a:xfrm>
            <a:off x="19481021" y="7320906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7" name="正方形"/>
          <p:cNvSpPr/>
          <p:nvPr/>
        </p:nvSpPr>
        <p:spPr>
          <a:xfrm>
            <a:off x="18996823" y="7320906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82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278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6"/>
      <p:bldP build="whole" bldLvl="1" animBg="1" rev="0" advAuto="0" spid="275" grpId="3"/>
      <p:bldP build="whole" bldLvl="1" animBg="1" rev="0" advAuto="0" spid="274" grpId="2"/>
      <p:bldP build="whole" bldLvl="1" animBg="1" rev="0" advAuto="0" spid="273" grpId="1"/>
      <p:bldP build="whole" bldLvl="1" animBg="1" rev="0" advAuto="0" spid="277" grpId="4"/>
      <p:bldP build="whole" bldLvl="1" animBg="1" rev="0" advAuto="0" spid="276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怎样解决JavaScript渲染的问题？"/>
          <p:cNvSpPr/>
          <p:nvPr/>
        </p:nvSpPr>
        <p:spPr>
          <a:xfrm>
            <a:off x="7105035" y="1219637"/>
            <a:ext cx="1017392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怎样解决JavaScript渲染的问题？</a:t>
            </a:r>
          </a:p>
        </p:txBody>
      </p:sp>
      <p:grpSp>
        <p:nvGrpSpPr>
          <p:cNvPr id="295" name="成组"/>
          <p:cNvGrpSpPr/>
          <p:nvPr/>
        </p:nvGrpSpPr>
        <p:grpSpPr>
          <a:xfrm>
            <a:off x="10014864" y="4047909"/>
            <a:ext cx="4335637" cy="6624077"/>
            <a:chOff x="0" y="0"/>
            <a:chExt cx="4335635" cy="6624076"/>
          </a:xfrm>
        </p:grpSpPr>
        <p:grpSp>
          <p:nvGrpSpPr>
            <p:cNvPr id="287" name="成组"/>
            <p:cNvGrpSpPr/>
            <p:nvPr/>
          </p:nvGrpSpPr>
          <p:grpSpPr>
            <a:xfrm>
              <a:off x="0" y="0"/>
              <a:ext cx="4335636" cy="5598130"/>
              <a:chOff x="0" y="0"/>
              <a:chExt cx="4335635" cy="5598129"/>
            </a:xfrm>
          </p:grpSpPr>
          <p:sp>
            <p:nvSpPr>
              <p:cNvPr id="285" name="圆形"/>
              <p:cNvSpPr/>
              <p:nvPr/>
            </p:nvSpPr>
            <p:spPr>
              <a:xfrm>
                <a:off x="0" y="0"/>
                <a:ext cx="4335636" cy="4335635"/>
              </a:xfrm>
              <a:prstGeom prst="ellipse">
                <a:avLst/>
              </a:prstGeom>
              <a:solidFill>
                <a:srgbClr val="6871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" name="形状"/>
              <p:cNvSpPr/>
              <p:nvPr/>
            </p:nvSpPr>
            <p:spPr>
              <a:xfrm>
                <a:off x="419707" y="3447574"/>
                <a:ext cx="3496222" cy="2150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4"/>
                    </a:moveTo>
                    <a:cubicBezTo>
                      <a:pt x="1934" y="4107"/>
                      <a:pt x="3385" y="8747"/>
                      <a:pt x="4280" y="13699"/>
                    </a:cubicBezTo>
                    <a:cubicBezTo>
                      <a:pt x="4747" y="16277"/>
                      <a:pt x="5058" y="18924"/>
                      <a:pt x="5211" y="21600"/>
                    </a:cubicBezTo>
                    <a:lnTo>
                      <a:pt x="17505" y="21559"/>
                    </a:lnTo>
                    <a:cubicBezTo>
                      <a:pt x="17455" y="18804"/>
                      <a:pt x="17606" y="16048"/>
                      <a:pt x="17955" y="13351"/>
                    </a:cubicBezTo>
                    <a:cubicBezTo>
                      <a:pt x="18579" y="8533"/>
                      <a:pt x="19821" y="3984"/>
                      <a:pt x="2160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6871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288" name="圆角矩形"/>
            <p:cNvSpPr/>
            <p:nvPr/>
          </p:nvSpPr>
          <p:spPr>
            <a:xfrm>
              <a:off x="1388990" y="5724775"/>
              <a:ext cx="1731259" cy="238099"/>
            </a:xfrm>
            <a:prstGeom prst="roundRect">
              <a:avLst>
                <a:gd name="adj" fmla="val 26670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圆角矩形"/>
            <p:cNvSpPr/>
            <p:nvPr/>
          </p:nvSpPr>
          <p:spPr>
            <a:xfrm>
              <a:off x="1820851" y="6385979"/>
              <a:ext cx="867537" cy="238098"/>
            </a:xfrm>
            <a:prstGeom prst="roundRect">
              <a:avLst>
                <a:gd name="adj" fmla="val 26670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圆角矩形"/>
            <p:cNvSpPr/>
            <p:nvPr/>
          </p:nvSpPr>
          <p:spPr>
            <a:xfrm>
              <a:off x="1548342" y="6055377"/>
              <a:ext cx="1412556" cy="238098"/>
            </a:xfrm>
            <a:prstGeom prst="roundRect">
              <a:avLst>
                <a:gd name="adj" fmla="val 26670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93" name="成组"/>
            <p:cNvGrpSpPr/>
            <p:nvPr/>
          </p:nvGrpSpPr>
          <p:grpSpPr>
            <a:xfrm>
              <a:off x="329783" y="344962"/>
              <a:ext cx="3676070" cy="4755758"/>
              <a:chOff x="0" y="0"/>
              <a:chExt cx="3676069" cy="4755757"/>
            </a:xfrm>
          </p:grpSpPr>
          <p:sp>
            <p:nvSpPr>
              <p:cNvPr id="291" name="圆形"/>
              <p:cNvSpPr/>
              <p:nvPr/>
            </p:nvSpPr>
            <p:spPr>
              <a:xfrm>
                <a:off x="0" y="0"/>
                <a:ext cx="3676070" cy="3676069"/>
              </a:xfrm>
              <a:prstGeom prst="ellipse">
                <a:avLst/>
              </a:prstGeom>
              <a:solidFill>
                <a:srgbClr val="F6F6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2" name="形状"/>
              <p:cNvSpPr/>
              <p:nvPr/>
            </p:nvSpPr>
            <p:spPr>
              <a:xfrm>
                <a:off x="355858" y="2910863"/>
                <a:ext cx="2964353" cy="1844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"/>
                    </a:moveTo>
                    <a:cubicBezTo>
                      <a:pt x="1801" y="4190"/>
                      <a:pt x="3241" y="8740"/>
                      <a:pt x="4280" y="13539"/>
                    </a:cubicBezTo>
                    <a:cubicBezTo>
                      <a:pt x="4665" y="15313"/>
                      <a:pt x="4993" y="17117"/>
                      <a:pt x="5264" y="18945"/>
                    </a:cubicBezTo>
                    <a:lnTo>
                      <a:pt x="17363" y="21600"/>
                    </a:lnTo>
                    <a:cubicBezTo>
                      <a:pt x="17363" y="18771"/>
                      <a:pt x="17562" y="15952"/>
                      <a:pt x="17955" y="13195"/>
                    </a:cubicBezTo>
                    <a:cubicBezTo>
                      <a:pt x="18631" y="8461"/>
                      <a:pt x="19868" y="3981"/>
                      <a:pt x="21600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6F6F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294" name="圆角矩形"/>
            <p:cNvSpPr/>
            <p:nvPr/>
          </p:nvSpPr>
          <p:spPr>
            <a:xfrm rot="2081329">
              <a:off x="2795116" y="1035180"/>
              <a:ext cx="658989" cy="311970"/>
            </a:xfrm>
            <a:prstGeom prst="roundRect">
              <a:avLst>
                <a:gd name="adj" fmla="val 48851"/>
              </a:avLst>
            </a:prstGeom>
            <a:solidFill>
              <a:srgbClr val="68718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6" name="圆形"/>
          <p:cNvSpPr/>
          <p:nvPr/>
        </p:nvSpPr>
        <p:spPr>
          <a:xfrm>
            <a:off x="8359918" y="5236854"/>
            <a:ext cx="546101" cy="546101"/>
          </a:xfrm>
          <a:prstGeom prst="ellipse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7" name="成组"/>
          <p:cNvSpPr/>
          <p:nvPr/>
        </p:nvSpPr>
        <p:spPr>
          <a:xfrm>
            <a:off x="4412723" y="5113028"/>
            <a:ext cx="3134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分析Ajax请求</a:t>
            </a:r>
          </a:p>
        </p:txBody>
      </p:sp>
      <p:sp>
        <p:nvSpPr>
          <p:cNvPr id="298" name="圆形"/>
          <p:cNvSpPr/>
          <p:nvPr/>
        </p:nvSpPr>
        <p:spPr>
          <a:xfrm>
            <a:off x="8359918" y="8746070"/>
            <a:ext cx="546101" cy="546101"/>
          </a:xfrm>
          <a:prstGeom prst="ellipse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9" name="成组"/>
          <p:cNvSpPr/>
          <p:nvPr/>
        </p:nvSpPr>
        <p:spPr>
          <a:xfrm>
            <a:off x="16818123" y="5154304"/>
            <a:ext cx="476344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Selenium/WebDriver</a:t>
            </a:r>
          </a:p>
        </p:txBody>
      </p:sp>
      <p:sp>
        <p:nvSpPr>
          <p:cNvPr id="300" name="圆形"/>
          <p:cNvSpPr/>
          <p:nvPr/>
        </p:nvSpPr>
        <p:spPr>
          <a:xfrm>
            <a:off x="15459347" y="5236854"/>
            <a:ext cx="546101" cy="546101"/>
          </a:xfrm>
          <a:prstGeom prst="ellipse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1" name="圆形"/>
          <p:cNvSpPr/>
          <p:nvPr/>
        </p:nvSpPr>
        <p:spPr>
          <a:xfrm>
            <a:off x="15459347" y="8746070"/>
            <a:ext cx="546101" cy="546101"/>
          </a:xfrm>
          <a:prstGeom prst="ellipse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2" name="成组"/>
          <p:cNvSpPr/>
          <p:nvPr/>
        </p:nvSpPr>
        <p:spPr>
          <a:xfrm>
            <a:off x="16818123" y="8612720"/>
            <a:ext cx="38694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PyV8、Ghost.py</a:t>
            </a:r>
          </a:p>
        </p:txBody>
      </p:sp>
      <p:sp>
        <p:nvSpPr>
          <p:cNvPr id="303" name="成组"/>
          <p:cNvSpPr/>
          <p:nvPr/>
        </p:nvSpPr>
        <p:spPr>
          <a:xfrm>
            <a:off x="5879672" y="8663520"/>
            <a:ext cx="16675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Splash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Class="entr" nodeType="afterEffect" presetSubtype="8" presetID="2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Class="entr" nodeType="afterEffect" presetSubtype="2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Class="entr" nodeType="afterEffect" presetSubtype="8" presetID="2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Class="entr" nodeType="afterEffect" presetSubtype="2" presetID="2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4"/>
      <p:bldP build="whole" bldLvl="1" animBg="1" rev="0" advAuto="0" spid="296" grpId="3"/>
      <p:bldP build="whole" bldLvl="1" animBg="1" rev="0" advAuto="0" spid="284" grpId="1"/>
      <p:bldP build="whole" bldLvl="1" animBg="1" rev="0" advAuto="0" spid="301" grpId="9"/>
      <p:bldP build="whole" bldLvl="1" animBg="1" rev="0" advAuto="0" spid="295" grpId="2"/>
      <p:bldP build="whole" bldLvl="1" animBg="1" rev="0" advAuto="0" spid="298" grpId="7"/>
      <p:bldP build="whole" bldLvl="1" animBg="1" rev="0" advAuto="0" spid="302" grpId="10"/>
      <p:bldP build="whole" bldLvl="1" animBg="1" rev="0" advAuto="0" spid="303" grpId="8"/>
      <p:bldP build="whole" bldLvl="1" animBg="1" rev="0" advAuto="0" spid="299" grpId="6"/>
      <p:bldP build="whole" bldLvl="1" animBg="1" rev="0" advAuto="0" spid="300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可以怎样保存数据？"/>
          <p:cNvSpPr/>
          <p:nvPr/>
        </p:nvSpPr>
        <p:spPr>
          <a:xfrm>
            <a:off x="8296661" y="6184900"/>
            <a:ext cx="8115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可以怎样保存数据？</a:t>
            </a:r>
          </a:p>
        </p:txBody>
      </p:sp>
      <p:sp>
        <p:nvSpPr>
          <p:cNvPr id="306" name="正方形"/>
          <p:cNvSpPr/>
          <p:nvPr/>
        </p:nvSpPr>
        <p:spPr>
          <a:xfrm>
            <a:off x="18028429" y="7320906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7" name="正方形"/>
          <p:cNvSpPr/>
          <p:nvPr/>
        </p:nvSpPr>
        <p:spPr>
          <a:xfrm>
            <a:off x="18512626" y="7320906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8" name="正方形"/>
          <p:cNvSpPr/>
          <p:nvPr/>
        </p:nvSpPr>
        <p:spPr>
          <a:xfrm>
            <a:off x="19481021" y="7320906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9" name="正方形"/>
          <p:cNvSpPr/>
          <p:nvPr/>
        </p:nvSpPr>
        <p:spPr>
          <a:xfrm>
            <a:off x="18996823" y="7320906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314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310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"/>
      <p:bldP build="whole" bldLvl="1" animBg="1" rev="0" advAuto="0" spid="308" grpId="5"/>
      <p:bldP build="whole" bldLvl="1" animBg="1" rev="0" advAuto="0" spid="314" grpId="6"/>
      <p:bldP build="whole" bldLvl="1" animBg="1" rev="0" advAuto="0" spid="306" grpId="2"/>
      <p:bldP build="whole" bldLvl="1" animBg="1" rev="0" advAuto="0" spid="309" grpId="4"/>
      <p:bldP build="whole" bldLvl="1" animBg="1" rev="0" advAuto="0" spid="307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成组"/>
          <p:cNvGrpSpPr/>
          <p:nvPr/>
        </p:nvGrpSpPr>
        <p:grpSpPr>
          <a:xfrm>
            <a:off x="9218149" y="4295795"/>
            <a:ext cx="5016501" cy="5016501"/>
            <a:chOff x="-2997" y="-2997"/>
            <a:chExt cx="5016500" cy="5016500"/>
          </a:xfrm>
        </p:grpSpPr>
        <p:graphicFrame>
          <p:nvGraphicFramePr>
            <p:cNvPr id="316" name="二维饼图"/>
            <p:cNvGraphicFramePr/>
            <p:nvPr/>
          </p:nvGraphicFramePr>
          <p:xfrm>
            <a:off x="-2998" y="-2998"/>
            <a:ext cx="5016501" cy="50165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317" name="圆形"/>
            <p:cNvSpPr/>
            <p:nvPr/>
          </p:nvSpPr>
          <p:spPr>
            <a:xfrm>
              <a:off x="885114" y="885114"/>
              <a:ext cx="3240277" cy="3240277"/>
            </a:xfrm>
            <a:prstGeom prst="ellipse">
              <a:avLst/>
            </a:pr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9" name="怎样保存数据？"/>
          <p:cNvSpPr/>
          <p:nvPr/>
        </p:nvSpPr>
        <p:spPr>
          <a:xfrm>
            <a:off x="8750721" y="1027055"/>
            <a:ext cx="68825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怎样保存数据？</a:t>
            </a:r>
          </a:p>
        </p:txBody>
      </p:sp>
      <p:grpSp>
        <p:nvGrpSpPr>
          <p:cNvPr id="323" name="成组"/>
          <p:cNvGrpSpPr/>
          <p:nvPr/>
        </p:nvGrpSpPr>
        <p:grpSpPr>
          <a:xfrm>
            <a:off x="2357069" y="4150598"/>
            <a:ext cx="5576324" cy="2387601"/>
            <a:chOff x="422764" y="0"/>
            <a:chExt cx="5576322" cy="2387600"/>
          </a:xfrm>
        </p:grpSpPr>
        <p:sp>
          <p:nvSpPr>
            <p:cNvPr id="320" name="文本"/>
            <p:cNvSpPr/>
            <p:nvPr/>
          </p:nvSpPr>
          <p:spPr>
            <a:xfrm>
              <a:off x="1708808" y="212286"/>
              <a:ext cx="9271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FF607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文本</a:t>
              </a:r>
            </a:p>
          </p:txBody>
        </p:sp>
        <p:sp>
          <p:nvSpPr>
            <p:cNvPr id="321" name="纯文本、Json、Xml等。"/>
            <p:cNvSpPr/>
            <p:nvPr/>
          </p:nvSpPr>
          <p:spPr>
            <a:xfrm>
              <a:off x="1753694" y="1246354"/>
              <a:ext cx="42453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纯文本、Json、Xml等。</a:t>
              </a:r>
            </a:p>
          </p:txBody>
        </p:sp>
        <p:sp>
          <p:nvSpPr>
            <p:cNvPr id="322" name="1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7" name="成组"/>
          <p:cNvGrpSpPr/>
          <p:nvPr/>
        </p:nvGrpSpPr>
        <p:grpSpPr>
          <a:xfrm>
            <a:off x="2831816" y="8765033"/>
            <a:ext cx="5923254" cy="2387601"/>
            <a:chOff x="422764" y="0"/>
            <a:chExt cx="5923253" cy="2387600"/>
          </a:xfrm>
        </p:grpSpPr>
        <p:sp>
          <p:nvSpPr>
            <p:cNvPr id="324" name="非关系型数据库"/>
            <p:cNvSpPr/>
            <p:nvPr/>
          </p:nvSpPr>
          <p:spPr>
            <a:xfrm>
              <a:off x="2110517" y="285324"/>
              <a:ext cx="29591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62D8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非关系型数据库</a:t>
              </a:r>
            </a:p>
          </p:txBody>
        </p:sp>
        <p:sp>
          <p:nvSpPr>
            <p:cNvPr id="325" name="如MongoDB、Redis等Key-Value形式存储。"/>
            <p:cNvSpPr/>
            <p:nvPr/>
          </p:nvSpPr>
          <p:spPr>
            <a:xfrm>
              <a:off x="2100625" y="1128892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如MongoDB、Redis等Key-Value形式存储。</a:t>
              </a:r>
            </a:p>
          </p:txBody>
        </p:sp>
        <p:sp>
          <p:nvSpPr>
            <p:cNvPr id="326" name="3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31" name="成组"/>
          <p:cNvGrpSpPr/>
          <p:nvPr/>
        </p:nvGrpSpPr>
        <p:grpSpPr>
          <a:xfrm>
            <a:off x="16526442" y="9360472"/>
            <a:ext cx="5923254" cy="2387601"/>
            <a:chOff x="422764" y="0"/>
            <a:chExt cx="5923253" cy="2387600"/>
          </a:xfrm>
        </p:grpSpPr>
        <p:sp>
          <p:nvSpPr>
            <p:cNvPr id="328" name="二进制文件"/>
            <p:cNvSpPr/>
            <p:nvPr/>
          </p:nvSpPr>
          <p:spPr>
            <a:xfrm>
              <a:off x="2110517" y="285324"/>
              <a:ext cx="21463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EEC3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二进制文件</a:t>
              </a:r>
            </a:p>
          </p:txBody>
        </p:sp>
        <p:sp>
          <p:nvSpPr>
            <p:cNvPr id="329" name="如图片、视频、音频等等直接保存成特定格式即可。"/>
            <p:cNvSpPr/>
            <p:nvPr/>
          </p:nvSpPr>
          <p:spPr>
            <a:xfrm>
              <a:off x="2100625" y="1128892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如图片、视频、音频等等直接保存成特定格式即可。</a:t>
              </a:r>
            </a:p>
          </p:txBody>
        </p:sp>
        <p:sp>
          <p:nvSpPr>
            <p:cNvPr id="330" name="4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35" name="成组"/>
          <p:cNvGrpSpPr/>
          <p:nvPr/>
        </p:nvGrpSpPr>
        <p:grpSpPr>
          <a:xfrm>
            <a:off x="16525625" y="3954652"/>
            <a:ext cx="5923254" cy="2387601"/>
            <a:chOff x="422764" y="0"/>
            <a:chExt cx="5923253" cy="2387600"/>
          </a:xfrm>
        </p:grpSpPr>
        <p:sp>
          <p:nvSpPr>
            <p:cNvPr id="332" name="关系型数据库"/>
            <p:cNvSpPr/>
            <p:nvPr/>
          </p:nvSpPr>
          <p:spPr>
            <a:xfrm>
              <a:off x="2110517" y="285324"/>
              <a:ext cx="25527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55C6E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关系型数据库</a:t>
              </a:r>
            </a:p>
          </p:txBody>
        </p:sp>
        <p:sp>
          <p:nvSpPr>
            <p:cNvPr id="333" name="如MySQL、Oracle、SQL Server等具有结构化表结构形式存储。"/>
            <p:cNvSpPr/>
            <p:nvPr/>
          </p:nvSpPr>
          <p:spPr>
            <a:xfrm>
              <a:off x="2100625" y="1128892"/>
              <a:ext cx="424539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如MySQL、Oracle、SQL Server等具有结构化表结构形式存储。</a:t>
              </a:r>
            </a:p>
          </p:txBody>
        </p:sp>
        <p:sp>
          <p:nvSpPr>
            <p:cNvPr id="334" name="2"/>
            <p:cNvSpPr/>
            <p:nvPr/>
          </p:nvSpPr>
          <p:spPr>
            <a:xfrm>
              <a:off x="422764" y="-1"/>
              <a:ext cx="1173772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36" name="线条"/>
          <p:cNvSpPr/>
          <p:nvPr/>
        </p:nvSpPr>
        <p:spPr>
          <a:xfrm>
            <a:off x="3464101" y="7295811"/>
            <a:ext cx="5889948" cy="179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50800">
            <a:solidFill>
              <a:srgbClr val="62D8AD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" name="线条"/>
          <p:cNvSpPr/>
          <p:nvPr/>
        </p:nvSpPr>
        <p:spPr>
          <a:xfrm>
            <a:off x="2937756" y="3407617"/>
            <a:ext cx="8563417" cy="1066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14942"/>
                </a:lnTo>
              </a:path>
            </a:pathLst>
          </a:custGeom>
          <a:ln w="50800">
            <a:solidFill>
              <a:srgbClr val="FF607B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" name="线条"/>
          <p:cNvSpPr/>
          <p:nvPr/>
        </p:nvSpPr>
        <p:spPr>
          <a:xfrm>
            <a:off x="14069862" y="3508189"/>
            <a:ext cx="3020063" cy="385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8946" y="21600"/>
                </a:lnTo>
                <a:lnTo>
                  <a:pt x="8946" y="0"/>
                </a:lnTo>
                <a:lnTo>
                  <a:pt x="21600" y="0"/>
                </a:lnTo>
                <a:lnTo>
                  <a:pt x="21600" y="2736"/>
                </a:lnTo>
              </a:path>
            </a:pathLst>
          </a:custGeom>
          <a:ln w="50800">
            <a:solidFill>
              <a:srgbClr val="55C6E1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9" name="线条"/>
          <p:cNvSpPr/>
          <p:nvPr/>
        </p:nvSpPr>
        <p:spPr>
          <a:xfrm>
            <a:off x="11767504" y="8820192"/>
            <a:ext cx="5254633" cy="2271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56"/>
                </a:moveTo>
                <a:lnTo>
                  <a:pt x="0" y="21600"/>
                </a:lnTo>
                <a:lnTo>
                  <a:pt x="13949" y="21600"/>
                </a:lnTo>
                <a:lnTo>
                  <a:pt x="13949" y="0"/>
                </a:lnTo>
                <a:lnTo>
                  <a:pt x="21600" y="0"/>
                </a:lnTo>
                <a:lnTo>
                  <a:pt x="21600" y="4576"/>
                </a:lnTo>
              </a:path>
            </a:pathLst>
          </a:custGeom>
          <a:ln w="50800">
            <a:solidFill>
              <a:srgbClr val="EEC35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7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Class="entr" nodeType="afterEffect" presetID="9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7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Class="entr" nodeType="afterEffect" presetID="9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7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Class="entr" nodeType="afterEffect" presetID="9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Class="entr" nodeType="afterEffect" presetID="9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1"/>
      <p:bldP build="whole" bldLvl="1" animBg="1" rev="0" advAuto="0" spid="336" grpId="7"/>
      <p:bldP build="whole" bldLvl="1" animBg="1" rev="0" advAuto="0" spid="338" grpId="5"/>
      <p:bldP build="whole" bldLvl="1" animBg="1" rev="0" advAuto="0" spid="339" grpId="9"/>
      <p:bldP build="whole" bldLvl="1" animBg="1" rev="0" advAuto="0" spid="323" grpId="4"/>
      <p:bldP build="whole" bldLvl="1" animBg="1" rev="0" advAuto="0" spid="337" grpId="3"/>
      <p:bldP build="whole" bldLvl="1" animBg="1" rev="0" advAuto="0" spid="331" grpId="10"/>
      <p:bldP build="whole" bldLvl="1" animBg="1" rev="0" advAuto="0" spid="327" grpId="8"/>
      <p:bldP build="whole" bldLvl="1" animBg="1" rev="0" advAuto="0" spid="318" grpId="2"/>
      <p:bldP build="whole" bldLvl="1" animBg="1" rev="0" advAuto="0" spid="335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什么是爬虫？"/>
          <p:cNvSpPr/>
          <p:nvPr/>
        </p:nvSpPr>
        <p:spPr>
          <a:xfrm>
            <a:off x="9467849" y="6184900"/>
            <a:ext cx="5448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什么是爬虫？</a:t>
            </a:r>
          </a:p>
        </p:txBody>
      </p:sp>
      <p:sp>
        <p:nvSpPr>
          <p:cNvPr id="39" name="正方形"/>
          <p:cNvSpPr/>
          <p:nvPr/>
        </p:nvSpPr>
        <p:spPr>
          <a:xfrm>
            <a:off x="16180401" y="7244841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" name="正方形"/>
          <p:cNvSpPr/>
          <p:nvPr/>
        </p:nvSpPr>
        <p:spPr>
          <a:xfrm>
            <a:off x="16664598" y="7244841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" name="正方形"/>
          <p:cNvSpPr/>
          <p:nvPr/>
        </p:nvSpPr>
        <p:spPr>
          <a:xfrm>
            <a:off x="17632993" y="7244841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" name="正方形"/>
          <p:cNvSpPr/>
          <p:nvPr/>
        </p:nvSpPr>
        <p:spPr>
          <a:xfrm>
            <a:off x="17148795" y="7244841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7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43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" grpId="4"/>
      <p:bldP build="whole" bldLvl="1" animBg="1" rev="0" advAuto="0" spid="38" grpId="1"/>
      <p:bldP build="whole" bldLvl="1" animBg="1" rev="0" advAuto="0" spid="39" grpId="2"/>
      <p:bldP build="whole" bldLvl="1" animBg="1" rev="0" advAuto="0" spid="40" grpId="3"/>
      <p:bldP build="whole" bldLvl="1" animBg="1" rev="0" advAuto="0" spid="41" grpId="5"/>
      <p:bldP build="whole" bldLvl="1" animBg="1" rev="0" advAuto="0" spid="47" grpId="6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谢谢"/>
          <p:cNvSpPr/>
          <p:nvPr/>
        </p:nvSpPr>
        <p:spPr>
          <a:xfrm>
            <a:off x="11102602" y="6184900"/>
            <a:ext cx="217879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谢谢</a:t>
            </a:r>
          </a:p>
        </p:txBody>
      </p:sp>
      <p:sp>
        <p:nvSpPr>
          <p:cNvPr id="342" name="正方形"/>
          <p:cNvSpPr/>
          <p:nvPr/>
        </p:nvSpPr>
        <p:spPr>
          <a:xfrm>
            <a:off x="15172520" y="7242303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3" name="正方形"/>
          <p:cNvSpPr/>
          <p:nvPr/>
        </p:nvSpPr>
        <p:spPr>
          <a:xfrm>
            <a:off x="15656717" y="7242303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4" name="正方形"/>
          <p:cNvSpPr/>
          <p:nvPr/>
        </p:nvSpPr>
        <p:spPr>
          <a:xfrm>
            <a:off x="16625112" y="7242303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5" name="正方形"/>
          <p:cNvSpPr/>
          <p:nvPr/>
        </p:nvSpPr>
        <p:spPr>
          <a:xfrm>
            <a:off x="16140914" y="7242303"/>
            <a:ext cx="418965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350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346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3"/>
      <p:bldP build="whole" bldLvl="1" animBg="1" rev="0" advAuto="0" spid="341" grpId="1"/>
      <p:bldP build="whole" bldLvl="1" animBg="1" rev="0" advAuto="0" spid="342" grpId="2"/>
      <p:bldP build="whole" bldLvl="1" animBg="1" rev="0" advAuto="0" spid="345" grpId="4"/>
      <p:bldP build="whole" bldLvl="1" animBg="1" rev="0" advAuto="0" spid="344" grpId="5"/>
      <p:bldP build="whole" bldLvl="1" animBg="1" rev="0" advAuto="0" spid="350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什么是爬虫？"/>
          <p:cNvSpPr/>
          <p:nvPr/>
        </p:nvSpPr>
        <p:spPr>
          <a:xfrm>
            <a:off x="8884164" y="2523623"/>
            <a:ext cx="661567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什么是爬虫？</a:t>
            </a:r>
          </a:p>
        </p:txBody>
      </p:sp>
      <p:sp>
        <p:nvSpPr>
          <p:cNvPr id="50" name="请求网站并提取数据的自动化程序"/>
          <p:cNvSpPr/>
          <p:nvPr/>
        </p:nvSpPr>
        <p:spPr>
          <a:xfrm>
            <a:off x="4082172" y="6273799"/>
            <a:ext cx="162196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607C"/>
                </a:solidFill>
              </a:rPr>
              <a:t>请求</a:t>
            </a:r>
            <a:r>
              <a:t>网站并</a:t>
            </a:r>
            <a:r>
              <a:rPr>
                <a:solidFill>
                  <a:srgbClr val="EEC35F"/>
                </a:solidFill>
              </a:rPr>
              <a:t>提取</a:t>
            </a:r>
            <a:r>
              <a:t>数据的</a:t>
            </a:r>
            <a:r>
              <a:rPr>
                <a:solidFill>
                  <a:srgbClr val="54C7E2"/>
                </a:solidFill>
              </a:rPr>
              <a:t>自动化</a:t>
            </a:r>
            <a:r>
              <a:t>程序</a:t>
            </a:r>
          </a:p>
        </p:txBody>
      </p:sp>
      <p:sp>
        <p:nvSpPr>
          <p:cNvPr id="51" name="正方形"/>
          <p:cNvSpPr/>
          <p:nvPr/>
        </p:nvSpPr>
        <p:spPr>
          <a:xfrm>
            <a:off x="669404" y="12642249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" name="正方形"/>
          <p:cNvSpPr/>
          <p:nvPr/>
        </p:nvSpPr>
        <p:spPr>
          <a:xfrm>
            <a:off x="1153601" y="12642249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" name="正方形"/>
          <p:cNvSpPr/>
          <p:nvPr/>
        </p:nvSpPr>
        <p:spPr>
          <a:xfrm>
            <a:off x="2121996" y="12642249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" name="正方形"/>
          <p:cNvSpPr/>
          <p:nvPr/>
        </p:nvSpPr>
        <p:spPr>
          <a:xfrm>
            <a:off x="1637798" y="12642249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Class="entr" nodeType="afterEffect" presetSubtype="2" presetID="2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5"/>
      <p:bldP build="whole" bldLvl="1" animBg="1" rev="0" advAuto="0" spid="49" grpId="1"/>
      <p:bldP build="whole" bldLvl="1" animBg="1" rev="0" advAuto="0" spid="50" grpId="2"/>
      <p:bldP build="whole" bldLvl="1" animBg="1" rev="0" advAuto="0" spid="51" grpId="3"/>
      <p:bldP build="whole" bldLvl="1" animBg="1" rev="0" advAuto="0" spid="53" grpId="6"/>
      <p:bldP build="whole" bldLvl="1" animBg="1" rev="0" advAuto="0" spid="52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爬虫基本流程"/>
          <p:cNvSpPr/>
          <p:nvPr/>
        </p:nvSpPr>
        <p:spPr>
          <a:xfrm>
            <a:off x="8884164" y="1376991"/>
            <a:ext cx="661567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爬虫基本流程</a:t>
            </a:r>
          </a:p>
        </p:txBody>
      </p:sp>
      <p:grpSp>
        <p:nvGrpSpPr>
          <p:cNvPr id="59" name="成组"/>
          <p:cNvGrpSpPr/>
          <p:nvPr/>
        </p:nvGrpSpPr>
        <p:grpSpPr>
          <a:xfrm>
            <a:off x="7051988" y="5853866"/>
            <a:ext cx="3058011" cy="3058012"/>
            <a:chOff x="0" y="0"/>
            <a:chExt cx="3058010" cy="3058010"/>
          </a:xfrm>
        </p:grpSpPr>
        <p:sp>
          <p:nvSpPr>
            <p:cNvPr id="57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FF607B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1"/>
            <p:cNvSpPr/>
            <p:nvPr/>
          </p:nvSpPr>
          <p:spPr>
            <a:xfrm>
              <a:off x="1189329" y="872994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2" name="成组"/>
          <p:cNvGrpSpPr/>
          <p:nvPr/>
        </p:nvGrpSpPr>
        <p:grpSpPr>
          <a:xfrm>
            <a:off x="9517192" y="5851671"/>
            <a:ext cx="3058012" cy="3058012"/>
            <a:chOff x="0" y="0"/>
            <a:chExt cx="3058010" cy="3058010"/>
          </a:xfrm>
        </p:grpSpPr>
        <p:sp>
          <p:nvSpPr>
            <p:cNvPr id="60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55C6E1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2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5" name="成组"/>
          <p:cNvGrpSpPr/>
          <p:nvPr/>
        </p:nvGrpSpPr>
        <p:grpSpPr>
          <a:xfrm>
            <a:off x="11837730" y="5851671"/>
            <a:ext cx="3058011" cy="3058012"/>
            <a:chOff x="0" y="0"/>
            <a:chExt cx="3058010" cy="3058010"/>
          </a:xfrm>
        </p:grpSpPr>
        <p:sp>
          <p:nvSpPr>
            <p:cNvPr id="63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EEC35F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3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8" name="成组"/>
          <p:cNvGrpSpPr/>
          <p:nvPr/>
        </p:nvGrpSpPr>
        <p:grpSpPr>
          <a:xfrm>
            <a:off x="14274001" y="5853866"/>
            <a:ext cx="3058012" cy="3058012"/>
            <a:chOff x="0" y="0"/>
            <a:chExt cx="3058010" cy="3058010"/>
          </a:xfrm>
        </p:grpSpPr>
        <p:sp>
          <p:nvSpPr>
            <p:cNvPr id="66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62D8AD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4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2" name="成组"/>
          <p:cNvGrpSpPr/>
          <p:nvPr/>
        </p:nvGrpSpPr>
        <p:grpSpPr>
          <a:xfrm>
            <a:off x="1188021" y="3331737"/>
            <a:ext cx="6237259" cy="2312351"/>
            <a:chOff x="0" y="-70126"/>
            <a:chExt cx="6237258" cy="2312349"/>
          </a:xfrm>
        </p:grpSpPr>
        <p:sp>
          <p:nvSpPr>
            <p:cNvPr id="69" name="发起请求"/>
            <p:cNvSpPr/>
            <p:nvPr/>
          </p:nvSpPr>
          <p:spPr>
            <a:xfrm>
              <a:off x="235102" y="-70127"/>
              <a:ext cx="1899781" cy="726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发起请求</a:t>
              </a:r>
            </a:p>
          </p:txBody>
        </p:sp>
        <p:sp>
          <p:nvSpPr>
            <p:cNvPr id="70" name="通过HTTP库向目标站点发起请求，即发送一个Request，请求可以包含额外的headers等信息，等待服务器响应。"/>
            <p:cNvSpPr/>
            <p:nvPr/>
          </p:nvSpPr>
          <p:spPr>
            <a:xfrm>
              <a:off x="255005" y="748665"/>
              <a:ext cx="5982254" cy="1479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通过HTTP库向目标站点发起请求，即发送一个Request，请求可以包含额外的headers等信息，等待服务器响应。</a:t>
              </a:r>
            </a:p>
          </p:txBody>
        </p:sp>
        <p:sp>
          <p:nvSpPr>
            <p:cNvPr id="71" name="矩形"/>
            <p:cNvSpPr/>
            <p:nvPr/>
          </p:nvSpPr>
          <p:spPr>
            <a:xfrm>
              <a:off x="0" y="131717"/>
              <a:ext cx="161931" cy="2110507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6" name="成组"/>
          <p:cNvGrpSpPr/>
          <p:nvPr/>
        </p:nvGrpSpPr>
        <p:grpSpPr>
          <a:xfrm>
            <a:off x="1212580" y="8685399"/>
            <a:ext cx="7731028" cy="3385451"/>
            <a:chOff x="0" y="-55313"/>
            <a:chExt cx="7731027" cy="3385449"/>
          </a:xfrm>
        </p:grpSpPr>
        <p:sp>
          <p:nvSpPr>
            <p:cNvPr id="73" name="解析内容"/>
            <p:cNvSpPr/>
            <p:nvPr/>
          </p:nvSpPr>
          <p:spPr>
            <a:xfrm>
              <a:off x="291407" y="-55314"/>
              <a:ext cx="2165117" cy="83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解析内容</a:t>
              </a:r>
            </a:p>
          </p:txBody>
        </p:sp>
        <p:sp>
          <p:nvSpPr>
            <p:cNvPr id="74" name="得到的内容可能是HTML，可以用正则表达式、网页解析库进行解析。可能是Json，可以直接转为Json对象解析，可能是二进制数据，可以做保存或者进一步的处理。"/>
            <p:cNvSpPr/>
            <p:nvPr/>
          </p:nvSpPr>
          <p:spPr>
            <a:xfrm>
              <a:off x="316076" y="359028"/>
              <a:ext cx="7414952" cy="2971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得到的内容可能是HTML，可以用正则表达式、网页解析库进行解析。可能是Json，可以直接转为Json对象解析，可能是二进制数据，可以做保存或者进一步的处理。</a:t>
              </a:r>
            </a:p>
          </p:txBody>
        </p:sp>
        <p:sp>
          <p:nvSpPr>
            <p:cNvPr id="75" name="矩形"/>
            <p:cNvSpPr/>
            <p:nvPr/>
          </p:nvSpPr>
          <p:spPr>
            <a:xfrm>
              <a:off x="0" y="163262"/>
              <a:ext cx="200712" cy="2615955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0" name="成组"/>
          <p:cNvGrpSpPr/>
          <p:nvPr/>
        </p:nvGrpSpPr>
        <p:grpSpPr>
          <a:xfrm>
            <a:off x="14207310" y="3103514"/>
            <a:ext cx="8801279" cy="3280122"/>
            <a:chOff x="31254" y="185789"/>
            <a:chExt cx="8801277" cy="3280121"/>
          </a:xfrm>
        </p:grpSpPr>
        <p:sp>
          <p:nvSpPr>
            <p:cNvPr id="77" name="获取响应内容"/>
            <p:cNvSpPr/>
            <p:nvPr/>
          </p:nvSpPr>
          <p:spPr>
            <a:xfrm>
              <a:off x="3821938" y="213634"/>
              <a:ext cx="4599462" cy="1025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获取响应内容</a:t>
              </a:r>
            </a:p>
          </p:txBody>
        </p:sp>
        <p:sp>
          <p:nvSpPr>
            <p:cNvPr id="78" name="如果服务器能正常响应，会得到一个Response，…"/>
            <p:cNvSpPr/>
            <p:nvPr/>
          </p:nvSpPr>
          <p:spPr>
            <a:xfrm>
              <a:off x="31254" y="732285"/>
              <a:ext cx="8438067" cy="2733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如果服务器能正常响应，会得到一个Response，</a:t>
              </a:r>
            </a:p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Response的内容便是所要获取的页面内容，类型可能有HTML，Json字符串，二进制数据（如图片视频）等类型。</a:t>
              </a:r>
            </a:p>
          </p:txBody>
        </p:sp>
        <p:sp>
          <p:nvSpPr>
            <p:cNvPr id="79" name="矩形"/>
            <p:cNvSpPr/>
            <p:nvPr/>
          </p:nvSpPr>
          <p:spPr>
            <a:xfrm>
              <a:off x="8604126" y="185789"/>
              <a:ext cx="228407" cy="2976904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4" name="成组"/>
          <p:cNvGrpSpPr/>
          <p:nvPr/>
        </p:nvGrpSpPr>
        <p:grpSpPr>
          <a:xfrm>
            <a:off x="16829357" y="8940038"/>
            <a:ext cx="6237259" cy="2303246"/>
            <a:chOff x="0" y="-69849"/>
            <a:chExt cx="6237258" cy="2303244"/>
          </a:xfrm>
        </p:grpSpPr>
        <p:sp>
          <p:nvSpPr>
            <p:cNvPr id="81" name="保存数据"/>
            <p:cNvSpPr/>
            <p:nvPr/>
          </p:nvSpPr>
          <p:spPr>
            <a:xfrm>
              <a:off x="2698933" y="-69850"/>
              <a:ext cx="324799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保存数据</a:t>
              </a:r>
            </a:p>
          </p:txBody>
        </p:sp>
        <p:sp>
          <p:nvSpPr>
            <p:cNvPr id="82" name="保存形式多样，可以存为文本，也可以保存至数据库，或者保存特定格式的文件。"/>
            <p:cNvSpPr/>
            <p:nvPr/>
          </p:nvSpPr>
          <p:spPr>
            <a:xfrm>
              <a:off x="0" y="974317"/>
              <a:ext cx="5958699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保存形式多样，可以存为文本，也可以保存至数据库，或者保存特定格式的文件。</a:t>
              </a:r>
            </a:p>
          </p:txBody>
        </p:sp>
        <p:sp>
          <p:nvSpPr>
            <p:cNvPr id="83" name="矩形"/>
            <p:cNvSpPr/>
            <p:nvPr/>
          </p:nvSpPr>
          <p:spPr>
            <a:xfrm>
              <a:off x="6075965" y="131198"/>
              <a:ext cx="161294" cy="2102197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50"/>
                            </p:stCondLst>
                            <p:childTnLst>
                              <p:par>
                                <p:cTn id="26" presetClass="entr" nodeType="afterEffect" presetSubtype="16" presetID="23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2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6"/>
      <p:bldP build="whole" bldLvl="1" animBg="1" rev="0" advAuto="0" spid="68" grpId="5"/>
      <p:bldP build="whole" bldLvl="1" animBg="1" rev="0" advAuto="0" spid="80" grpId="7"/>
      <p:bldP build="whole" bldLvl="1" animBg="1" rev="0" advAuto="0" spid="76" grpId="8"/>
      <p:bldP build="whole" bldLvl="1" animBg="1" rev="0" advAuto="0" spid="65" grpId="4"/>
      <p:bldP build="whole" bldLvl="1" animBg="1" rev="0" advAuto="0" spid="62" grpId="3"/>
      <p:bldP build="whole" bldLvl="1" animBg="1" rev="0" advAuto="0" spid="56" grpId="1"/>
      <p:bldP build="whole" bldLvl="1" animBg="1" rev="0" advAuto="0" spid="84" grpId="9"/>
      <p:bldP build="whole" bldLvl="1" animBg="1" rev="0" advAuto="0" spid="5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什么是Request和Response?"/>
          <p:cNvSpPr/>
          <p:nvPr/>
        </p:nvSpPr>
        <p:spPr>
          <a:xfrm>
            <a:off x="6452499" y="6184900"/>
            <a:ext cx="11479002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什么是Request和Response?</a:t>
            </a:r>
          </a:p>
        </p:txBody>
      </p:sp>
      <p:sp>
        <p:nvSpPr>
          <p:cNvPr id="87" name="正方形"/>
          <p:cNvSpPr/>
          <p:nvPr/>
        </p:nvSpPr>
        <p:spPr>
          <a:xfrm>
            <a:off x="18054629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8" name="正方形"/>
          <p:cNvSpPr/>
          <p:nvPr/>
        </p:nvSpPr>
        <p:spPr>
          <a:xfrm>
            <a:off x="18538826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" name="正方形"/>
          <p:cNvSpPr/>
          <p:nvPr/>
        </p:nvSpPr>
        <p:spPr>
          <a:xfrm>
            <a:off x="19507221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0" name="正方形"/>
          <p:cNvSpPr/>
          <p:nvPr/>
        </p:nvSpPr>
        <p:spPr>
          <a:xfrm>
            <a:off x="19023023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95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91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3"/>
      <p:bldP build="whole" bldLvl="1" animBg="1" rev="0" advAuto="0" spid="95" grpId="6"/>
      <p:bldP build="whole" bldLvl="1" animBg="1" rev="0" advAuto="0" spid="87" grpId="2"/>
      <p:bldP build="whole" bldLvl="1" animBg="1" rev="0" advAuto="0" spid="86" grpId="1"/>
      <p:bldP build="whole" bldLvl="1" animBg="1" rev="0" advAuto="0" spid="90" grpId="4"/>
      <p:bldP build="whole" bldLvl="1" animBg="1" rev="0" advAuto="0" spid="89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quest与Response"/>
          <p:cNvSpPr/>
          <p:nvPr/>
        </p:nvSpPr>
        <p:spPr>
          <a:xfrm>
            <a:off x="8884164" y="1161170"/>
            <a:ext cx="661567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Request与Response</a:t>
            </a:r>
          </a:p>
        </p:txBody>
      </p:sp>
      <p:sp>
        <p:nvSpPr>
          <p:cNvPr id="98" name="线条"/>
          <p:cNvSpPr/>
          <p:nvPr/>
        </p:nvSpPr>
        <p:spPr>
          <a:xfrm flipV="1">
            <a:off x="3801501" y="5418348"/>
            <a:ext cx="2923633" cy="2567982"/>
          </a:xfrm>
          <a:prstGeom prst="line">
            <a:avLst/>
          </a:prstGeom>
          <a:ln w="63500">
            <a:solidFill>
              <a:srgbClr val="67CBE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9" name="Request"/>
          <p:cNvSpPr/>
          <p:nvPr/>
        </p:nvSpPr>
        <p:spPr>
          <a:xfrm>
            <a:off x="3411832" y="5862304"/>
            <a:ext cx="16279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7E89A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00" name="线条"/>
          <p:cNvSpPr/>
          <p:nvPr/>
        </p:nvSpPr>
        <p:spPr>
          <a:xfrm flipH="1">
            <a:off x="4459848" y="6101384"/>
            <a:ext cx="2800992" cy="2532747"/>
          </a:xfrm>
          <a:prstGeom prst="line">
            <a:avLst/>
          </a:prstGeom>
          <a:ln w="63500">
            <a:solidFill>
              <a:srgbClr val="67CBE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1" name="Response"/>
          <p:cNvSpPr/>
          <p:nvPr/>
        </p:nvSpPr>
        <p:spPr>
          <a:xfrm>
            <a:off x="6158933" y="7561364"/>
            <a:ext cx="19442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7E89A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Response</a:t>
            </a:r>
          </a:p>
        </p:txBody>
      </p:sp>
      <p:grpSp>
        <p:nvGrpSpPr>
          <p:cNvPr id="104" name="成组"/>
          <p:cNvGrpSpPr/>
          <p:nvPr/>
        </p:nvGrpSpPr>
        <p:grpSpPr>
          <a:xfrm>
            <a:off x="1884079" y="8344480"/>
            <a:ext cx="2093251" cy="3022045"/>
            <a:chOff x="0" y="0"/>
            <a:chExt cx="2093249" cy="3022043"/>
          </a:xfrm>
        </p:grpSpPr>
        <p:pic>
          <p:nvPicPr>
            <p:cNvPr id="102" name="pasted-image.tiff" descr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3250" cy="2093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" name="我"/>
            <p:cNvSpPr/>
            <p:nvPr/>
          </p:nvSpPr>
          <p:spPr>
            <a:xfrm>
              <a:off x="786274" y="2348943"/>
              <a:ext cx="5207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我</a:t>
              </a:r>
            </a:p>
          </p:txBody>
        </p:sp>
      </p:grpSp>
      <p:grpSp>
        <p:nvGrpSpPr>
          <p:cNvPr id="107" name="成组"/>
          <p:cNvGrpSpPr/>
          <p:nvPr/>
        </p:nvGrpSpPr>
        <p:grpSpPr>
          <a:xfrm>
            <a:off x="6996838" y="2912555"/>
            <a:ext cx="2093250" cy="2965815"/>
            <a:chOff x="0" y="0"/>
            <a:chExt cx="2093249" cy="2965813"/>
          </a:xfrm>
        </p:grpSpPr>
        <p:pic>
          <p:nvPicPr>
            <p:cNvPr id="105" name="pasted-image.tiff" descr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72564"/>
              <a:ext cx="2093250" cy="2093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" name="服务器"/>
            <p:cNvSpPr/>
            <p:nvPr/>
          </p:nvSpPr>
          <p:spPr>
            <a:xfrm>
              <a:off x="379874" y="0"/>
              <a:ext cx="13335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服务器</a:t>
              </a:r>
            </a:p>
          </p:txBody>
        </p:sp>
      </p:grpSp>
      <p:pic>
        <p:nvPicPr>
          <p:cNvPr id="108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03654" y="8640585"/>
            <a:ext cx="1054101" cy="105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（2）服务器收到浏览器发送的消息后，能够根据浏览器发送消息的内容，做相应处理，然后把消息回传给浏览器。这个过程叫做HTTP Response。"/>
          <p:cNvSpPr/>
          <p:nvPr/>
        </p:nvSpPr>
        <p:spPr>
          <a:xfrm>
            <a:off x="9777096" y="5740400"/>
            <a:ext cx="1230281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（2）服务器收到浏览器发送的消息后，能够根据浏览器发送消息的内容，做相应处理，然后把消息回传给浏览器。这个过程叫做HTTP Response。</a:t>
            </a:r>
          </a:p>
        </p:txBody>
      </p:sp>
      <p:sp>
        <p:nvSpPr>
          <p:cNvPr id="110" name="（3）浏览器收到服务器的Response信息后，会对信息进行相应处理，然后展示。"/>
          <p:cNvSpPr/>
          <p:nvPr/>
        </p:nvSpPr>
        <p:spPr>
          <a:xfrm>
            <a:off x="9777096" y="8798364"/>
            <a:ext cx="123028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（3）浏览器收到服务器的Response信息后，会对信息进行相应处理，然后展示。</a:t>
            </a:r>
          </a:p>
        </p:txBody>
      </p:sp>
      <p:sp>
        <p:nvSpPr>
          <p:cNvPr id="111" name="（1）浏览器就发送消息给该网址所在的服务器，这个过程叫做HTTP Request。"/>
          <p:cNvSpPr/>
          <p:nvPr/>
        </p:nvSpPr>
        <p:spPr>
          <a:xfrm>
            <a:off x="9777096" y="3393635"/>
            <a:ext cx="123028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（1）浏览器就发送消息给该网址所在的服务器，这个过程叫做HTTP Request。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2"/>
      <p:bldP build="whole" bldLvl="1" animBg="1" rev="0" advAuto="0" spid="100" grpId="6"/>
      <p:bldP build="whole" bldLvl="1" animBg="1" rev="0" advAuto="0" spid="101" grpId="7"/>
      <p:bldP build="whole" bldLvl="1" animBg="1" rev="0" advAuto="0" spid="97" grpId="1"/>
      <p:bldP build="whole" bldLvl="1" animBg="1" rev="0" advAuto="0" spid="108" grpId="8"/>
      <p:bldP build="whole" bldLvl="1" animBg="1" rev="0" advAuto="0" spid="111" grpId="9"/>
      <p:bldP build="whole" bldLvl="1" animBg="1" rev="0" advAuto="0" spid="110" grpId="11"/>
      <p:bldP build="whole" bldLvl="1" animBg="1" rev="0" advAuto="0" spid="109" grpId="10"/>
      <p:bldP build="whole" bldLvl="1" animBg="1" rev="0" advAuto="0" spid="99" grpId="5"/>
      <p:bldP build="whole" bldLvl="1" animBg="1" rev="0" advAuto="0" spid="98" grpId="3"/>
      <p:bldP build="whole" bldLvl="1" animBg="1" rev="0" advAuto="0" spid="107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quest中包含什么？"/>
          <p:cNvSpPr/>
          <p:nvPr/>
        </p:nvSpPr>
        <p:spPr>
          <a:xfrm>
            <a:off x="7812261" y="6184900"/>
            <a:ext cx="8759478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Request中包含什么？</a:t>
            </a:r>
          </a:p>
        </p:txBody>
      </p:sp>
      <p:sp>
        <p:nvSpPr>
          <p:cNvPr id="114" name="正方形"/>
          <p:cNvSpPr/>
          <p:nvPr/>
        </p:nvSpPr>
        <p:spPr>
          <a:xfrm>
            <a:off x="18054629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5" name="正方形"/>
          <p:cNvSpPr/>
          <p:nvPr/>
        </p:nvSpPr>
        <p:spPr>
          <a:xfrm>
            <a:off x="18538826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6" name="正方形"/>
          <p:cNvSpPr/>
          <p:nvPr/>
        </p:nvSpPr>
        <p:spPr>
          <a:xfrm>
            <a:off x="19507221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7" name="正方形"/>
          <p:cNvSpPr/>
          <p:nvPr/>
        </p:nvSpPr>
        <p:spPr>
          <a:xfrm>
            <a:off x="19023023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22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18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3"/>
      <p:bldP build="whole" bldLvl="1" animBg="1" rev="0" advAuto="0" spid="122" grpId="6"/>
      <p:bldP build="whole" bldLvl="1" animBg="1" rev="0" advAuto="0" spid="116" grpId="5"/>
      <p:bldP build="whole" bldLvl="1" animBg="1" rev="0" advAuto="0" spid="117" grpId="4"/>
      <p:bldP build="whole" bldLvl="1" animBg="1" rev="0" advAuto="0" spid="114" grpId="2"/>
      <p:bldP build="whole" bldLvl="1" animBg="1" rev="0" advAuto="0" spid="1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quest"/>
          <p:cNvSpPr/>
          <p:nvPr/>
        </p:nvSpPr>
        <p:spPr>
          <a:xfrm>
            <a:off x="8884164" y="1396041"/>
            <a:ext cx="661567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  <p:grpSp>
        <p:nvGrpSpPr>
          <p:cNvPr id="127" name="成组"/>
          <p:cNvGrpSpPr/>
          <p:nvPr/>
        </p:nvGrpSpPr>
        <p:grpSpPr>
          <a:xfrm>
            <a:off x="7051988" y="5853866"/>
            <a:ext cx="3058011" cy="3058012"/>
            <a:chOff x="0" y="0"/>
            <a:chExt cx="3058010" cy="3058010"/>
          </a:xfrm>
        </p:grpSpPr>
        <p:sp>
          <p:nvSpPr>
            <p:cNvPr id="125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FF607B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1"/>
            <p:cNvSpPr/>
            <p:nvPr/>
          </p:nvSpPr>
          <p:spPr>
            <a:xfrm>
              <a:off x="1189329" y="872994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0" name="成组"/>
          <p:cNvGrpSpPr/>
          <p:nvPr/>
        </p:nvGrpSpPr>
        <p:grpSpPr>
          <a:xfrm>
            <a:off x="9517192" y="5851671"/>
            <a:ext cx="3058012" cy="3058012"/>
            <a:chOff x="0" y="0"/>
            <a:chExt cx="3058010" cy="3058010"/>
          </a:xfrm>
        </p:grpSpPr>
        <p:sp>
          <p:nvSpPr>
            <p:cNvPr id="128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55C6E1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2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3" name="成组"/>
          <p:cNvGrpSpPr/>
          <p:nvPr/>
        </p:nvGrpSpPr>
        <p:grpSpPr>
          <a:xfrm>
            <a:off x="11837730" y="5851671"/>
            <a:ext cx="3058011" cy="3058012"/>
            <a:chOff x="0" y="0"/>
            <a:chExt cx="3058010" cy="3058010"/>
          </a:xfrm>
        </p:grpSpPr>
        <p:sp>
          <p:nvSpPr>
            <p:cNvPr id="131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EEC35F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3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6" name="成组"/>
          <p:cNvGrpSpPr/>
          <p:nvPr/>
        </p:nvGrpSpPr>
        <p:grpSpPr>
          <a:xfrm>
            <a:off x="14274001" y="5853866"/>
            <a:ext cx="3058012" cy="3058012"/>
            <a:chOff x="0" y="0"/>
            <a:chExt cx="3058010" cy="3058010"/>
          </a:xfrm>
        </p:grpSpPr>
        <p:sp>
          <p:nvSpPr>
            <p:cNvPr id="134" name="圆形"/>
            <p:cNvSpPr/>
            <p:nvPr/>
          </p:nvSpPr>
          <p:spPr>
            <a:xfrm>
              <a:off x="0" y="0"/>
              <a:ext cx="3058011" cy="3058011"/>
            </a:xfrm>
            <a:prstGeom prst="ellipse">
              <a:avLst/>
            </a:prstGeom>
            <a:solidFill>
              <a:srgbClr val="62D8AD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4"/>
            <p:cNvSpPr/>
            <p:nvPr/>
          </p:nvSpPr>
          <p:spPr>
            <a:xfrm>
              <a:off x="1189329" y="868605"/>
              <a:ext cx="679352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0" name="成组"/>
          <p:cNvGrpSpPr/>
          <p:nvPr/>
        </p:nvGrpSpPr>
        <p:grpSpPr>
          <a:xfrm>
            <a:off x="1212580" y="3336290"/>
            <a:ext cx="6212700" cy="2303246"/>
            <a:chOff x="0" y="-69849"/>
            <a:chExt cx="6212699" cy="2303244"/>
          </a:xfrm>
        </p:grpSpPr>
        <p:sp>
          <p:nvSpPr>
            <p:cNvPr id="137" name="请求方式"/>
            <p:cNvSpPr/>
            <p:nvPr/>
          </p:nvSpPr>
          <p:spPr>
            <a:xfrm>
              <a:off x="234176" y="-69850"/>
              <a:ext cx="1892301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请求方式</a:t>
              </a:r>
            </a:p>
          </p:txBody>
        </p:sp>
        <p:sp>
          <p:nvSpPr>
            <p:cNvPr id="138" name="主要有GET、POST两种类型，另外还有HEAD、PUT、DELETE、OPTIONS等。"/>
            <p:cNvSpPr/>
            <p:nvPr/>
          </p:nvSpPr>
          <p:spPr>
            <a:xfrm>
              <a:off x="254000" y="974317"/>
              <a:ext cx="595870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主要有GET、POST两种类型，另外还有HEAD、PUT、DELETE、OPTIONS等。</a:t>
              </a:r>
            </a:p>
          </p:txBody>
        </p:sp>
        <p:sp>
          <p:nvSpPr>
            <p:cNvPr id="139" name="矩形"/>
            <p:cNvSpPr/>
            <p:nvPr/>
          </p:nvSpPr>
          <p:spPr>
            <a:xfrm>
              <a:off x="0" y="131198"/>
              <a:ext cx="161293" cy="2102197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4" name="成组"/>
          <p:cNvGrpSpPr/>
          <p:nvPr/>
        </p:nvGrpSpPr>
        <p:grpSpPr>
          <a:xfrm>
            <a:off x="1212580" y="8685399"/>
            <a:ext cx="7731028" cy="3385451"/>
            <a:chOff x="0" y="-55313"/>
            <a:chExt cx="7731027" cy="3385449"/>
          </a:xfrm>
        </p:grpSpPr>
        <p:sp>
          <p:nvSpPr>
            <p:cNvPr id="141" name="请求头"/>
            <p:cNvSpPr/>
            <p:nvPr/>
          </p:nvSpPr>
          <p:spPr>
            <a:xfrm>
              <a:off x="291407" y="-55314"/>
              <a:ext cx="2165117" cy="83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请求头</a:t>
              </a:r>
            </a:p>
          </p:txBody>
        </p:sp>
        <p:sp>
          <p:nvSpPr>
            <p:cNvPr id="142" name="包含请求时的头部信息，如User-Agent、Host、Cookies等信息。"/>
            <p:cNvSpPr/>
            <p:nvPr/>
          </p:nvSpPr>
          <p:spPr>
            <a:xfrm>
              <a:off x="316076" y="359028"/>
              <a:ext cx="7414952" cy="2971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包含请求时的头部信息，如User-Agent、Host、Cookies等信息。</a:t>
              </a:r>
            </a:p>
          </p:txBody>
        </p:sp>
        <p:sp>
          <p:nvSpPr>
            <p:cNvPr id="143" name="矩形"/>
            <p:cNvSpPr/>
            <p:nvPr/>
          </p:nvSpPr>
          <p:spPr>
            <a:xfrm>
              <a:off x="0" y="163262"/>
              <a:ext cx="200712" cy="2615955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8" name="成组"/>
          <p:cNvGrpSpPr/>
          <p:nvPr/>
        </p:nvGrpSpPr>
        <p:grpSpPr>
          <a:xfrm>
            <a:off x="14207310" y="3103514"/>
            <a:ext cx="8801279" cy="3280122"/>
            <a:chOff x="31254" y="185789"/>
            <a:chExt cx="8801277" cy="3280121"/>
          </a:xfrm>
        </p:grpSpPr>
        <p:sp>
          <p:nvSpPr>
            <p:cNvPr id="145" name="请求URL"/>
            <p:cNvSpPr/>
            <p:nvPr/>
          </p:nvSpPr>
          <p:spPr>
            <a:xfrm>
              <a:off x="3821938" y="213634"/>
              <a:ext cx="4599462" cy="1025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请求URL</a:t>
              </a:r>
            </a:p>
          </p:txBody>
        </p:sp>
        <p:sp>
          <p:nvSpPr>
            <p:cNvPr id="146" name="URL全称统一资源定位符，如一个网页文档、…"/>
            <p:cNvSpPr/>
            <p:nvPr/>
          </p:nvSpPr>
          <p:spPr>
            <a:xfrm>
              <a:off x="31254" y="732285"/>
              <a:ext cx="8438067" cy="2733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URL全称统一资源定位符，如一个网页文档、</a:t>
              </a:r>
            </a:p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一张图片、一个视频等都可以用URL唯一来确定。</a:t>
              </a:r>
            </a:p>
          </p:txBody>
        </p:sp>
        <p:sp>
          <p:nvSpPr>
            <p:cNvPr id="147" name="矩形"/>
            <p:cNvSpPr/>
            <p:nvPr/>
          </p:nvSpPr>
          <p:spPr>
            <a:xfrm>
              <a:off x="8604126" y="185789"/>
              <a:ext cx="228407" cy="2976904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2" name="成组"/>
          <p:cNvGrpSpPr/>
          <p:nvPr/>
        </p:nvGrpSpPr>
        <p:grpSpPr>
          <a:xfrm>
            <a:off x="16829357" y="8940038"/>
            <a:ext cx="6237259" cy="2303246"/>
            <a:chOff x="0" y="-69849"/>
            <a:chExt cx="6237258" cy="2303244"/>
          </a:xfrm>
        </p:grpSpPr>
        <p:sp>
          <p:nvSpPr>
            <p:cNvPr id="149" name="请求体"/>
            <p:cNvSpPr/>
            <p:nvPr/>
          </p:nvSpPr>
          <p:spPr>
            <a:xfrm>
              <a:off x="2698933" y="-69850"/>
              <a:ext cx="324799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3500">
                  <a:solidFill>
                    <a:srgbClr val="7E89A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请求体</a:t>
              </a:r>
            </a:p>
          </p:txBody>
        </p:sp>
        <p:sp>
          <p:nvSpPr>
            <p:cNvPr id="150" name="请求时额外携带的数据…"/>
            <p:cNvSpPr/>
            <p:nvPr/>
          </p:nvSpPr>
          <p:spPr>
            <a:xfrm>
              <a:off x="0" y="974317"/>
              <a:ext cx="5958699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请求时额外携带的数据</a:t>
              </a:r>
            </a:p>
            <a:p>
              <a:pPr algn="r">
                <a:defRPr sz="25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如表单提交时的表单数据</a:t>
              </a:r>
            </a:p>
          </p:txBody>
        </p:sp>
        <p:sp>
          <p:nvSpPr>
            <p:cNvPr id="151" name="矩形"/>
            <p:cNvSpPr/>
            <p:nvPr/>
          </p:nvSpPr>
          <p:spPr>
            <a:xfrm>
              <a:off x="6075965" y="131198"/>
              <a:ext cx="161294" cy="2102197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50"/>
                            </p:stCondLst>
                            <p:childTnLst>
                              <p:par>
                                <p:cTn id="26" presetClass="entr" nodeType="afterEffect" presetSubtype="16" presetID="23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2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6"/>
      <p:bldP build="whole" bldLvl="1" animBg="1" rev="0" advAuto="0" spid="127" grpId="2"/>
      <p:bldP build="whole" bldLvl="1" animBg="1" rev="0" advAuto="0" spid="148" grpId="7"/>
      <p:bldP build="whole" bldLvl="1" animBg="1" rev="0" advAuto="0" spid="152" grpId="9"/>
      <p:bldP build="whole" bldLvl="1" animBg="1" rev="0" advAuto="0" spid="136" grpId="5"/>
      <p:bldP build="whole" bldLvl="1" animBg="1" rev="0" advAuto="0" spid="124" grpId="1"/>
      <p:bldP build="whole" bldLvl="1" animBg="1" rev="0" advAuto="0" spid="144" grpId="8"/>
      <p:bldP build="whole" bldLvl="1" animBg="1" rev="0" advAuto="0" spid="133" grpId="4"/>
      <p:bldP build="whole" bldLvl="1" animBg="1" rev="0" advAuto="0" spid="13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ponse中包含什么？"/>
          <p:cNvSpPr/>
          <p:nvPr/>
        </p:nvSpPr>
        <p:spPr>
          <a:xfrm>
            <a:off x="7466297" y="6184900"/>
            <a:ext cx="945140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Response中包含什么？</a:t>
            </a:r>
          </a:p>
        </p:txBody>
      </p:sp>
      <p:sp>
        <p:nvSpPr>
          <p:cNvPr id="155" name="正方形"/>
          <p:cNvSpPr/>
          <p:nvPr/>
        </p:nvSpPr>
        <p:spPr>
          <a:xfrm>
            <a:off x="18054629" y="7283292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6" name="正方形"/>
          <p:cNvSpPr/>
          <p:nvPr/>
        </p:nvSpPr>
        <p:spPr>
          <a:xfrm>
            <a:off x="18538826" y="7283292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正方形"/>
          <p:cNvSpPr/>
          <p:nvPr/>
        </p:nvSpPr>
        <p:spPr>
          <a:xfrm>
            <a:off x="19507221" y="7283292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正方形"/>
          <p:cNvSpPr/>
          <p:nvPr/>
        </p:nvSpPr>
        <p:spPr>
          <a:xfrm>
            <a:off x="19023023" y="7283292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63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59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5" grpId="2"/>
      <p:bldP build="whole" bldLvl="1" animBg="1" rev="0" advAuto="0" spid="157" grpId="5"/>
      <p:bldP build="whole" bldLvl="1" animBg="1" rev="0" advAuto="0" spid="163" grpId="6"/>
      <p:bldP build="whole" bldLvl="1" animBg="1" rev="0" advAuto="0" spid="156" grpId="3"/>
      <p:bldP build="whole" bldLvl="1" animBg="1" rev="0" advAuto="0" spid="158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6F6F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