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57" r:id="rId7"/>
    <p:sldId id="258" r:id="rId8"/>
    <p:sldId id="259"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A351E-0934-4537-B5AB-E36C6DE5B5EC}" v="7" dt="2020-11-30T09:55:45.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E8E7-4A35-4AEF-BA2B-8DC0F05E9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2CA30-7A03-4D73-9575-E7B2EB40E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BA29BB-600F-4237-862C-5D8656D87168}"/>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CCF780F3-FD37-45A6-8FD2-0E86853A7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B1A71-629F-4C47-9933-5B0CA8AE4A94}"/>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412202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8DA8-EE44-4325-AD57-5D16ADD148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DA3611-80A8-410F-B706-FFD3730B4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5FDDA-43F5-4C34-8098-47BF2EDDDABD}"/>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B1865EDD-0C21-4BF8-9B1C-7DDD87FBC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FFD52-93DC-46AA-942A-30CEC7D1E532}"/>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252472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B9811-BC1F-425E-9A0B-2901407E9D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90CC8-C0EA-46BB-8A77-D156063D7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71F62-F836-49F0-9D37-5D718BD792EB}"/>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A37372F3-9539-468B-B2BE-2EFC3032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241F5-5E82-48BD-BE3F-D9C83CDB569E}"/>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141862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0098-31A3-40E1-9411-86EF4BD5D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EB9C1-F339-4DC2-BAD5-B6B98FDC4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23CD0-FE00-408A-8D75-9331091C3B8E}"/>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C24A4986-6F94-4E30-B462-8B391FD7B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FDD3C-D2E8-411D-9DD9-1C4D45DFFD5F}"/>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13528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67E9-240A-4E66-9808-64664DE8E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F2101B-0E45-48F2-88DC-9BED32070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52D90-E9C9-4100-BE78-FEDD67C832FC}"/>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9F3F34FC-D75E-4E28-8FA1-D6279C86C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81031-5133-48AE-BC03-480A359CCF72}"/>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317058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367-69E6-4A71-985E-D48636B9D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F8B4F-519F-4F5F-96B5-6732B6EF2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9CADC-354E-40B6-A5DB-5C82001D4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6BE1D-BFF8-4738-A35B-B93EA5C76361}"/>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6" name="Footer Placeholder 5">
            <a:extLst>
              <a:ext uri="{FF2B5EF4-FFF2-40B4-BE49-F238E27FC236}">
                <a16:creationId xmlns:a16="http://schemas.microsoft.com/office/drawing/2014/main" id="{9F317BEF-BE9D-4740-8E4F-A5026C274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18A30-7D7B-4A73-8737-DE68336DE125}"/>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95195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A6E8-3D79-443F-863B-0B88E1D0D9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68DA1-A85C-4BEF-A81B-EC2CC9E43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D6B67-58D7-4DF9-8A1F-B5506A2D6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EEC3C-ED6D-4942-B9A8-B1F775AD8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86C33-F45E-4EBA-98ED-4B9707A55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DA28BD-BA2A-4E0E-94A1-F602C7DA853F}"/>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8" name="Footer Placeholder 7">
            <a:extLst>
              <a:ext uri="{FF2B5EF4-FFF2-40B4-BE49-F238E27FC236}">
                <a16:creationId xmlns:a16="http://schemas.microsoft.com/office/drawing/2014/main" id="{1C018CB7-2C88-4A93-85FD-BC25D4C1A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BF8A0B-6CC4-4131-8C79-410E42F52879}"/>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190373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A60C-E87B-4DE2-A347-5FF195B74D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29103-E276-495C-A817-20400A7E3865}"/>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4" name="Footer Placeholder 3">
            <a:extLst>
              <a:ext uri="{FF2B5EF4-FFF2-40B4-BE49-F238E27FC236}">
                <a16:creationId xmlns:a16="http://schemas.microsoft.com/office/drawing/2014/main" id="{9BF3FBE1-1A5E-4F9D-909A-232FF8CAC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6ABC5-4D45-4FD7-926C-81629C2A0CA6}"/>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229996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B4FE4-5FEA-4D41-9D09-C8A661EDD1D8}"/>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3" name="Footer Placeholder 2">
            <a:extLst>
              <a:ext uri="{FF2B5EF4-FFF2-40B4-BE49-F238E27FC236}">
                <a16:creationId xmlns:a16="http://schemas.microsoft.com/office/drawing/2014/main" id="{302F230B-EC02-445E-BEEA-B49B670B31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4B7AF6-44D6-4C7B-8C8A-60397841CF73}"/>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390464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03D7-092A-4BF2-A40E-282D77B6B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A01B1B-39CB-4901-A992-562122F25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09404-0AC8-40DD-BB40-D5212722F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FC932-AF0F-4E4C-AFAA-A612068D64C4}"/>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6" name="Footer Placeholder 5">
            <a:extLst>
              <a:ext uri="{FF2B5EF4-FFF2-40B4-BE49-F238E27FC236}">
                <a16:creationId xmlns:a16="http://schemas.microsoft.com/office/drawing/2014/main" id="{9823403C-B69B-45DC-8DA8-DB10EAEA1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A7278-54CE-4D7C-A625-3AE9369F5A18}"/>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1499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A791-BF70-4470-BC2B-33F8F618D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DF64D-0357-4406-B5BE-A1F8CF2CC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88F45-03F9-4673-B95B-DC83E2D5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CAF2-E005-4464-91D3-4D4D9D8DB820}"/>
              </a:ext>
            </a:extLst>
          </p:cNvPr>
          <p:cNvSpPr>
            <a:spLocks noGrp="1"/>
          </p:cNvSpPr>
          <p:nvPr>
            <p:ph type="dt" sz="half" idx="10"/>
          </p:nvPr>
        </p:nvSpPr>
        <p:spPr/>
        <p:txBody>
          <a:bodyPr/>
          <a:lstStyle/>
          <a:p>
            <a:fld id="{00AB0482-33CB-47CE-9B11-D93F7D647E04}" type="datetimeFigureOut">
              <a:rPr lang="en-US" smtClean="0"/>
              <a:t>11/30/2020</a:t>
            </a:fld>
            <a:endParaRPr lang="en-US"/>
          </a:p>
        </p:txBody>
      </p:sp>
      <p:sp>
        <p:nvSpPr>
          <p:cNvPr id="6" name="Footer Placeholder 5">
            <a:extLst>
              <a:ext uri="{FF2B5EF4-FFF2-40B4-BE49-F238E27FC236}">
                <a16:creationId xmlns:a16="http://schemas.microsoft.com/office/drawing/2014/main" id="{7BF09834-6570-4CBD-9E15-03C613405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B3845-DB9F-4C2F-836F-580D8ED5D440}"/>
              </a:ext>
            </a:extLst>
          </p:cNvPr>
          <p:cNvSpPr>
            <a:spLocks noGrp="1"/>
          </p:cNvSpPr>
          <p:nvPr>
            <p:ph type="sldNum" sz="quarter" idx="12"/>
          </p:nvPr>
        </p:nvSpPr>
        <p:spPr/>
        <p:txBody>
          <a:bodyPr/>
          <a:lstStyle/>
          <a:p>
            <a:fld id="{C3824FD1-2042-48DF-827B-2F1A35663ACD}" type="slidenum">
              <a:rPr lang="en-US" smtClean="0"/>
              <a:t>‹#›</a:t>
            </a:fld>
            <a:endParaRPr lang="en-US"/>
          </a:p>
        </p:txBody>
      </p:sp>
    </p:spTree>
    <p:extLst>
      <p:ext uri="{BB962C8B-B14F-4D97-AF65-F5344CB8AC3E}">
        <p14:creationId xmlns:p14="http://schemas.microsoft.com/office/powerpoint/2010/main" val="420880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98EE-3802-4940-86C9-2498CFD69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CDD72-796E-493F-B027-96F880724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E83BC-69A0-4C9C-B7BD-26A04E633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B0482-33CB-47CE-9B11-D93F7D647E04}" type="datetimeFigureOut">
              <a:rPr lang="en-US" smtClean="0"/>
              <a:t>11/30/2020</a:t>
            </a:fld>
            <a:endParaRPr lang="en-US"/>
          </a:p>
        </p:txBody>
      </p:sp>
      <p:sp>
        <p:nvSpPr>
          <p:cNvPr id="5" name="Footer Placeholder 4">
            <a:extLst>
              <a:ext uri="{FF2B5EF4-FFF2-40B4-BE49-F238E27FC236}">
                <a16:creationId xmlns:a16="http://schemas.microsoft.com/office/drawing/2014/main" id="{4A13CF5D-C06B-4C43-8F4D-14B42DD46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531CE-0BF6-4295-9798-7F19B5041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24FD1-2042-48DF-827B-2F1A35663ACD}" type="slidenum">
              <a:rPr lang="en-US" smtClean="0"/>
              <a:t>‹#›</a:t>
            </a:fld>
            <a:endParaRPr lang="en-US"/>
          </a:p>
        </p:txBody>
      </p:sp>
    </p:spTree>
    <p:extLst>
      <p:ext uri="{BB962C8B-B14F-4D97-AF65-F5344CB8AC3E}">
        <p14:creationId xmlns:p14="http://schemas.microsoft.com/office/powerpoint/2010/main" val="841525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A926CA9F-C1B3-4509-B1DC-8BCEAFEEC3BB}"/>
              </a:ext>
            </a:extLst>
          </p:cNvPr>
          <p:cNvSpPr>
            <a:spLocks noGrp="1"/>
          </p:cNvSpPr>
          <p:nvPr>
            <p:ph type="ctrTitle"/>
          </p:nvPr>
        </p:nvSpPr>
        <p:spPr>
          <a:xfrm>
            <a:off x="3045368" y="2043663"/>
            <a:ext cx="6105194" cy="2031055"/>
          </a:xfrm>
        </p:spPr>
        <p:txBody>
          <a:bodyPr>
            <a:normAutofit/>
          </a:bodyPr>
          <a:lstStyle/>
          <a:p>
            <a:r>
              <a:rPr lang="en-US" sz="1600" b="1" dirty="0"/>
              <a:t>Project 1.5: DFNB - Analyze History - Visualization and Presentation</a:t>
            </a:r>
            <a:br>
              <a:rPr lang="en-US" sz="1600" b="1" dirty="0"/>
            </a:br>
            <a:endParaRPr lang="en-US" sz="5200" dirty="0">
              <a:solidFill>
                <a:schemeClr val="tx2"/>
              </a:solidFill>
            </a:endParaRPr>
          </a:p>
        </p:txBody>
      </p:sp>
      <p:sp>
        <p:nvSpPr>
          <p:cNvPr id="3" name="Subtitle 2">
            <a:extLst>
              <a:ext uri="{FF2B5EF4-FFF2-40B4-BE49-F238E27FC236}">
                <a16:creationId xmlns:a16="http://schemas.microsoft.com/office/drawing/2014/main" id="{1C400642-DF86-497D-89D5-7CC4AFF30545}"/>
              </a:ext>
            </a:extLst>
          </p:cNvPr>
          <p:cNvSpPr>
            <a:spLocks noGrp="1"/>
          </p:cNvSpPr>
          <p:nvPr>
            <p:ph type="subTitle" idx="1"/>
          </p:nvPr>
        </p:nvSpPr>
        <p:spPr>
          <a:xfrm>
            <a:off x="3045368" y="4160126"/>
            <a:ext cx="6105194" cy="682079"/>
          </a:xfrm>
        </p:spPr>
        <p:txBody>
          <a:bodyPr>
            <a:normAutofit/>
          </a:bodyPr>
          <a:lstStyle/>
          <a:p>
            <a:r>
              <a:rPr lang="en-US" dirty="0">
                <a:solidFill>
                  <a:schemeClr val="tx2"/>
                </a:solidFill>
              </a:rPr>
              <a:t>Francisco Agballog</a:t>
            </a:r>
          </a:p>
        </p:txBody>
      </p:sp>
    </p:spTree>
    <p:extLst>
      <p:ext uri="{BB962C8B-B14F-4D97-AF65-F5344CB8AC3E}">
        <p14:creationId xmlns:p14="http://schemas.microsoft.com/office/powerpoint/2010/main" val="326136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1CD6-7C26-48D1-BD8D-69936551FB06}"/>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6680736B-7428-4BF3-A9BB-D063DAF06EA1}"/>
              </a:ext>
            </a:extLst>
          </p:cNvPr>
          <p:cNvSpPr>
            <a:spLocks noGrp="1"/>
          </p:cNvSpPr>
          <p:nvPr>
            <p:ph idx="1"/>
          </p:nvPr>
        </p:nvSpPr>
        <p:spPr/>
        <p:txBody>
          <a:bodyPr>
            <a:normAutofit lnSpcReduction="10000"/>
          </a:bodyPr>
          <a:lstStyle/>
          <a:p>
            <a:pPr>
              <a:lnSpc>
                <a:spcPct val="150000"/>
              </a:lnSpc>
            </a:pPr>
            <a:r>
              <a:rPr lang="en-US" sz="1200" dirty="0">
                <a:effectLst/>
                <a:latin typeface="Courier New" panose="02070309020205020404" pitchFamily="49" charset="0"/>
              </a:rPr>
              <a:t>Goal &gt; Objective &gt; Strategy &gt; </a:t>
            </a:r>
            <a:r>
              <a:rPr lang="en-US" sz="1200" dirty="0" err="1">
                <a:effectLst/>
                <a:latin typeface="Courier New" panose="02070309020205020404" pitchFamily="49" charset="0"/>
              </a:rPr>
              <a:t>TacticWhat</a:t>
            </a:r>
            <a:r>
              <a:rPr lang="en-US" sz="1200" dirty="0">
                <a:effectLst/>
                <a:latin typeface="Courier New" panose="02070309020205020404" pitchFamily="49" charset="0"/>
              </a:rPr>
              <a:t>?</a:t>
            </a:r>
          </a:p>
          <a:p>
            <a:pPr>
              <a:lnSpc>
                <a:spcPct val="150000"/>
              </a:lnSpc>
            </a:pPr>
            <a:r>
              <a:rPr lang="en-US" sz="1200" dirty="0">
                <a:effectLst/>
                <a:latin typeface="Arial" panose="020B0604020202020204" pitchFamily="34" charset="0"/>
              </a:rPr>
              <a:t>Goal: To understand </a:t>
            </a:r>
            <a:r>
              <a:rPr lang="en-US" sz="1200" dirty="0" err="1">
                <a:effectLst/>
                <a:latin typeface="Arial" panose="020B0604020202020204" pitchFamily="34" charset="0"/>
              </a:rPr>
              <a:t>howa</a:t>
            </a:r>
            <a:r>
              <a:rPr lang="en-US" sz="1200" dirty="0">
                <a:effectLst/>
                <a:latin typeface="Arial" panose="020B0604020202020204" pitchFamily="34" charset="0"/>
              </a:rPr>
              <a:t> </a:t>
            </a:r>
            <a:r>
              <a:rPr lang="en-US" sz="1200" dirty="0" err="1">
                <a:effectLst/>
                <a:latin typeface="Arial" panose="020B0604020202020204" pitchFamily="34" charset="0"/>
              </a:rPr>
              <a:t>bankworksObjective</a:t>
            </a:r>
            <a:r>
              <a:rPr lang="en-US" sz="1200" dirty="0">
                <a:effectLst/>
                <a:latin typeface="Arial" panose="020B0604020202020204" pitchFamily="34" charset="0"/>
              </a:rPr>
              <a:t>:</a:t>
            </a:r>
          </a:p>
          <a:p>
            <a:pPr>
              <a:lnSpc>
                <a:spcPct val="150000"/>
              </a:lnSpc>
            </a:pPr>
            <a:r>
              <a:rPr lang="en-US" sz="1200" dirty="0">
                <a:effectLst/>
                <a:latin typeface="Courier New" panose="02070309020205020404" pitchFamily="49" charset="0"/>
              </a:rPr>
              <a:t>•</a:t>
            </a:r>
            <a:r>
              <a:rPr lang="en-US" sz="1200" dirty="0">
                <a:effectLst/>
                <a:latin typeface="Arial" panose="020B0604020202020204" pitchFamily="34" charset="0"/>
              </a:rPr>
              <a:t>Last year compared to the previous two years</a:t>
            </a:r>
          </a:p>
          <a:p>
            <a:pPr>
              <a:lnSpc>
                <a:spcPct val="150000"/>
              </a:lnSpc>
            </a:pPr>
            <a:r>
              <a:rPr lang="en-US" sz="1200" dirty="0">
                <a:effectLst/>
                <a:latin typeface="Courier New" panose="02070309020205020404" pitchFamily="49" charset="0"/>
              </a:rPr>
              <a:t>•</a:t>
            </a:r>
            <a:r>
              <a:rPr lang="en-US" sz="1200" dirty="0">
                <a:effectLst/>
                <a:latin typeface="Arial" panose="020B0604020202020204" pitchFamily="34" charset="0"/>
              </a:rPr>
              <a:t>Several different measures: count, commitment, balance, revenue</a:t>
            </a:r>
          </a:p>
          <a:p>
            <a:pPr>
              <a:lnSpc>
                <a:spcPct val="150000"/>
              </a:lnSpc>
            </a:pPr>
            <a:r>
              <a:rPr lang="en-US" sz="1200" dirty="0">
                <a:effectLst/>
                <a:latin typeface="Courier New" panose="02070309020205020404" pitchFamily="49" charset="0"/>
              </a:rPr>
              <a:t>•</a:t>
            </a:r>
            <a:r>
              <a:rPr lang="en-US" sz="1200" dirty="0">
                <a:effectLst/>
                <a:latin typeface="Arial" panose="020B0604020202020204" pitchFamily="34" charset="0"/>
              </a:rPr>
              <a:t>Production in terms of geographic regions, branches, and products</a:t>
            </a:r>
          </a:p>
          <a:p>
            <a:pPr>
              <a:lnSpc>
                <a:spcPct val="150000"/>
              </a:lnSpc>
            </a:pPr>
            <a:r>
              <a:rPr lang="en-US" sz="1200" dirty="0">
                <a:effectLst/>
                <a:latin typeface="Courier New" panose="02070309020205020404" pitchFamily="49" charset="0"/>
              </a:rPr>
              <a:t>•</a:t>
            </a:r>
            <a:r>
              <a:rPr lang="en-US" sz="1200" dirty="0">
                <a:effectLst/>
                <a:latin typeface="Arial" panose="020B0604020202020204" pitchFamily="34" charset="0"/>
              </a:rPr>
              <a:t>New vs. existing customers</a:t>
            </a:r>
          </a:p>
          <a:p>
            <a:pPr>
              <a:lnSpc>
                <a:spcPct val="150000"/>
              </a:lnSpc>
            </a:pPr>
            <a:r>
              <a:rPr lang="en-US" sz="1200" dirty="0">
                <a:effectLst/>
                <a:latin typeface="Courier New" panose="02070309020205020404" pitchFamily="49" charset="0"/>
              </a:rPr>
              <a:t>Why? To understand the bank income from loans in order to make better assumption </a:t>
            </a:r>
            <a:r>
              <a:rPr lang="en-US" sz="1000" dirty="0" err="1">
                <a:effectLst/>
                <a:latin typeface="Courier New" panose="02070309020205020404" pitchFamily="49" charset="0"/>
              </a:rPr>
              <a:t>ofthis</a:t>
            </a:r>
            <a:r>
              <a:rPr lang="en-US" sz="1000" dirty="0">
                <a:effectLst/>
                <a:latin typeface="Courier New" panose="02070309020205020404" pitchFamily="49" charset="0"/>
              </a:rPr>
              <a:t> year how to gain more profit by adjusting the interest rates and targeting specific costumer. So that the bank can compare what happen to their costumer who are more potential or eligible to loan from the bank.</a:t>
            </a:r>
            <a:endParaRPr lang="en-US" sz="1200" dirty="0">
              <a:latin typeface="Courier New" panose="02070309020205020404" pitchFamily="49" charset="0"/>
            </a:endParaRPr>
          </a:p>
          <a:p>
            <a:pPr>
              <a:lnSpc>
                <a:spcPct val="150000"/>
              </a:lnSpc>
            </a:pPr>
            <a:r>
              <a:rPr lang="en-US" sz="1000" dirty="0">
                <a:effectLst/>
                <a:latin typeface="Courier New" panose="02070309020205020404" pitchFamily="49" charset="0"/>
              </a:rPr>
              <a:t>How? Analyze the date of customers, their location/ addresses, credit/ income / balance, purchase item. </a:t>
            </a:r>
          </a:p>
          <a:p>
            <a:pPr>
              <a:lnSpc>
                <a:spcPct val="150000"/>
              </a:lnSpc>
            </a:pPr>
            <a:r>
              <a:rPr lang="en-US" sz="1000" dirty="0">
                <a:effectLst/>
                <a:latin typeface="Courier New" panose="02070309020205020404" pitchFamily="49" charset="0"/>
              </a:rPr>
              <a:t>Strategy: Understanding account: Account has different types mainly are person account, checking account, saving account, business account, payment account, and investment account.</a:t>
            </a:r>
            <a:endParaRPr lang="en-US" sz="1000" dirty="0">
              <a:latin typeface="Courier New" panose="02070309020205020404" pitchFamily="49" charset="0"/>
            </a:endParaRPr>
          </a:p>
          <a:p>
            <a:pPr>
              <a:lnSpc>
                <a:spcPct val="150000"/>
              </a:lnSpc>
            </a:pPr>
            <a:r>
              <a:rPr lang="en-US" sz="1000" dirty="0">
                <a:effectLst/>
                <a:latin typeface="Courier New" panose="02070309020205020404" pitchFamily="49" charset="0"/>
              </a:rPr>
              <a:t>Tactic: every customer could have multiple accounts for various usage.</a:t>
            </a:r>
            <a:endParaRPr lang="en-US" sz="1200" dirty="0"/>
          </a:p>
        </p:txBody>
      </p:sp>
    </p:spTree>
    <p:extLst>
      <p:ext uri="{BB962C8B-B14F-4D97-AF65-F5344CB8AC3E}">
        <p14:creationId xmlns:p14="http://schemas.microsoft.com/office/powerpoint/2010/main" val="38604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324A-E2A2-4B1B-A7F0-F00ED268414D}"/>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DDCD1C31-490D-4BC5-A745-D37424D92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407" y="551683"/>
            <a:ext cx="8200906" cy="5754634"/>
          </a:xfrm>
        </p:spPr>
      </p:pic>
    </p:spTree>
    <p:extLst>
      <p:ext uri="{BB962C8B-B14F-4D97-AF65-F5344CB8AC3E}">
        <p14:creationId xmlns:p14="http://schemas.microsoft.com/office/powerpoint/2010/main" val="340545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22A3-3992-4433-9BB4-3E2FBEAA1867}"/>
              </a:ext>
            </a:extLst>
          </p:cNvPr>
          <p:cNvSpPr>
            <a:spLocks noGrp="1"/>
          </p:cNvSpPr>
          <p:nvPr>
            <p:ph type="title"/>
          </p:nvPr>
        </p:nvSpPr>
        <p:spPr/>
        <p:txBody>
          <a:bodyPr/>
          <a:lstStyle/>
          <a:p>
            <a:endParaRPr lang="en-US"/>
          </a:p>
        </p:txBody>
      </p:sp>
      <p:pic>
        <p:nvPicPr>
          <p:cNvPr id="5" name="Content Placeholder 4" descr="Graphical user interface, application, Word&#10;&#10;Description automatically generated">
            <a:extLst>
              <a:ext uri="{FF2B5EF4-FFF2-40B4-BE49-F238E27FC236}">
                <a16:creationId xmlns:a16="http://schemas.microsoft.com/office/drawing/2014/main" id="{96CEA1E7-96F5-4D2A-9639-FBFC03656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690" y="365125"/>
            <a:ext cx="10736187" cy="5988050"/>
          </a:xfrm>
        </p:spPr>
      </p:pic>
    </p:spTree>
    <p:extLst>
      <p:ext uri="{BB962C8B-B14F-4D97-AF65-F5344CB8AC3E}">
        <p14:creationId xmlns:p14="http://schemas.microsoft.com/office/powerpoint/2010/main" val="41890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ED16BA-1FD0-445A-9A94-D9E46A5E953C}"/>
              </a:ext>
            </a:extLst>
          </p:cNvPr>
          <p:cNvSpPr>
            <a:spLocks noGrp="1"/>
          </p:cNvSpPr>
          <p:nvPr>
            <p:ph type="title"/>
          </p:nvPr>
        </p:nvSpPr>
        <p:spPr>
          <a:xfrm>
            <a:off x="643467" y="321734"/>
            <a:ext cx="5136416" cy="1135737"/>
          </a:xfrm>
        </p:spPr>
        <p:txBody>
          <a:bodyPr>
            <a:normAutofit/>
          </a:bodyPr>
          <a:lstStyle/>
          <a:p>
            <a:r>
              <a:rPr lang="en-US" sz="3600"/>
              <a:t>Scripts</a:t>
            </a:r>
          </a:p>
        </p:txBody>
      </p:sp>
      <p:sp>
        <p:nvSpPr>
          <p:cNvPr id="3" name="Content Placeholder 2">
            <a:extLst>
              <a:ext uri="{FF2B5EF4-FFF2-40B4-BE49-F238E27FC236}">
                <a16:creationId xmlns:a16="http://schemas.microsoft.com/office/drawing/2014/main" id="{7BCDCF5B-340A-42AA-B82D-39AF173A9E18}"/>
              </a:ext>
            </a:extLst>
          </p:cNvPr>
          <p:cNvSpPr>
            <a:spLocks noGrp="1"/>
          </p:cNvSpPr>
          <p:nvPr>
            <p:ph idx="1"/>
          </p:nvPr>
        </p:nvSpPr>
        <p:spPr>
          <a:xfrm>
            <a:off x="643468" y="1782981"/>
            <a:ext cx="5136416" cy="4393982"/>
          </a:xfrm>
        </p:spPr>
        <p:txBody>
          <a:bodyPr>
            <a:normAutofit/>
          </a:bodyPr>
          <a:lstStyle/>
          <a:p>
            <a:r>
              <a:rPr lang="en-US" sz="2000"/>
              <a:t>Github</a:t>
            </a:r>
          </a:p>
          <a:p>
            <a:endParaRPr lang="en-US" sz="2000"/>
          </a:p>
          <a:p>
            <a:r>
              <a:rPr lang="en-US" sz="2000"/>
              <a:t>Tables</a:t>
            </a:r>
          </a:p>
          <a:p>
            <a:endParaRPr lang="en-US" sz="2000"/>
          </a:p>
          <a:p>
            <a:r>
              <a:rPr lang="en-US" sz="2000"/>
              <a:t>Views</a:t>
            </a:r>
          </a:p>
          <a:p>
            <a:endParaRPr lang="en-US" sz="2000"/>
          </a:p>
          <a:p>
            <a:r>
              <a:rPr lang="en-US" sz="2000"/>
              <a:t>Loads</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9E80CD1-2304-41C6-AEC4-B935AF0B5D82}"/>
              </a:ext>
            </a:extLst>
          </p:cNvPr>
          <p:cNvPicPr>
            <a:picLocks noChangeAspect="1"/>
          </p:cNvPicPr>
          <p:nvPr/>
        </p:nvPicPr>
        <p:blipFill rotWithShape="1">
          <a:blip r:embed="rId2">
            <a:extLst>
              <a:ext uri="{28A0092B-C50C-407E-A947-70E740481C1C}">
                <a14:useLocalDpi xmlns:a14="http://schemas.microsoft.com/office/drawing/2010/main" val="0"/>
              </a:ext>
            </a:extLst>
          </a:blip>
          <a:srcRect r="4499"/>
          <a:stretch/>
        </p:blipFill>
        <p:spPr>
          <a:xfrm>
            <a:off x="6412117" y="10"/>
            <a:ext cx="5779884" cy="6857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3255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8123-6248-4083-9166-60E353E680E2}"/>
              </a:ext>
            </a:extLst>
          </p:cNvPr>
          <p:cNvSpPr>
            <a:spLocks noGrp="1"/>
          </p:cNvSpPr>
          <p:nvPr>
            <p:ph type="title"/>
          </p:nvPr>
        </p:nvSpPr>
        <p:spPr/>
        <p:txBody>
          <a:bodyPr/>
          <a:lstStyle/>
          <a:p>
            <a:r>
              <a:rPr lang="en-US" dirty="0"/>
              <a:t>Excel</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262ABAD6-71DC-4973-9409-D2A510FF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553" y="1471999"/>
            <a:ext cx="7935432" cy="3362794"/>
          </a:xfrm>
        </p:spPr>
      </p:pic>
    </p:spTree>
    <p:extLst>
      <p:ext uri="{BB962C8B-B14F-4D97-AF65-F5344CB8AC3E}">
        <p14:creationId xmlns:p14="http://schemas.microsoft.com/office/powerpoint/2010/main" val="315439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2BF8C-0ADF-4A06-9573-45061F63BFE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Tableau</a:t>
            </a:r>
          </a:p>
        </p:txBody>
      </p:sp>
      <p:grpSp>
        <p:nvGrpSpPr>
          <p:cNvPr id="26"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C9B78B94-0E61-4B07-AAB7-49DA90E7D0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22" r="9943" b="-2"/>
          <a:stretch/>
        </p:blipFill>
        <p:spPr>
          <a:xfrm>
            <a:off x="5922492" y="928201"/>
            <a:ext cx="5536001" cy="4926942"/>
          </a:xfrm>
          <a:prstGeom prst="rect">
            <a:avLst/>
          </a:prstGeom>
        </p:spPr>
      </p:pic>
      <p:sp>
        <p:nvSpPr>
          <p:cNvPr id="28"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02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F82675430A7F47A27AF8088E154C93" ma:contentTypeVersion="11" ma:contentTypeDescription="Create a new document." ma:contentTypeScope="" ma:versionID="943f66a1bd1c85e525adf64e6344fba6">
  <xsd:schema xmlns:xsd="http://www.w3.org/2001/XMLSchema" xmlns:xs="http://www.w3.org/2001/XMLSchema" xmlns:p="http://schemas.microsoft.com/office/2006/metadata/properties" xmlns:ns3="ef687bb1-94fc-4087-b031-47187cdd6393" xmlns:ns4="bc282d96-ced1-43fb-aabd-377044a8eb07" targetNamespace="http://schemas.microsoft.com/office/2006/metadata/properties" ma:root="true" ma:fieldsID="3d0a4d165fb2c07ff0606601a0d73f80" ns3:_="" ns4:_="">
    <xsd:import namespace="ef687bb1-94fc-4087-b031-47187cdd6393"/>
    <xsd:import namespace="bc282d96-ced1-43fb-aabd-377044a8eb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87bb1-94fc-4087-b031-47187cdd63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282d96-ced1-43fb-aabd-377044a8eb0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43071C-1FB6-42F7-8DCB-DEB8FA568DCF}">
  <ds:schemaRefs>
    <ds:schemaRef ds:uri="http://schemas.microsoft.com/office/2006/metadata/properties"/>
    <ds:schemaRef ds:uri="http://purl.org/dc/dcmitype/"/>
    <ds:schemaRef ds:uri="http://purl.org/dc/elements/1.1/"/>
    <ds:schemaRef ds:uri="http://purl.org/dc/terms/"/>
    <ds:schemaRef ds:uri="http://schemas.openxmlformats.org/package/2006/metadata/core-properties"/>
    <ds:schemaRef ds:uri="ef687bb1-94fc-4087-b031-47187cdd6393"/>
    <ds:schemaRef ds:uri="bc282d96-ced1-43fb-aabd-377044a8eb07"/>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2ACC70B5-30F9-4954-8362-D09CEF736F97}">
  <ds:schemaRefs>
    <ds:schemaRef ds:uri="http://schemas.microsoft.com/sharepoint/v3/contenttype/forms"/>
  </ds:schemaRefs>
</ds:datastoreItem>
</file>

<file path=customXml/itemProps3.xml><?xml version="1.0" encoding="utf-8"?>
<ds:datastoreItem xmlns:ds="http://schemas.openxmlformats.org/officeDocument/2006/customXml" ds:itemID="{E94D0BC9-47C1-4D18-94B3-3F7E54DAC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87bb1-94fc-4087-b031-47187cdd6393"/>
    <ds:schemaRef ds:uri="bc282d96-ced1-43fb-aabd-377044a8eb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195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Project 1.5: DFNB - Analyze History - Visualization and Presentation </vt:lpstr>
      <vt:lpstr>Strategies</vt:lpstr>
      <vt:lpstr>PowerPoint Presentation</vt:lpstr>
      <vt:lpstr>PowerPoint Presentation</vt:lpstr>
      <vt:lpstr>Scripts</vt:lpstr>
      <vt:lpstr>Excel</vt:lpstr>
      <vt:lpstr>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1.5: DFNB - Analyze History - Visualization and Presentation</dc:title>
  <dc:creator>Francisco Agballog</dc:creator>
  <cp:lastModifiedBy>Francisco Agballog</cp:lastModifiedBy>
  <cp:revision>2</cp:revision>
  <dcterms:created xsi:type="dcterms:W3CDTF">2020-11-30T08:31:35Z</dcterms:created>
  <dcterms:modified xsi:type="dcterms:W3CDTF">2020-11-30T09:55:45Z</dcterms:modified>
</cp:coreProperties>
</file>