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7C9476-2BDB-4C52-AD46-B05F412B5DB0}" v="1" dt="2025-04-25T23:14:06.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Blaise" userId="ffa2b00a1bd00249" providerId="LiveId" clId="{CC7C9476-2BDB-4C52-AD46-B05F412B5DB0}"/>
    <pc:docChg chg="custSel modSld">
      <pc:chgData name="Francis Blaise" userId="ffa2b00a1bd00249" providerId="LiveId" clId="{CC7C9476-2BDB-4C52-AD46-B05F412B5DB0}" dt="2025-04-25T23:20:19.657" v="24" actId="1076"/>
      <pc:docMkLst>
        <pc:docMk/>
      </pc:docMkLst>
      <pc:sldChg chg="modSp mod">
        <pc:chgData name="Francis Blaise" userId="ffa2b00a1bd00249" providerId="LiveId" clId="{CC7C9476-2BDB-4C52-AD46-B05F412B5DB0}" dt="2025-04-25T23:17:01.670" v="23" actId="14100"/>
        <pc:sldMkLst>
          <pc:docMk/>
          <pc:sldMk cId="3848156550" sldId="257"/>
        </pc:sldMkLst>
        <pc:spChg chg="mod">
          <ac:chgData name="Francis Blaise" userId="ffa2b00a1bd00249" providerId="LiveId" clId="{CC7C9476-2BDB-4C52-AD46-B05F412B5DB0}" dt="2025-04-25T23:17:01.670" v="23" actId="14100"/>
          <ac:spMkLst>
            <pc:docMk/>
            <pc:sldMk cId="3848156550" sldId="257"/>
            <ac:spMk id="10" creationId="{1AFA07DD-7F85-19A0-B539-9164AEEF3CD6}"/>
          </ac:spMkLst>
        </pc:spChg>
      </pc:sldChg>
      <pc:sldChg chg="modSp mod">
        <pc:chgData name="Francis Blaise" userId="ffa2b00a1bd00249" providerId="LiveId" clId="{CC7C9476-2BDB-4C52-AD46-B05F412B5DB0}" dt="2025-04-25T23:12:38.093" v="1" actId="122"/>
        <pc:sldMkLst>
          <pc:docMk/>
          <pc:sldMk cId="3379244246" sldId="258"/>
        </pc:sldMkLst>
        <pc:spChg chg="mod">
          <ac:chgData name="Francis Blaise" userId="ffa2b00a1bd00249" providerId="LiveId" clId="{CC7C9476-2BDB-4C52-AD46-B05F412B5DB0}" dt="2025-04-25T23:12:38.093" v="1" actId="122"/>
          <ac:spMkLst>
            <pc:docMk/>
            <pc:sldMk cId="3379244246" sldId="258"/>
            <ac:spMk id="2" creationId="{1BAA9377-14C3-56C2-6201-1CBA6DE96B9B}"/>
          </ac:spMkLst>
        </pc:spChg>
      </pc:sldChg>
      <pc:sldChg chg="addSp modSp mod">
        <pc:chgData name="Francis Blaise" userId="ffa2b00a1bd00249" providerId="LiveId" clId="{CC7C9476-2BDB-4C52-AD46-B05F412B5DB0}" dt="2025-04-25T23:20:19.657" v="24" actId="1076"/>
        <pc:sldMkLst>
          <pc:docMk/>
          <pc:sldMk cId="3696159918" sldId="262"/>
        </pc:sldMkLst>
        <pc:spChg chg="mod">
          <ac:chgData name="Francis Blaise" userId="ffa2b00a1bd00249" providerId="LiveId" clId="{CC7C9476-2BDB-4C52-AD46-B05F412B5DB0}" dt="2025-04-25T23:13:43.015" v="5" actId="14100"/>
          <ac:spMkLst>
            <pc:docMk/>
            <pc:sldMk cId="3696159918" sldId="262"/>
            <ac:spMk id="3" creationId="{7C6777AA-9C76-F9EC-39D8-80690E8FB4A8}"/>
          </ac:spMkLst>
        </pc:spChg>
        <pc:spChg chg="add mod">
          <ac:chgData name="Francis Blaise" userId="ffa2b00a1bd00249" providerId="LiveId" clId="{CC7C9476-2BDB-4C52-AD46-B05F412B5DB0}" dt="2025-04-25T23:20:19.657" v="24" actId="1076"/>
          <ac:spMkLst>
            <pc:docMk/>
            <pc:sldMk cId="3696159918" sldId="262"/>
            <ac:spMk id="9" creationId="{344DD5CE-6C04-A355-BA53-E27E9C57C2D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3080-B498-E7C4-C0E3-225AB55787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635B8151-8519-AB88-5574-7194C1AE2A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D0D7CDF0-94D0-2508-4FA6-4FCBB10DBCA6}"/>
              </a:ext>
            </a:extLst>
          </p:cNvPr>
          <p:cNvSpPr>
            <a:spLocks noGrp="1"/>
          </p:cNvSpPr>
          <p:nvPr>
            <p:ph type="dt" sz="half" idx="10"/>
          </p:nvPr>
        </p:nvSpPr>
        <p:spPr/>
        <p:txBody>
          <a:bodyPr/>
          <a:lstStyle/>
          <a:p>
            <a:fld id="{B30BF635-6C98-47F9-9EBB-99249BE03705}" type="datetimeFigureOut">
              <a:rPr lang="en-NG" smtClean="0"/>
              <a:t>26/04/2025</a:t>
            </a:fld>
            <a:endParaRPr lang="en-NG"/>
          </a:p>
        </p:txBody>
      </p:sp>
      <p:sp>
        <p:nvSpPr>
          <p:cNvPr id="5" name="Footer Placeholder 4">
            <a:extLst>
              <a:ext uri="{FF2B5EF4-FFF2-40B4-BE49-F238E27FC236}">
                <a16:creationId xmlns:a16="http://schemas.microsoft.com/office/drawing/2014/main" id="{A9DFBF3E-EA0B-D66F-CD1C-0E16F39D77B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FD21B67-C450-BF2C-93CB-E1B47A5E30A5}"/>
              </a:ext>
            </a:extLst>
          </p:cNvPr>
          <p:cNvSpPr>
            <a:spLocks noGrp="1"/>
          </p:cNvSpPr>
          <p:nvPr>
            <p:ph type="sldNum" sz="quarter" idx="12"/>
          </p:nvPr>
        </p:nvSpPr>
        <p:spPr/>
        <p:txBody>
          <a:bodyPr/>
          <a:lstStyle/>
          <a:p>
            <a:fld id="{9CB47EEE-AE3D-476B-BB64-6B4B24243888}" type="slidenum">
              <a:rPr lang="en-NG" smtClean="0"/>
              <a:t>‹#›</a:t>
            </a:fld>
            <a:endParaRPr lang="en-NG"/>
          </a:p>
        </p:txBody>
      </p:sp>
    </p:spTree>
    <p:extLst>
      <p:ext uri="{BB962C8B-B14F-4D97-AF65-F5344CB8AC3E}">
        <p14:creationId xmlns:p14="http://schemas.microsoft.com/office/powerpoint/2010/main" val="213967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5958-4422-10BD-86F3-E96FFBC97645}"/>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8A815969-1B01-BFAE-497C-80DD572D14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5DFF042-0869-8338-1B6F-35A002E73C41}"/>
              </a:ext>
            </a:extLst>
          </p:cNvPr>
          <p:cNvSpPr>
            <a:spLocks noGrp="1"/>
          </p:cNvSpPr>
          <p:nvPr>
            <p:ph type="dt" sz="half" idx="10"/>
          </p:nvPr>
        </p:nvSpPr>
        <p:spPr/>
        <p:txBody>
          <a:bodyPr/>
          <a:lstStyle/>
          <a:p>
            <a:fld id="{B30BF635-6C98-47F9-9EBB-99249BE03705}" type="datetimeFigureOut">
              <a:rPr lang="en-NG" smtClean="0"/>
              <a:t>26/04/2025</a:t>
            </a:fld>
            <a:endParaRPr lang="en-NG"/>
          </a:p>
        </p:txBody>
      </p:sp>
      <p:sp>
        <p:nvSpPr>
          <p:cNvPr id="5" name="Footer Placeholder 4">
            <a:extLst>
              <a:ext uri="{FF2B5EF4-FFF2-40B4-BE49-F238E27FC236}">
                <a16:creationId xmlns:a16="http://schemas.microsoft.com/office/drawing/2014/main" id="{75CFF1BF-7697-AA6C-EAA7-B0D1F5F5F14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90B2935-4250-6BA8-257F-30D017CF09DF}"/>
              </a:ext>
            </a:extLst>
          </p:cNvPr>
          <p:cNvSpPr>
            <a:spLocks noGrp="1"/>
          </p:cNvSpPr>
          <p:nvPr>
            <p:ph type="sldNum" sz="quarter" idx="12"/>
          </p:nvPr>
        </p:nvSpPr>
        <p:spPr/>
        <p:txBody>
          <a:bodyPr/>
          <a:lstStyle/>
          <a:p>
            <a:fld id="{9CB47EEE-AE3D-476B-BB64-6B4B24243888}" type="slidenum">
              <a:rPr lang="en-NG" smtClean="0"/>
              <a:t>‹#›</a:t>
            </a:fld>
            <a:endParaRPr lang="en-NG"/>
          </a:p>
        </p:txBody>
      </p:sp>
    </p:spTree>
    <p:extLst>
      <p:ext uri="{BB962C8B-B14F-4D97-AF65-F5344CB8AC3E}">
        <p14:creationId xmlns:p14="http://schemas.microsoft.com/office/powerpoint/2010/main" val="56107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019358-F4A4-7CFA-85E5-79835E0407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37F4BD7C-0F7E-1130-BE92-E491E37057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6132E83-D79A-5D39-03B6-2C5A970DCE65}"/>
              </a:ext>
            </a:extLst>
          </p:cNvPr>
          <p:cNvSpPr>
            <a:spLocks noGrp="1"/>
          </p:cNvSpPr>
          <p:nvPr>
            <p:ph type="dt" sz="half" idx="10"/>
          </p:nvPr>
        </p:nvSpPr>
        <p:spPr/>
        <p:txBody>
          <a:bodyPr/>
          <a:lstStyle/>
          <a:p>
            <a:fld id="{B30BF635-6C98-47F9-9EBB-99249BE03705}" type="datetimeFigureOut">
              <a:rPr lang="en-NG" smtClean="0"/>
              <a:t>26/04/2025</a:t>
            </a:fld>
            <a:endParaRPr lang="en-NG"/>
          </a:p>
        </p:txBody>
      </p:sp>
      <p:sp>
        <p:nvSpPr>
          <p:cNvPr id="5" name="Footer Placeholder 4">
            <a:extLst>
              <a:ext uri="{FF2B5EF4-FFF2-40B4-BE49-F238E27FC236}">
                <a16:creationId xmlns:a16="http://schemas.microsoft.com/office/drawing/2014/main" id="{76E83234-6D5C-EB36-0413-13E354FF6F9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5B4E8FD-B075-091A-BDEB-11ABC4D60697}"/>
              </a:ext>
            </a:extLst>
          </p:cNvPr>
          <p:cNvSpPr>
            <a:spLocks noGrp="1"/>
          </p:cNvSpPr>
          <p:nvPr>
            <p:ph type="sldNum" sz="quarter" idx="12"/>
          </p:nvPr>
        </p:nvSpPr>
        <p:spPr/>
        <p:txBody>
          <a:bodyPr/>
          <a:lstStyle/>
          <a:p>
            <a:fld id="{9CB47EEE-AE3D-476B-BB64-6B4B24243888}" type="slidenum">
              <a:rPr lang="en-NG" smtClean="0"/>
              <a:t>‹#›</a:t>
            </a:fld>
            <a:endParaRPr lang="en-NG"/>
          </a:p>
        </p:txBody>
      </p:sp>
    </p:spTree>
    <p:extLst>
      <p:ext uri="{BB962C8B-B14F-4D97-AF65-F5344CB8AC3E}">
        <p14:creationId xmlns:p14="http://schemas.microsoft.com/office/powerpoint/2010/main" val="39027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C453-087F-9965-31B0-D7FE652A5A2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E0EE6787-AC32-DD38-CC2F-E50A0DF164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984042E-8C7B-6142-CB51-9CD85CA0FEFD}"/>
              </a:ext>
            </a:extLst>
          </p:cNvPr>
          <p:cNvSpPr>
            <a:spLocks noGrp="1"/>
          </p:cNvSpPr>
          <p:nvPr>
            <p:ph type="dt" sz="half" idx="10"/>
          </p:nvPr>
        </p:nvSpPr>
        <p:spPr/>
        <p:txBody>
          <a:bodyPr/>
          <a:lstStyle/>
          <a:p>
            <a:fld id="{B30BF635-6C98-47F9-9EBB-99249BE03705}" type="datetimeFigureOut">
              <a:rPr lang="en-NG" smtClean="0"/>
              <a:t>26/04/2025</a:t>
            </a:fld>
            <a:endParaRPr lang="en-NG"/>
          </a:p>
        </p:txBody>
      </p:sp>
      <p:sp>
        <p:nvSpPr>
          <p:cNvPr id="5" name="Footer Placeholder 4">
            <a:extLst>
              <a:ext uri="{FF2B5EF4-FFF2-40B4-BE49-F238E27FC236}">
                <a16:creationId xmlns:a16="http://schemas.microsoft.com/office/drawing/2014/main" id="{F955B147-383F-F9D1-7E3F-8E2769F7E14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778AD261-FFBB-3B51-DF29-1DD21E318845}"/>
              </a:ext>
            </a:extLst>
          </p:cNvPr>
          <p:cNvSpPr>
            <a:spLocks noGrp="1"/>
          </p:cNvSpPr>
          <p:nvPr>
            <p:ph type="sldNum" sz="quarter" idx="12"/>
          </p:nvPr>
        </p:nvSpPr>
        <p:spPr/>
        <p:txBody>
          <a:bodyPr/>
          <a:lstStyle/>
          <a:p>
            <a:fld id="{9CB47EEE-AE3D-476B-BB64-6B4B24243888}" type="slidenum">
              <a:rPr lang="en-NG" smtClean="0"/>
              <a:t>‹#›</a:t>
            </a:fld>
            <a:endParaRPr lang="en-NG"/>
          </a:p>
        </p:txBody>
      </p:sp>
    </p:spTree>
    <p:extLst>
      <p:ext uri="{BB962C8B-B14F-4D97-AF65-F5344CB8AC3E}">
        <p14:creationId xmlns:p14="http://schemas.microsoft.com/office/powerpoint/2010/main" val="388213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055C-FADF-B53B-F5B9-610176E6A2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40577DA9-FF50-0590-BCA8-D63DB88617D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570530-472E-53E1-EA42-009965637576}"/>
              </a:ext>
            </a:extLst>
          </p:cNvPr>
          <p:cNvSpPr>
            <a:spLocks noGrp="1"/>
          </p:cNvSpPr>
          <p:nvPr>
            <p:ph type="dt" sz="half" idx="10"/>
          </p:nvPr>
        </p:nvSpPr>
        <p:spPr/>
        <p:txBody>
          <a:bodyPr/>
          <a:lstStyle/>
          <a:p>
            <a:fld id="{B30BF635-6C98-47F9-9EBB-99249BE03705}" type="datetimeFigureOut">
              <a:rPr lang="en-NG" smtClean="0"/>
              <a:t>26/04/2025</a:t>
            </a:fld>
            <a:endParaRPr lang="en-NG"/>
          </a:p>
        </p:txBody>
      </p:sp>
      <p:sp>
        <p:nvSpPr>
          <p:cNvPr id="5" name="Footer Placeholder 4">
            <a:extLst>
              <a:ext uri="{FF2B5EF4-FFF2-40B4-BE49-F238E27FC236}">
                <a16:creationId xmlns:a16="http://schemas.microsoft.com/office/drawing/2014/main" id="{FD43C9E3-1F74-4369-C0D6-4E949981100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911EF5F-47F6-9B1D-539C-AF46F9A0806B}"/>
              </a:ext>
            </a:extLst>
          </p:cNvPr>
          <p:cNvSpPr>
            <a:spLocks noGrp="1"/>
          </p:cNvSpPr>
          <p:nvPr>
            <p:ph type="sldNum" sz="quarter" idx="12"/>
          </p:nvPr>
        </p:nvSpPr>
        <p:spPr/>
        <p:txBody>
          <a:bodyPr/>
          <a:lstStyle/>
          <a:p>
            <a:fld id="{9CB47EEE-AE3D-476B-BB64-6B4B24243888}" type="slidenum">
              <a:rPr lang="en-NG" smtClean="0"/>
              <a:t>‹#›</a:t>
            </a:fld>
            <a:endParaRPr lang="en-NG"/>
          </a:p>
        </p:txBody>
      </p:sp>
    </p:spTree>
    <p:extLst>
      <p:ext uri="{BB962C8B-B14F-4D97-AF65-F5344CB8AC3E}">
        <p14:creationId xmlns:p14="http://schemas.microsoft.com/office/powerpoint/2010/main" val="119603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0FD3-AE10-8525-6526-C5CE49874F3A}"/>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F5D44AD1-F5E9-30FD-0A90-6AEA1BC6E6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AA983D41-13E2-741C-468C-B4181A2FC3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E9E83E0F-7E17-F895-7477-A3CF23BEA493}"/>
              </a:ext>
            </a:extLst>
          </p:cNvPr>
          <p:cNvSpPr>
            <a:spLocks noGrp="1"/>
          </p:cNvSpPr>
          <p:nvPr>
            <p:ph type="dt" sz="half" idx="10"/>
          </p:nvPr>
        </p:nvSpPr>
        <p:spPr/>
        <p:txBody>
          <a:bodyPr/>
          <a:lstStyle/>
          <a:p>
            <a:fld id="{B30BF635-6C98-47F9-9EBB-99249BE03705}" type="datetimeFigureOut">
              <a:rPr lang="en-NG" smtClean="0"/>
              <a:t>26/04/2025</a:t>
            </a:fld>
            <a:endParaRPr lang="en-NG"/>
          </a:p>
        </p:txBody>
      </p:sp>
      <p:sp>
        <p:nvSpPr>
          <p:cNvPr id="6" name="Footer Placeholder 5">
            <a:extLst>
              <a:ext uri="{FF2B5EF4-FFF2-40B4-BE49-F238E27FC236}">
                <a16:creationId xmlns:a16="http://schemas.microsoft.com/office/drawing/2014/main" id="{6546FF0D-DBA7-D36E-8CF8-9068C1DA883B}"/>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81C5941B-0E30-D5FD-5E46-676567073FE1}"/>
              </a:ext>
            </a:extLst>
          </p:cNvPr>
          <p:cNvSpPr>
            <a:spLocks noGrp="1"/>
          </p:cNvSpPr>
          <p:nvPr>
            <p:ph type="sldNum" sz="quarter" idx="12"/>
          </p:nvPr>
        </p:nvSpPr>
        <p:spPr/>
        <p:txBody>
          <a:bodyPr/>
          <a:lstStyle/>
          <a:p>
            <a:fld id="{9CB47EEE-AE3D-476B-BB64-6B4B24243888}" type="slidenum">
              <a:rPr lang="en-NG" smtClean="0"/>
              <a:t>‹#›</a:t>
            </a:fld>
            <a:endParaRPr lang="en-NG"/>
          </a:p>
        </p:txBody>
      </p:sp>
    </p:spTree>
    <p:extLst>
      <p:ext uri="{BB962C8B-B14F-4D97-AF65-F5344CB8AC3E}">
        <p14:creationId xmlns:p14="http://schemas.microsoft.com/office/powerpoint/2010/main" val="392730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33AB-4786-C54A-FD3E-7EC393DD28A2}"/>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2A4CEACD-9823-21D4-9307-0FC584F63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017CCC-2731-41E8-50D2-BE86670954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99D2907A-98CC-5E37-C182-61DB21C094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5078FC-0A1D-A293-C721-8DBC0BF49E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31B9A21E-50D2-08C1-0F93-8F60A277CF0B}"/>
              </a:ext>
            </a:extLst>
          </p:cNvPr>
          <p:cNvSpPr>
            <a:spLocks noGrp="1"/>
          </p:cNvSpPr>
          <p:nvPr>
            <p:ph type="dt" sz="half" idx="10"/>
          </p:nvPr>
        </p:nvSpPr>
        <p:spPr/>
        <p:txBody>
          <a:bodyPr/>
          <a:lstStyle/>
          <a:p>
            <a:fld id="{B30BF635-6C98-47F9-9EBB-99249BE03705}" type="datetimeFigureOut">
              <a:rPr lang="en-NG" smtClean="0"/>
              <a:t>26/04/2025</a:t>
            </a:fld>
            <a:endParaRPr lang="en-NG"/>
          </a:p>
        </p:txBody>
      </p:sp>
      <p:sp>
        <p:nvSpPr>
          <p:cNvPr id="8" name="Footer Placeholder 7">
            <a:extLst>
              <a:ext uri="{FF2B5EF4-FFF2-40B4-BE49-F238E27FC236}">
                <a16:creationId xmlns:a16="http://schemas.microsoft.com/office/drawing/2014/main" id="{78F9B7B9-936E-1B5C-E10E-A5A63B29C42F}"/>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6DDFFE66-3569-0C23-7106-F852E6D375E1}"/>
              </a:ext>
            </a:extLst>
          </p:cNvPr>
          <p:cNvSpPr>
            <a:spLocks noGrp="1"/>
          </p:cNvSpPr>
          <p:nvPr>
            <p:ph type="sldNum" sz="quarter" idx="12"/>
          </p:nvPr>
        </p:nvSpPr>
        <p:spPr/>
        <p:txBody>
          <a:bodyPr/>
          <a:lstStyle/>
          <a:p>
            <a:fld id="{9CB47EEE-AE3D-476B-BB64-6B4B24243888}" type="slidenum">
              <a:rPr lang="en-NG" smtClean="0"/>
              <a:t>‹#›</a:t>
            </a:fld>
            <a:endParaRPr lang="en-NG"/>
          </a:p>
        </p:txBody>
      </p:sp>
    </p:spTree>
    <p:extLst>
      <p:ext uri="{BB962C8B-B14F-4D97-AF65-F5344CB8AC3E}">
        <p14:creationId xmlns:p14="http://schemas.microsoft.com/office/powerpoint/2010/main" val="3295070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94D2-6AE6-9EB0-7116-C0300901289F}"/>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08FB4CB5-86F5-3220-3618-EEAE9EAD132F}"/>
              </a:ext>
            </a:extLst>
          </p:cNvPr>
          <p:cNvSpPr>
            <a:spLocks noGrp="1"/>
          </p:cNvSpPr>
          <p:nvPr>
            <p:ph type="dt" sz="half" idx="10"/>
          </p:nvPr>
        </p:nvSpPr>
        <p:spPr/>
        <p:txBody>
          <a:bodyPr/>
          <a:lstStyle/>
          <a:p>
            <a:fld id="{B30BF635-6C98-47F9-9EBB-99249BE03705}" type="datetimeFigureOut">
              <a:rPr lang="en-NG" smtClean="0"/>
              <a:t>26/04/2025</a:t>
            </a:fld>
            <a:endParaRPr lang="en-NG"/>
          </a:p>
        </p:txBody>
      </p:sp>
      <p:sp>
        <p:nvSpPr>
          <p:cNvPr id="4" name="Footer Placeholder 3">
            <a:extLst>
              <a:ext uri="{FF2B5EF4-FFF2-40B4-BE49-F238E27FC236}">
                <a16:creationId xmlns:a16="http://schemas.microsoft.com/office/drawing/2014/main" id="{A3B88C75-613D-F8F8-6D65-03F0D7E65D2D}"/>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96C80E65-9446-7BC6-516A-663A08C5757F}"/>
              </a:ext>
            </a:extLst>
          </p:cNvPr>
          <p:cNvSpPr>
            <a:spLocks noGrp="1"/>
          </p:cNvSpPr>
          <p:nvPr>
            <p:ph type="sldNum" sz="quarter" idx="12"/>
          </p:nvPr>
        </p:nvSpPr>
        <p:spPr/>
        <p:txBody>
          <a:bodyPr/>
          <a:lstStyle/>
          <a:p>
            <a:fld id="{9CB47EEE-AE3D-476B-BB64-6B4B24243888}" type="slidenum">
              <a:rPr lang="en-NG" smtClean="0"/>
              <a:t>‹#›</a:t>
            </a:fld>
            <a:endParaRPr lang="en-NG"/>
          </a:p>
        </p:txBody>
      </p:sp>
    </p:spTree>
    <p:extLst>
      <p:ext uri="{BB962C8B-B14F-4D97-AF65-F5344CB8AC3E}">
        <p14:creationId xmlns:p14="http://schemas.microsoft.com/office/powerpoint/2010/main" val="457844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C0062E-CA22-2640-ACF3-533FA57D887A}"/>
              </a:ext>
            </a:extLst>
          </p:cNvPr>
          <p:cNvSpPr>
            <a:spLocks noGrp="1"/>
          </p:cNvSpPr>
          <p:nvPr>
            <p:ph type="dt" sz="half" idx="10"/>
          </p:nvPr>
        </p:nvSpPr>
        <p:spPr/>
        <p:txBody>
          <a:bodyPr/>
          <a:lstStyle/>
          <a:p>
            <a:fld id="{B30BF635-6C98-47F9-9EBB-99249BE03705}" type="datetimeFigureOut">
              <a:rPr lang="en-NG" smtClean="0"/>
              <a:t>26/04/2025</a:t>
            </a:fld>
            <a:endParaRPr lang="en-NG"/>
          </a:p>
        </p:txBody>
      </p:sp>
      <p:sp>
        <p:nvSpPr>
          <p:cNvPr id="3" name="Footer Placeholder 2">
            <a:extLst>
              <a:ext uri="{FF2B5EF4-FFF2-40B4-BE49-F238E27FC236}">
                <a16:creationId xmlns:a16="http://schemas.microsoft.com/office/drawing/2014/main" id="{DCA02C23-6159-7510-9F7B-FE6E759D8B8F}"/>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0B5FACAF-3A45-AD87-F9A8-D7295F948900}"/>
              </a:ext>
            </a:extLst>
          </p:cNvPr>
          <p:cNvSpPr>
            <a:spLocks noGrp="1"/>
          </p:cNvSpPr>
          <p:nvPr>
            <p:ph type="sldNum" sz="quarter" idx="12"/>
          </p:nvPr>
        </p:nvSpPr>
        <p:spPr/>
        <p:txBody>
          <a:bodyPr/>
          <a:lstStyle/>
          <a:p>
            <a:fld id="{9CB47EEE-AE3D-476B-BB64-6B4B24243888}" type="slidenum">
              <a:rPr lang="en-NG" smtClean="0"/>
              <a:t>‹#›</a:t>
            </a:fld>
            <a:endParaRPr lang="en-NG"/>
          </a:p>
        </p:txBody>
      </p:sp>
    </p:spTree>
    <p:extLst>
      <p:ext uri="{BB962C8B-B14F-4D97-AF65-F5344CB8AC3E}">
        <p14:creationId xmlns:p14="http://schemas.microsoft.com/office/powerpoint/2010/main" val="1622331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80A2-80F0-7128-B5F2-82E97BEE87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B28DED05-C486-DB62-E0A7-B5E33F88D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553B8072-A809-8A91-69F3-6535F30F9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D5CB96-CE41-7068-DDB3-C62FE8B0A1A1}"/>
              </a:ext>
            </a:extLst>
          </p:cNvPr>
          <p:cNvSpPr>
            <a:spLocks noGrp="1"/>
          </p:cNvSpPr>
          <p:nvPr>
            <p:ph type="dt" sz="half" idx="10"/>
          </p:nvPr>
        </p:nvSpPr>
        <p:spPr/>
        <p:txBody>
          <a:bodyPr/>
          <a:lstStyle/>
          <a:p>
            <a:fld id="{B30BF635-6C98-47F9-9EBB-99249BE03705}" type="datetimeFigureOut">
              <a:rPr lang="en-NG" smtClean="0"/>
              <a:t>26/04/2025</a:t>
            </a:fld>
            <a:endParaRPr lang="en-NG"/>
          </a:p>
        </p:txBody>
      </p:sp>
      <p:sp>
        <p:nvSpPr>
          <p:cNvPr id="6" name="Footer Placeholder 5">
            <a:extLst>
              <a:ext uri="{FF2B5EF4-FFF2-40B4-BE49-F238E27FC236}">
                <a16:creationId xmlns:a16="http://schemas.microsoft.com/office/drawing/2014/main" id="{E7D12CFC-8BDB-478B-5708-AE2FC6F32F0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AE0B86F-2C1F-FBF0-43FA-096EE8E7C27C}"/>
              </a:ext>
            </a:extLst>
          </p:cNvPr>
          <p:cNvSpPr>
            <a:spLocks noGrp="1"/>
          </p:cNvSpPr>
          <p:nvPr>
            <p:ph type="sldNum" sz="quarter" idx="12"/>
          </p:nvPr>
        </p:nvSpPr>
        <p:spPr/>
        <p:txBody>
          <a:bodyPr/>
          <a:lstStyle/>
          <a:p>
            <a:fld id="{9CB47EEE-AE3D-476B-BB64-6B4B24243888}" type="slidenum">
              <a:rPr lang="en-NG" smtClean="0"/>
              <a:t>‹#›</a:t>
            </a:fld>
            <a:endParaRPr lang="en-NG"/>
          </a:p>
        </p:txBody>
      </p:sp>
    </p:spTree>
    <p:extLst>
      <p:ext uri="{BB962C8B-B14F-4D97-AF65-F5344CB8AC3E}">
        <p14:creationId xmlns:p14="http://schemas.microsoft.com/office/powerpoint/2010/main" val="1425754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7CF7A-E7B7-9B60-AE5D-6A14E22A3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81C04A15-7862-C9CF-A74E-7CEC53674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4250F73B-1387-6BC7-3319-6F5BD6A6D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27631A-C7D0-D71E-30EB-51FDD659B432}"/>
              </a:ext>
            </a:extLst>
          </p:cNvPr>
          <p:cNvSpPr>
            <a:spLocks noGrp="1"/>
          </p:cNvSpPr>
          <p:nvPr>
            <p:ph type="dt" sz="half" idx="10"/>
          </p:nvPr>
        </p:nvSpPr>
        <p:spPr/>
        <p:txBody>
          <a:bodyPr/>
          <a:lstStyle/>
          <a:p>
            <a:fld id="{B30BF635-6C98-47F9-9EBB-99249BE03705}" type="datetimeFigureOut">
              <a:rPr lang="en-NG" smtClean="0"/>
              <a:t>26/04/2025</a:t>
            </a:fld>
            <a:endParaRPr lang="en-NG"/>
          </a:p>
        </p:txBody>
      </p:sp>
      <p:sp>
        <p:nvSpPr>
          <p:cNvPr id="6" name="Footer Placeholder 5">
            <a:extLst>
              <a:ext uri="{FF2B5EF4-FFF2-40B4-BE49-F238E27FC236}">
                <a16:creationId xmlns:a16="http://schemas.microsoft.com/office/drawing/2014/main" id="{CA9E093B-CB17-D233-6552-4F8333E08F3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5E6FD06-DC61-B3A3-A3F2-75D0487E1D29}"/>
              </a:ext>
            </a:extLst>
          </p:cNvPr>
          <p:cNvSpPr>
            <a:spLocks noGrp="1"/>
          </p:cNvSpPr>
          <p:nvPr>
            <p:ph type="sldNum" sz="quarter" idx="12"/>
          </p:nvPr>
        </p:nvSpPr>
        <p:spPr/>
        <p:txBody>
          <a:bodyPr/>
          <a:lstStyle/>
          <a:p>
            <a:fld id="{9CB47EEE-AE3D-476B-BB64-6B4B24243888}" type="slidenum">
              <a:rPr lang="en-NG" smtClean="0"/>
              <a:t>‹#›</a:t>
            </a:fld>
            <a:endParaRPr lang="en-NG"/>
          </a:p>
        </p:txBody>
      </p:sp>
    </p:spTree>
    <p:extLst>
      <p:ext uri="{BB962C8B-B14F-4D97-AF65-F5344CB8AC3E}">
        <p14:creationId xmlns:p14="http://schemas.microsoft.com/office/powerpoint/2010/main" val="1361380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F65A2C-F5FB-1EE8-CEB5-D662E56DA9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9BD68066-C1A1-4A57-B129-97ABA21D6A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960EE14-E94B-688F-9815-392401978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0BF635-6C98-47F9-9EBB-99249BE03705}" type="datetimeFigureOut">
              <a:rPr lang="en-NG" smtClean="0"/>
              <a:t>26/04/2025</a:t>
            </a:fld>
            <a:endParaRPr lang="en-NG"/>
          </a:p>
        </p:txBody>
      </p:sp>
      <p:sp>
        <p:nvSpPr>
          <p:cNvPr id="5" name="Footer Placeholder 4">
            <a:extLst>
              <a:ext uri="{FF2B5EF4-FFF2-40B4-BE49-F238E27FC236}">
                <a16:creationId xmlns:a16="http://schemas.microsoft.com/office/drawing/2014/main" id="{C7AC0982-4966-A912-A813-601046579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9D2633FB-3DA6-4474-860B-8CA222527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B47EEE-AE3D-476B-BB64-6B4B24243888}" type="slidenum">
              <a:rPr lang="en-NG" smtClean="0"/>
              <a:t>‹#›</a:t>
            </a:fld>
            <a:endParaRPr lang="en-NG"/>
          </a:p>
        </p:txBody>
      </p:sp>
    </p:spTree>
    <p:extLst>
      <p:ext uri="{BB962C8B-B14F-4D97-AF65-F5344CB8AC3E}">
        <p14:creationId xmlns:p14="http://schemas.microsoft.com/office/powerpoint/2010/main" val="1031289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v.br/capes/pt-br/assuntos/noticias/capes-financia-projetos-e-mantem-programas-sobre-clima"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d/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1990BCE-ACAE-FDB1-32CA-ACB2BFB11344}"/>
              </a:ext>
              <a:ext uri="{C183D7F6-B498-43B3-948B-1728B52AA6E4}">
                <adec:decorative xmlns:adec="http://schemas.microsoft.com/office/drawing/2017/decorative" val="1"/>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37088" y="516194"/>
            <a:ext cx="11754912" cy="63123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pic>
      <p:sp>
        <p:nvSpPr>
          <p:cNvPr id="2" name="Title 1">
            <a:extLst>
              <a:ext uri="{FF2B5EF4-FFF2-40B4-BE49-F238E27FC236}">
                <a16:creationId xmlns:a16="http://schemas.microsoft.com/office/drawing/2014/main" id="{9BEBB1A6-A241-22EC-6360-05040DF66572}"/>
              </a:ext>
            </a:extLst>
          </p:cNvPr>
          <p:cNvSpPr>
            <a:spLocks noGrp="1"/>
          </p:cNvSpPr>
          <p:nvPr>
            <p:ph type="ctrTitle"/>
          </p:nvPr>
        </p:nvSpPr>
        <p:spPr>
          <a:xfrm>
            <a:off x="1769806" y="1336208"/>
            <a:ext cx="8672052" cy="1414362"/>
          </a:xfrm>
        </p:spPr>
        <p:txBody>
          <a:bodyPr>
            <a:noAutofit/>
          </a:bodyPr>
          <a:lstStyle/>
          <a:p>
            <a:r>
              <a:rPr lang="en-US" sz="4400" b="1" dirty="0"/>
              <a:t>ESG AND FINANCIAL PERFORMANCE ANALYSIS</a:t>
            </a:r>
            <a:endParaRPr lang="en-NG" sz="4400" b="1" dirty="0"/>
          </a:p>
        </p:txBody>
      </p:sp>
      <p:sp>
        <p:nvSpPr>
          <p:cNvPr id="3" name="Subtitle 2">
            <a:extLst>
              <a:ext uri="{FF2B5EF4-FFF2-40B4-BE49-F238E27FC236}">
                <a16:creationId xmlns:a16="http://schemas.microsoft.com/office/drawing/2014/main" id="{291EC596-6C7C-4524-85A1-8BC09F245EB8}"/>
              </a:ext>
            </a:extLst>
          </p:cNvPr>
          <p:cNvSpPr>
            <a:spLocks noGrp="1"/>
          </p:cNvSpPr>
          <p:nvPr>
            <p:ph type="subTitle" idx="1"/>
          </p:nvPr>
        </p:nvSpPr>
        <p:spPr>
          <a:xfrm>
            <a:off x="1769806" y="4571997"/>
            <a:ext cx="8672052" cy="2403986"/>
          </a:xfrm>
        </p:spPr>
        <p:txBody>
          <a:bodyPr>
            <a:normAutofit/>
          </a:bodyPr>
          <a:lstStyle/>
          <a:p>
            <a:r>
              <a:rPr lang="en-US" sz="3200" dirty="0"/>
              <a:t>Leveraging ESG Data For Growth And Sustainability</a:t>
            </a:r>
            <a:endParaRPr lang="en-NG" sz="3200" dirty="0"/>
          </a:p>
        </p:txBody>
      </p:sp>
      <p:sp>
        <p:nvSpPr>
          <p:cNvPr id="5" name="Rectangle 4">
            <a:extLst>
              <a:ext uri="{FF2B5EF4-FFF2-40B4-BE49-F238E27FC236}">
                <a16:creationId xmlns:a16="http://schemas.microsoft.com/office/drawing/2014/main" id="{B4ED7770-A316-7DB3-38C3-4BB5988D2F26}"/>
              </a:ext>
            </a:extLst>
          </p:cNvPr>
          <p:cNvSpPr/>
          <p:nvPr/>
        </p:nvSpPr>
        <p:spPr>
          <a:xfrm>
            <a:off x="0" y="0"/>
            <a:ext cx="12192000" cy="516194"/>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Rectangle 5">
            <a:extLst>
              <a:ext uri="{FF2B5EF4-FFF2-40B4-BE49-F238E27FC236}">
                <a16:creationId xmlns:a16="http://schemas.microsoft.com/office/drawing/2014/main" id="{39BCAD1D-9908-6840-CF6C-030EA9071244}"/>
              </a:ext>
            </a:extLst>
          </p:cNvPr>
          <p:cNvSpPr/>
          <p:nvPr/>
        </p:nvSpPr>
        <p:spPr>
          <a:xfrm>
            <a:off x="0" y="6341806"/>
            <a:ext cx="12192000" cy="516194"/>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6">
            <a:extLst>
              <a:ext uri="{FF2B5EF4-FFF2-40B4-BE49-F238E27FC236}">
                <a16:creationId xmlns:a16="http://schemas.microsoft.com/office/drawing/2014/main" id="{0F164A01-FF2D-4CAC-4ECC-E33F4BFA5B8F}"/>
              </a:ext>
            </a:extLst>
          </p:cNvPr>
          <p:cNvSpPr/>
          <p:nvPr/>
        </p:nvSpPr>
        <p:spPr>
          <a:xfrm rot="16200000">
            <a:off x="-3156155" y="3185651"/>
            <a:ext cx="6828504" cy="516194"/>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Rectangle 7">
            <a:extLst>
              <a:ext uri="{FF2B5EF4-FFF2-40B4-BE49-F238E27FC236}">
                <a16:creationId xmlns:a16="http://schemas.microsoft.com/office/drawing/2014/main" id="{C6FD47D8-406C-60CB-095E-CCEDA0E37B01}"/>
              </a:ext>
            </a:extLst>
          </p:cNvPr>
          <p:cNvSpPr/>
          <p:nvPr/>
        </p:nvSpPr>
        <p:spPr>
          <a:xfrm rot="16200000">
            <a:off x="8519650" y="3185651"/>
            <a:ext cx="6828504" cy="516194"/>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8">
            <a:extLst>
              <a:ext uri="{FF2B5EF4-FFF2-40B4-BE49-F238E27FC236}">
                <a16:creationId xmlns:a16="http://schemas.microsoft.com/office/drawing/2014/main" id="{418BF6EB-A739-9440-750D-9F52069F116C}"/>
              </a:ext>
            </a:extLst>
          </p:cNvPr>
          <p:cNvSpPr/>
          <p:nvPr/>
        </p:nvSpPr>
        <p:spPr>
          <a:xfrm>
            <a:off x="0" y="3347881"/>
            <a:ext cx="1106129"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Rectangle 9">
            <a:extLst>
              <a:ext uri="{FF2B5EF4-FFF2-40B4-BE49-F238E27FC236}">
                <a16:creationId xmlns:a16="http://schemas.microsoft.com/office/drawing/2014/main" id="{CFB0F39C-5B0F-B21B-3852-5D298E48EC01}"/>
              </a:ext>
            </a:extLst>
          </p:cNvPr>
          <p:cNvSpPr/>
          <p:nvPr/>
        </p:nvSpPr>
        <p:spPr>
          <a:xfrm>
            <a:off x="11085871" y="3347881"/>
            <a:ext cx="1106129"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TextBox 15">
            <a:extLst>
              <a:ext uri="{FF2B5EF4-FFF2-40B4-BE49-F238E27FC236}">
                <a16:creationId xmlns:a16="http://schemas.microsoft.com/office/drawing/2014/main" id="{D1A417D1-C7B0-E196-075F-2395727B0EC2}"/>
              </a:ext>
            </a:extLst>
          </p:cNvPr>
          <p:cNvSpPr txBox="1"/>
          <p:nvPr/>
        </p:nvSpPr>
        <p:spPr>
          <a:xfrm>
            <a:off x="952500" y="6858000"/>
            <a:ext cx="10287000" cy="230832"/>
          </a:xfrm>
          <a:prstGeom prst="rect">
            <a:avLst/>
          </a:prstGeom>
          <a:noFill/>
        </p:spPr>
        <p:txBody>
          <a:bodyPr wrap="square" rtlCol="0">
            <a:spAutoFit/>
          </a:bodyPr>
          <a:lstStyle/>
          <a:p>
            <a:r>
              <a:rPr lang="en-NG" sz="900">
                <a:hlinkClick r:id="rId3" tooltip="https://www.gov.br/capes/pt-br/assuntos/noticias/capes-financia-projetos-e-mantem-programas-sobre-clima"/>
              </a:rPr>
              <a:t>This Photo</a:t>
            </a:r>
            <a:r>
              <a:rPr lang="en-NG" sz="900"/>
              <a:t> by Unknown Author is licensed under </a:t>
            </a:r>
            <a:r>
              <a:rPr lang="en-NG" sz="900">
                <a:hlinkClick r:id="rId4" tooltip="https://creativecommons.org/licenses/by-nd/3.0/"/>
              </a:rPr>
              <a:t>CC BY-ND</a:t>
            </a:r>
            <a:endParaRPr lang="en-NG" sz="900"/>
          </a:p>
        </p:txBody>
      </p:sp>
    </p:spTree>
    <p:extLst>
      <p:ext uri="{BB962C8B-B14F-4D97-AF65-F5344CB8AC3E}">
        <p14:creationId xmlns:p14="http://schemas.microsoft.com/office/powerpoint/2010/main" val="3623803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DDBF-48DC-89A7-DA4C-E433A1EA12AF}"/>
              </a:ext>
            </a:extLst>
          </p:cNvPr>
          <p:cNvSpPr>
            <a:spLocks noGrp="1"/>
          </p:cNvSpPr>
          <p:nvPr>
            <p:ph type="title"/>
          </p:nvPr>
        </p:nvSpPr>
        <p:spPr/>
        <p:txBody>
          <a:bodyPr/>
          <a:lstStyle/>
          <a:p>
            <a:pPr algn="ctr"/>
            <a:r>
              <a:rPr lang="en-US" b="1" dirty="0"/>
              <a:t>ESG IMPACT ON REVENUE</a:t>
            </a:r>
            <a:endParaRPr lang="en-NG" b="1" dirty="0"/>
          </a:p>
        </p:txBody>
      </p:sp>
      <p:sp>
        <p:nvSpPr>
          <p:cNvPr id="3" name="Content Placeholder 2">
            <a:extLst>
              <a:ext uri="{FF2B5EF4-FFF2-40B4-BE49-F238E27FC236}">
                <a16:creationId xmlns:a16="http://schemas.microsoft.com/office/drawing/2014/main" id="{A00F21BA-2DB1-34A7-1C58-6C6A51555160}"/>
              </a:ext>
            </a:extLst>
          </p:cNvPr>
          <p:cNvSpPr>
            <a:spLocks noGrp="1"/>
          </p:cNvSpPr>
          <p:nvPr>
            <p:ph sz="half" idx="1"/>
          </p:nvPr>
        </p:nvSpPr>
        <p:spPr/>
        <p:txBody>
          <a:bodyPr/>
          <a:lstStyle/>
          <a:p>
            <a:pPr marL="0" indent="0">
              <a:buNone/>
            </a:pPr>
            <a:r>
              <a:rPr lang="en-US" dirty="0"/>
              <a:t>High ESG performers contributes 65.7% of revenue ($8225.6M). </a:t>
            </a:r>
          </a:p>
          <a:p>
            <a:pPr marL="0" indent="0">
              <a:buNone/>
            </a:pPr>
            <a:r>
              <a:rPr lang="en-US" dirty="0"/>
              <a:t>Low ESG performers ($4253.0M), indicating risk from regulatory and consumer shifts</a:t>
            </a:r>
            <a:endParaRPr lang="en-NG" dirty="0"/>
          </a:p>
        </p:txBody>
      </p:sp>
      <p:pic>
        <p:nvPicPr>
          <p:cNvPr id="10" name="Content Placeholder 9">
            <a:extLst>
              <a:ext uri="{FF2B5EF4-FFF2-40B4-BE49-F238E27FC236}">
                <a16:creationId xmlns:a16="http://schemas.microsoft.com/office/drawing/2014/main" id="{EB8E01F5-D9B0-9823-6966-6F2EBAA621F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2427" y="1825625"/>
            <a:ext cx="5388076" cy="3555733"/>
          </a:xfrm>
          <a:ln>
            <a:noFill/>
          </a:ln>
        </p:spPr>
      </p:pic>
      <p:sp>
        <p:nvSpPr>
          <p:cNvPr id="11" name="Rectangle 10">
            <a:extLst>
              <a:ext uri="{FF2B5EF4-FFF2-40B4-BE49-F238E27FC236}">
                <a16:creationId xmlns:a16="http://schemas.microsoft.com/office/drawing/2014/main" id="{FAE5818C-4F31-384B-B5AE-6E4548205C45}"/>
              </a:ext>
            </a:extLst>
          </p:cNvPr>
          <p:cNvSpPr/>
          <p:nvPr/>
        </p:nvSpPr>
        <p:spPr>
          <a:xfrm>
            <a:off x="0" y="-27212"/>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 name="Rectangle 11">
            <a:extLst>
              <a:ext uri="{FF2B5EF4-FFF2-40B4-BE49-F238E27FC236}">
                <a16:creationId xmlns:a16="http://schemas.microsoft.com/office/drawing/2014/main" id="{AF0E52C9-9E12-C3E0-F10A-105612A6280C}"/>
              </a:ext>
            </a:extLst>
          </p:cNvPr>
          <p:cNvSpPr/>
          <p:nvPr/>
        </p:nvSpPr>
        <p:spPr>
          <a:xfrm>
            <a:off x="0" y="6343200"/>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Rectangle 12">
            <a:extLst>
              <a:ext uri="{FF2B5EF4-FFF2-40B4-BE49-F238E27FC236}">
                <a16:creationId xmlns:a16="http://schemas.microsoft.com/office/drawing/2014/main" id="{D5F9E254-0A7F-4C68-97A5-F4D4F951259C}"/>
              </a:ext>
            </a:extLst>
          </p:cNvPr>
          <p:cNvSpPr/>
          <p:nvPr/>
        </p:nvSpPr>
        <p:spPr>
          <a:xfrm rot="16200000">
            <a:off x="-3111911" y="3084701"/>
            <a:ext cx="6740016"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4" name="Rectangle 13">
            <a:extLst>
              <a:ext uri="{FF2B5EF4-FFF2-40B4-BE49-F238E27FC236}">
                <a16:creationId xmlns:a16="http://schemas.microsoft.com/office/drawing/2014/main" id="{346C1C60-6FE2-336D-6569-544B2109DE8D}"/>
              </a:ext>
            </a:extLst>
          </p:cNvPr>
          <p:cNvSpPr/>
          <p:nvPr/>
        </p:nvSpPr>
        <p:spPr>
          <a:xfrm rot="16200000">
            <a:off x="8563895" y="3157298"/>
            <a:ext cx="6740016"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5" name="Rectangle 14">
            <a:extLst>
              <a:ext uri="{FF2B5EF4-FFF2-40B4-BE49-F238E27FC236}">
                <a16:creationId xmlns:a16="http://schemas.microsoft.com/office/drawing/2014/main" id="{4C8F3EFD-228A-8C9A-47CE-B8BB57B1C544}"/>
              </a:ext>
            </a:extLst>
          </p:cNvPr>
          <p:cNvSpPr/>
          <p:nvPr/>
        </p:nvSpPr>
        <p:spPr>
          <a:xfrm>
            <a:off x="-14134" y="3157296"/>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Rectangle 15">
            <a:extLst>
              <a:ext uri="{FF2B5EF4-FFF2-40B4-BE49-F238E27FC236}">
                <a16:creationId xmlns:a16="http://schemas.microsoft.com/office/drawing/2014/main" id="{BAC332BC-ACFB-66F6-0108-02B26D078823}"/>
              </a:ext>
            </a:extLst>
          </p:cNvPr>
          <p:cNvSpPr/>
          <p:nvPr/>
        </p:nvSpPr>
        <p:spPr>
          <a:xfrm>
            <a:off x="11516033" y="3157296"/>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23233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56C2-9365-8139-BC23-B2AA0C60CDAF}"/>
              </a:ext>
            </a:extLst>
          </p:cNvPr>
          <p:cNvSpPr>
            <a:spLocks noGrp="1"/>
          </p:cNvSpPr>
          <p:nvPr>
            <p:ph type="title"/>
          </p:nvPr>
        </p:nvSpPr>
        <p:spPr/>
        <p:txBody>
          <a:bodyPr>
            <a:normAutofit/>
          </a:bodyPr>
          <a:lstStyle/>
          <a:p>
            <a:pPr algn="ctr"/>
            <a:r>
              <a:rPr lang="en-US" sz="4800" b="1" dirty="0"/>
              <a:t>REGIONAL DISPARSITIES</a:t>
            </a:r>
            <a:endParaRPr lang="en-NG" sz="4800" b="1" dirty="0"/>
          </a:p>
        </p:txBody>
      </p:sp>
      <p:sp>
        <p:nvSpPr>
          <p:cNvPr id="3" name="Content Placeholder 2">
            <a:extLst>
              <a:ext uri="{FF2B5EF4-FFF2-40B4-BE49-F238E27FC236}">
                <a16:creationId xmlns:a16="http://schemas.microsoft.com/office/drawing/2014/main" id="{F1AA5A8B-B956-254C-F58B-EC2692D1AE8E}"/>
              </a:ext>
            </a:extLst>
          </p:cNvPr>
          <p:cNvSpPr>
            <a:spLocks noGrp="1"/>
          </p:cNvSpPr>
          <p:nvPr>
            <p:ph sz="half" idx="1"/>
          </p:nvPr>
        </p:nvSpPr>
        <p:spPr/>
        <p:txBody>
          <a:bodyPr/>
          <a:lstStyle/>
          <a:p>
            <a:pPr marL="0" indent="0">
              <a:buNone/>
            </a:pPr>
            <a:r>
              <a:rPr lang="en-US" dirty="0"/>
              <a:t>Europe leads in revenue with close to $8.6B.</a:t>
            </a:r>
          </a:p>
          <a:p>
            <a:pPr marL="0" indent="0">
              <a:buNone/>
            </a:pPr>
            <a:r>
              <a:rPr lang="en-US" dirty="0"/>
              <a:t>Middle east and Africa lags with &lt;$7B in revenue.</a:t>
            </a:r>
          </a:p>
          <a:p>
            <a:pPr marL="0" indent="0">
              <a:buNone/>
            </a:pPr>
            <a:r>
              <a:rPr lang="en-US" dirty="0"/>
              <a:t>This means industries based in EU and Latin American regions are ESG compliant and could be great for investing </a:t>
            </a:r>
          </a:p>
        </p:txBody>
      </p:sp>
      <p:pic>
        <p:nvPicPr>
          <p:cNvPr id="6" name="Content Placeholder 5">
            <a:extLst>
              <a:ext uri="{FF2B5EF4-FFF2-40B4-BE49-F238E27FC236}">
                <a16:creationId xmlns:a16="http://schemas.microsoft.com/office/drawing/2014/main" id="{71F6C194-D358-2D48-4A14-87E8BA6CE6C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351337"/>
          </a:xfrm>
        </p:spPr>
      </p:pic>
      <p:sp>
        <p:nvSpPr>
          <p:cNvPr id="7" name="Rectangle 6">
            <a:extLst>
              <a:ext uri="{FF2B5EF4-FFF2-40B4-BE49-F238E27FC236}">
                <a16:creationId xmlns:a16="http://schemas.microsoft.com/office/drawing/2014/main" id="{97E02FB7-9E79-63C1-EE38-6A8CAE9194DC}"/>
              </a:ext>
            </a:extLst>
          </p:cNvPr>
          <p:cNvSpPr/>
          <p:nvPr/>
        </p:nvSpPr>
        <p:spPr>
          <a:xfrm>
            <a:off x="0" y="-27212"/>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Rectangle 7">
            <a:extLst>
              <a:ext uri="{FF2B5EF4-FFF2-40B4-BE49-F238E27FC236}">
                <a16:creationId xmlns:a16="http://schemas.microsoft.com/office/drawing/2014/main" id="{ACF6636D-4308-BB62-D47E-E0B6E9EBA747}"/>
              </a:ext>
            </a:extLst>
          </p:cNvPr>
          <p:cNvSpPr/>
          <p:nvPr/>
        </p:nvSpPr>
        <p:spPr>
          <a:xfrm>
            <a:off x="0" y="6343200"/>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8">
            <a:extLst>
              <a:ext uri="{FF2B5EF4-FFF2-40B4-BE49-F238E27FC236}">
                <a16:creationId xmlns:a16="http://schemas.microsoft.com/office/drawing/2014/main" id="{7FB119A5-20E0-7B25-F424-E988B6F2FE08}"/>
              </a:ext>
            </a:extLst>
          </p:cNvPr>
          <p:cNvSpPr/>
          <p:nvPr/>
        </p:nvSpPr>
        <p:spPr>
          <a:xfrm rot="16200000">
            <a:off x="-3111911" y="3229896"/>
            <a:ext cx="6740016"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0" name="Rectangle 9">
            <a:extLst>
              <a:ext uri="{FF2B5EF4-FFF2-40B4-BE49-F238E27FC236}">
                <a16:creationId xmlns:a16="http://schemas.microsoft.com/office/drawing/2014/main" id="{15DD6E30-1188-9F8E-5A46-6C4F3AB05C5F}"/>
              </a:ext>
            </a:extLst>
          </p:cNvPr>
          <p:cNvSpPr/>
          <p:nvPr/>
        </p:nvSpPr>
        <p:spPr>
          <a:xfrm rot="16200000">
            <a:off x="8562667" y="3157298"/>
            <a:ext cx="6740016"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1" name="Rectangle 10">
            <a:extLst>
              <a:ext uri="{FF2B5EF4-FFF2-40B4-BE49-F238E27FC236}">
                <a16:creationId xmlns:a16="http://schemas.microsoft.com/office/drawing/2014/main" id="{F4A49383-03E8-4CBB-78FC-640E1299EE11}"/>
              </a:ext>
            </a:extLst>
          </p:cNvPr>
          <p:cNvSpPr/>
          <p:nvPr/>
        </p:nvSpPr>
        <p:spPr>
          <a:xfrm>
            <a:off x="-14132" y="3157296"/>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 name="Rectangle 11">
            <a:extLst>
              <a:ext uri="{FF2B5EF4-FFF2-40B4-BE49-F238E27FC236}">
                <a16:creationId xmlns:a16="http://schemas.microsoft.com/office/drawing/2014/main" id="{825D4D82-DC67-BABB-7A05-FA09CC635BB3}"/>
              </a:ext>
            </a:extLst>
          </p:cNvPr>
          <p:cNvSpPr/>
          <p:nvPr/>
        </p:nvSpPr>
        <p:spPr>
          <a:xfrm>
            <a:off x="11506200" y="3157295"/>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178901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6478-9E42-8307-C54E-6DC04E3B0C3A}"/>
              </a:ext>
            </a:extLst>
          </p:cNvPr>
          <p:cNvSpPr>
            <a:spLocks noGrp="1"/>
          </p:cNvSpPr>
          <p:nvPr>
            <p:ph type="title"/>
          </p:nvPr>
        </p:nvSpPr>
        <p:spPr/>
        <p:txBody>
          <a:bodyPr>
            <a:normAutofit/>
          </a:bodyPr>
          <a:lstStyle/>
          <a:p>
            <a:pPr algn="ctr"/>
            <a:r>
              <a:rPr lang="en-US" sz="4800" b="1" dirty="0"/>
              <a:t>ESG TRENDS</a:t>
            </a:r>
            <a:endParaRPr lang="en-NG" sz="4800" b="1" dirty="0"/>
          </a:p>
        </p:txBody>
      </p:sp>
      <p:sp>
        <p:nvSpPr>
          <p:cNvPr id="3" name="Content Placeholder 2">
            <a:extLst>
              <a:ext uri="{FF2B5EF4-FFF2-40B4-BE49-F238E27FC236}">
                <a16:creationId xmlns:a16="http://schemas.microsoft.com/office/drawing/2014/main" id="{CBDC9401-5474-8462-E34A-6C643819108D}"/>
              </a:ext>
            </a:extLst>
          </p:cNvPr>
          <p:cNvSpPr>
            <a:spLocks noGrp="1"/>
          </p:cNvSpPr>
          <p:nvPr>
            <p:ph sz="half" idx="1"/>
          </p:nvPr>
        </p:nvSpPr>
        <p:spPr/>
        <p:txBody>
          <a:bodyPr/>
          <a:lstStyle/>
          <a:p>
            <a:pPr marL="0" indent="0">
              <a:buNone/>
            </a:pPr>
            <a:r>
              <a:rPr lang="en-US" dirty="0"/>
              <a:t>Gradual increase in ESG score across all regions from 2015 – 2025.</a:t>
            </a:r>
          </a:p>
          <a:p>
            <a:pPr marL="0" indent="0">
              <a:buNone/>
            </a:pPr>
            <a:r>
              <a:rPr lang="en-US" dirty="0"/>
              <a:t>Europe and North America leads.</a:t>
            </a:r>
            <a:endParaRPr lang="en-NG" dirty="0"/>
          </a:p>
        </p:txBody>
      </p:sp>
      <p:pic>
        <p:nvPicPr>
          <p:cNvPr id="6" name="Content Placeholder 5">
            <a:extLst>
              <a:ext uri="{FF2B5EF4-FFF2-40B4-BE49-F238E27FC236}">
                <a16:creationId xmlns:a16="http://schemas.microsoft.com/office/drawing/2014/main" id="{E56F7D13-7D84-0081-241A-71FAC881207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351338"/>
          </a:xfrm>
        </p:spPr>
      </p:pic>
      <p:sp>
        <p:nvSpPr>
          <p:cNvPr id="7" name="Rectangle 6">
            <a:extLst>
              <a:ext uri="{FF2B5EF4-FFF2-40B4-BE49-F238E27FC236}">
                <a16:creationId xmlns:a16="http://schemas.microsoft.com/office/drawing/2014/main" id="{BF6D66C4-96AA-D0DF-1B02-D9EBB7F995E5}"/>
              </a:ext>
            </a:extLst>
          </p:cNvPr>
          <p:cNvSpPr/>
          <p:nvPr/>
        </p:nvSpPr>
        <p:spPr>
          <a:xfrm>
            <a:off x="0" y="-27212"/>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Rectangle 7">
            <a:extLst>
              <a:ext uri="{FF2B5EF4-FFF2-40B4-BE49-F238E27FC236}">
                <a16:creationId xmlns:a16="http://schemas.microsoft.com/office/drawing/2014/main" id="{5B81553F-1CA9-EF3F-340D-D10CEEFEA081}"/>
              </a:ext>
            </a:extLst>
          </p:cNvPr>
          <p:cNvSpPr/>
          <p:nvPr/>
        </p:nvSpPr>
        <p:spPr>
          <a:xfrm>
            <a:off x="0" y="6343200"/>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8">
            <a:extLst>
              <a:ext uri="{FF2B5EF4-FFF2-40B4-BE49-F238E27FC236}">
                <a16:creationId xmlns:a16="http://schemas.microsoft.com/office/drawing/2014/main" id="{C9C6F869-02A3-3959-B659-FFAA702AFEA0}"/>
              </a:ext>
            </a:extLst>
          </p:cNvPr>
          <p:cNvSpPr/>
          <p:nvPr/>
        </p:nvSpPr>
        <p:spPr>
          <a:xfrm rot="16200000">
            <a:off x="-3111911" y="3134031"/>
            <a:ext cx="6740016"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0" name="Rectangle 9">
            <a:extLst>
              <a:ext uri="{FF2B5EF4-FFF2-40B4-BE49-F238E27FC236}">
                <a16:creationId xmlns:a16="http://schemas.microsoft.com/office/drawing/2014/main" id="{04CD3DC2-EF2C-E279-3DD1-8FF9262C24E1}"/>
              </a:ext>
            </a:extLst>
          </p:cNvPr>
          <p:cNvSpPr/>
          <p:nvPr/>
        </p:nvSpPr>
        <p:spPr>
          <a:xfrm rot="16200000">
            <a:off x="8563895" y="3229896"/>
            <a:ext cx="6740016"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1" name="Rectangle 10">
            <a:extLst>
              <a:ext uri="{FF2B5EF4-FFF2-40B4-BE49-F238E27FC236}">
                <a16:creationId xmlns:a16="http://schemas.microsoft.com/office/drawing/2014/main" id="{66CF85F3-4561-D09A-4EF9-92286FDD30CD}"/>
              </a:ext>
            </a:extLst>
          </p:cNvPr>
          <p:cNvSpPr/>
          <p:nvPr/>
        </p:nvSpPr>
        <p:spPr>
          <a:xfrm>
            <a:off x="617" y="3157296"/>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 name="Rectangle 11">
            <a:extLst>
              <a:ext uri="{FF2B5EF4-FFF2-40B4-BE49-F238E27FC236}">
                <a16:creationId xmlns:a16="http://schemas.microsoft.com/office/drawing/2014/main" id="{DCB22ADB-35CF-FB18-F276-41457DCB7285}"/>
              </a:ext>
            </a:extLst>
          </p:cNvPr>
          <p:cNvSpPr/>
          <p:nvPr/>
        </p:nvSpPr>
        <p:spPr>
          <a:xfrm>
            <a:off x="11491451" y="3157296"/>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855269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BA74-5927-BC06-D762-08F2EBB713F2}"/>
              </a:ext>
            </a:extLst>
          </p:cNvPr>
          <p:cNvSpPr>
            <a:spLocks noGrp="1"/>
          </p:cNvSpPr>
          <p:nvPr>
            <p:ph type="title"/>
          </p:nvPr>
        </p:nvSpPr>
        <p:spPr/>
        <p:txBody>
          <a:bodyPr>
            <a:normAutofit/>
          </a:bodyPr>
          <a:lstStyle/>
          <a:p>
            <a:pPr algn="ctr"/>
            <a:r>
              <a:rPr lang="en-US" sz="4800" b="1" dirty="0"/>
              <a:t>ESG METRICS FOR INDUSTRIES</a:t>
            </a:r>
            <a:endParaRPr lang="en-NG" sz="4800" b="1" dirty="0"/>
          </a:p>
        </p:txBody>
      </p:sp>
      <p:sp>
        <p:nvSpPr>
          <p:cNvPr id="3" name="Content Placeholder 2">
            <a:extLst>
              <a:ext uri="{FF2B5EF4-FFF2-40B4-BE49-F238E27FC236}">
                <a16:creationId xmlns:a16="http://schemas.microsoft.com/office/drawing/2014/main" id="{FF9A5EB9-9BA2-445D-EB6F-E95324350C4B}"/>
              </a:ext>
            </a:extLst>
          </p:cNvPr>
          <p:cNvSpPr>
            <a:spLocks noGrp="1"/>
          </p:cNvSpPr>
          <p:nvPr>
            <p:ph sz="half" idx="1"/>
          </p:nvPr>
        </p:nvSpPr>
        <p:spPr/>
        <p:txBody>
          <a:bodyPr/>
          <a:lstStyle/>
          <a:p>
            <a:pPr marL="0" indent="0">
              <a:buNone/>
            </a:pPr>
            <a:r>
              <a:rPr lang="en-US" dirty="0"/>
              <a:t>Finance, healthcare and technology are leading with environmental ESG scores. This indicates strong environmental practices been upheld.</a:t>
            </a:r>
          </a:p>
          <a:p>
            <a:pPr marL="0" indent="0">
              <a:buNone/>
            </a:pPr>
            <a:r>
              <a:rPr lang="en-US" dirty="0"/>
              <a:t>On the other hand energy and transportation industries need to do better with the environmental score. </a:t>
            </a:r>
            <a:endParaRPr lang="en-NG" dirty="0"/>
          </a:p>
        </p:txBody>
      </p:sp>
      <p:pic>
        <p:nvPicPr>
          <p:cNvPr id="6" name="Content Placeholder 5">
            <a:extLst>
              <a:ext uri="{FF2B5EF4-FFF2-40B4-BE49-F238E27FC236}">
                <a16:creationId xmlns:a16="http://schemas.microsoft.com/office/drawing/2014/main" id="{899B4F75-F438-D33C-1C4C-7004F7B5E8A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41448" y="1825625"/>
            <a:ext cx="5043104" cy="4351338"/>
          </a:xfrm>
        </p:spPr>
      </p:pic>
      <p:sp>
        <p:nvSpPr>
          <p:cNvPr id="7" name="Rectangle 6">
            <a:extLst>
              <a:ext uri="{FF2B5EF4-FFF2-40B4-BE49-F238E27FC236}">
                <a16:creationId xmlns:a16="http://schemas.microsoft.com/office/drawing/2014/main" id="{EFA57525-70D7-2E08-6E11-AC8AB4D5D6F9}"/>
              </a:ext>
            </a:extLst>
          </p:cNvPr>
          <p:cNvSpPr/>
          <p:nvPr/>
        </p:nvSpPr>
        <p:spPr>
          <a:xfrm>
            <a:off x="0" y="-27212"/>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Rectangle 7">
            <a:extLst>
              <a:ext uri="{FF2B5EF4-FFF2-40B4-BE49-F238E27FC236}">
                <a16:creationId xmlns:a16="http://schemas.microsoft.com/office/drawing/2014/main" id="{490AFF44-E681-082E-FD42-1ABE8701847A}"/>
              </a:ext>
            </a:extLst>
          </p:cNvPr>
          <p:cNvSpPr/>
          <p:nvPr/>
        </p:nvSpPr>
        <p:spPr>
          <a:xfrm>
            <a:off x="0" y="6343200"/>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8">
            <a:extLst>
              <a:ext uri="{FF2B5EF4-FFF2-40B4-BE49-F238E27FC236}">
                <a16:creationId xmlns:a16="http://schemas.microsoft.com/office/drawing/2014/main" id="{E8473B93-69C0-399F-69FB-2D341F264925}"/>
              </a:ext>
            </a:extLst>
          </p:cNvPr>
          <p:cNvSpPr/>
          <p:nvPr/>
        </p:nvSpPr>
        <p:spPr>
          <a:xfrm rot="16200000">
            <a:off x="-3111911" y="3229896"/>
            <a:ext cx="6740016"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0" name="Rectangle 9">
            <a:extLst>
              <a:ext uri="{FF2B5EF4-FFF2-40B4-BE49-F238E27FC236}">
                <a16:creationId xmlns:a16="http://schemas.microsoft.com/office/drawing/2014/main" id="{5C7E1829-49E8-2E2C-6D11-93E60B055A17}"/>
              </a:ext>
            </a:extLst>
          </p:cNvPr>
          <p:cNvSpPr/>
          <p:nvPr/>
        </p:nvSpPr>
        <p:spPr>
          <a:xfrm rot="16200000">
            <a:off x="8563895" y="3084700"/>
            <a:ext cx="6740016"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1" name="Rectangle 10">
            <a:extLst>
              <a:ext uri="{FF2B5EF4-FFF2-40B4-BE49-F238E27FC236}">
                <a16:creationId xmlns:a16="http://schemas.microsoft.com/office/drawing/2014/main" id="{A609FD69-9185-C89B-2DAC-27202F819897}"/>
              </a:ext>
            </a:extLst>
          </p:cNvPr>
          <p:cNvSpPr/>
          <p:nvPr/>
        </p:nvSpPr>
        <p:spPr>
          <a:xfrm>
            <a:off x="11889" y="3157296"/>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 name="Rectangle 11">
            <a:extLst>
              <a:ext uri="{FF2B5EF4-FFF2-40B4-BE49-F238E27FC236}">
                <a16:creationId xmlns:a16="http://schemas.microsoft.com/office/drawing/2014/main" id="{126A2A8D-109A-0C43-538F-612745D68988}"/>
              </a:ext>
            </a:extLst>
          </p:cNvPr>
          <p:cNvSpPr/>
          <p:nvPr/>
        </p:nvSpPr>
        <p:spPr>
          <a:xfrm>
            <a:off x="11506200" y="3157296"/>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4041396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DE4FD-E435-2574-3FC8-19F0BBA79318}"/>
              </a:ext>
            </a:extLst>
          </p:cNvPr>
          <p:cNvSpPr>
            <a:spLocks noGrp="1"/>
          </p:cNvSpPr>
          <p:nvPr>
            <p:ph type="title"/>
          </p:nvPr>
        </p:nvSpPr>
        <p:spPr/>
        <p:txBody>
          <a:bodyPr>
            <a:normAutofit fontScale="90000"/>
          </a:bodyPr>
          <a:lstStyle/>
          <a:p>
            <a:pPr algn="ctr"/>
            <a:r>
              <a:rPr lang="en-US" sz="4800" b="1" dirty="0"/>
              <a:t>AVERAGE ESG SCORE FOR ALL INDUSTRIES</a:t>
            </a:r>
            <a:endParaRPr lang="en-NG" sz="4800" b="1" dirty="0"/>
          </a:p>
        </p:txBody>
      </p:sp>
      <p:sp>
        <p:nvSpPr>
          <p:cNvPr id="3" name="Content Placeholder 2">
            <a:extLst>
              <a:ext uri="{FF2B5EF4-FFF2-40B4-BE49-F238E27FC236}">
                <a16:creationId xmlns:a16="http://schemas.microsoft.com/office/drawing/2014/main" id="{26925E1F-B50F-71BC-F68A-CB83A1C58C60}"/>
              </a:ext>
            </a:extLst>
          </p:cNvPr>
          <p:cNvSpPr>
            <a:spLocks noGrp="1"/>
          </p:cNvSpPr>
          <p:nvPr>
            <p:ph sz="half" idx="1"/>
          </p:nvPr>
        </p:nvSpPr>
        <p:spPr/>
        <p:txBody>
          <a:bodyPr/>
          <a:lstStyle/>
          <a:p>
            <a:pPr marL="0" indent="0">
              <a:buNone/>
            </a:pPr>
            <a:r>
              <a:rPr lang="en-US" dirty="0"/>
              <a:t>With higher ESG score in finance, technology and health care industries, investing in the businesses would yield profitable returns. </a:t>
            </a:r>
          </a:p>
          <a:p>
            <a:pPr marL="0" indent="0">
              <a:buNone/>
            </a:pPr>
            <a:r>
              <a:rPr lang="en-US" dirty="0"/>
              <a:t>Industries such as energy and transportation would generate little revenue and would be </a:t>
            </a:r>
            <a:r>
              <a:rPr lang="en-US" dirty="0" err="1"/>
              <a:t>bsd</a:t>
            </a:r>
            <a:r>
              <a:rPr lang="en-US" dirty="0"/>
              <a:t> for business.</a:t>
            </a:r>
            <a:endParaRPr lang="en-NG" dirty="0"/>
          </a:p>
        </p:txBody>
      </p:sp>
      <p:pic>
        <p:nvPicPr>
          <p:cNvPr id="6" name="Content Placeholder 5">
            <a:extLst>
              <a:ext uri="{FF2B5EF4-FFF2-40B4-BE49-F238E27FC236}">
                <a16:creationId xmlns:a16="http://schemas.microsoft.com/office/drawing/2014/main" id="{0F0911F1-5362-F322-9BC3-BE6F9A6669F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351338"/>
          </a:xfrm>
        </p:spPr>
      </p:pic>
      <p:sp>
        <p:nvSpPr>
          <p:cNvPr id="7" name="Rectangle 6">
            <a:extLst>
              <a:ext uri="{FF2B5EF4-FFF2-40B4-BE49-F238E27FC236}">
                <a16:creationId xmlns:a16="http://schemas.microsoft.com/office/drawing/2014/main" id="{FA9C0036-D687-776C-1A68-D923DE89EB83}"/>
              </a:ext>
            </a:extLst>
          </p:cNvPr>
          <p:cNvSpPr/>
          <p:nvPr/>
        </p:nvSpPr>
        <p:spPr>
          <a:xfrm>
            <a:off x="0" y="-27212"/>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Rectangle 7">
            <a:extLst>
              <a:ext uri="{FF2B5EF4-FFF2-40B4-BE49-F238E27FC236}">
                <a16:creationId xmlns:a16="http://schemas.microsoft.com/office/drawing/2014/main" id="{A14E9F76-375C-D77D-C1DD-678797ED1C38}"/>
              </a:ext>
            </a:extLst>
          </p:cNvPr>
          <p:cNvSpPr/>
          <p:nvPr/>
        </p:nvSpPr>
        <p:spPr>
          <a:xfrm>
            <a:off x="0" y="6343200"/>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8">
            <a:extLst>
              <a:ext uri="{FF2B5EF4-FFF2-40B4-BE49-F238E27FC236}">
                <a16:creationId xmlns:a16="http://schemas.microsoft.com/office/drawing/2014/main" id="{52ED9670-B269-6BEA-6F25-6140A97D6AD1}"/>
              </a:ext>
            </a:extLst>
          </p:cNvPr>
          <p:cNvSpPr/>
          <p:nvPr/>
        </p:nvSpPr>
        <p:spPr>
          <a:xfrm rot="16200000">
            <a:off x="-3111911" y="3170904"/>
            <a:ext cx="6740016"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0" name="Rectangle 9">
            <a:extLst>
              <a:ext uri="{FF2B5EF4-FFF2-40B4-BE49-F238E27FC236}">
                <a16:creationId xmlns:a16="http://schemas.microsoft.com/office/drawing/2014/main" id="{A379B25D-7D2E-BB98-49F2-3CA7C9F8A082}"/>
              </a:ext>
            </a:extLst>
          </p:cNvPr>
          <p:cNvSpPr/>
          <p:nvPr/>
        </p:nvSpPr>
        <p:spPr>
          <a:xfrm rot="16200000">
            <a:off x="8563895" y="3229896"/>
            <a:ext cx="6740016"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1" name="Rectangle 10">
            <a:extLst>
              <a:ext uri="{FF2B5EF4-FFF2-40B4-BE49-F238E27FC236}">
                <a16:creationId xmlns:a16="http://schemas.microsoft.com/office/drawing/2014/main" id="{4E1B91B9-60FA-EB4C-7AB4-BC84EAF1A3A8}"/>
              </a:ext>
            </a:extLst>
          </p:cNvPr>
          <p:cNvSpPr/>
          <p:nvPr/>
        </p:nvSpPr>
        <p:spPr>
          <a:xfrm>
            <a:off x="-15669" y="3157296"/>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 name="Rectangle 11">
            <a:extLst>
              <a:ext uri="{FF2B5EF4-FFF2-40B4-BE49-F238E27FC236}">
                <a16:creationId xmlns:a16="http://schemas.microsoft.com/office/drawing/2014/main" id="{FAF8828A-955E-EBFB-C025-2479BAB2D66F}"/>
              </a:ext>
            </a:extLst>
          </p:cNvPr>
          <p:cNvSpPr/>
          <p:nvPr/>
        </p:nvSpPr>
        <p:spPr>
          <a:xfrm>
            <a:off x="11496829" y="3170902"/>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915650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21129-0624-59FF-F8F4-DDC9E93BBB4C}"/>
              </a:ext>
            </a:extLst>
          </p:cNvPr>
          <p:cNvSpPr>
            <a:spLocks noGrp="1"/>
          </p:cNvSpPr>
          <p:nvPr>
            <p:ph type="title"/>
          </p:nvPr>
        </p:nvSpPr>
        <p:spPr/>
        <p:txBody>
          <a:bodyPr>
            <a:normAutofit/>
          </a:bodyPr>
          <a:lstStyle/>
          <a:p>
            <a:pPr algn="ctr"/>
            <a:r>
              <a:rPr lang="en-US" b="1" dirty="0"/>
              <a:t>POLICY AND STRATEGY RECOMMENDATION</a:t>
            </a:r>
            <a:endParaRPr lang="en-NG" b="1" dirty="0"/>
          </a:p>
        </p:txBody>
      </p:sp>
      <p:sp>
        <p:nvSpPr>
          <p:cNvPr id="3" name="Content Placeholder 2">
            <a:extLst>
              <a:ext uri="{FF2B5EF4-FFF2-40B4-BE49-F238E27FC236}">
                <a16:creationId xmlns:a16="http://schemas.microsoft.com/office/drawing/2014/main" id="{FA3AD118-0462-05EC-73D7-B0DEBA648CD9}"/>
              </a:ext>
            </a:extLst>
          </p:cNvPr>
          <p:cNvSpPr>
            <a:spLocks noGrp="1"/>
          </p:cNvSpPr>
          <p:nvPr>
            <p:ph idx="1"/>
          </p:nvPr>
        </p:nvSpPr>
        <p:spPr/>
        <p:txBody>
          <a:bodyPr>
            <a:normAutofit lnSpcReduction="10000"/>
          </a:bodyPr>
          <a:lstStyle/>
          <a:p>
            <a:r>
              <a:rPr lang="en-US" dirty="0"/>
              <a:t>Environmental Pillar: Energy and manufacturing needs carbon emission reduced, renewable energy adoption.</a:t>
            </a:r>
          </a:p>
          <a:p>
            <a:r>
              <a:rPr lang="en-US" dirty="0"/>
              <a:t>Social Pillar: Consumer goods and retail needs better labor practices.</a:t>
            </a:r>
          </a:p>
          <a:p>
            <a:r>
              <a:rPr lang="en-US" dirty="0"/>
              <a:t>Regional Focus: Latin America and Asia needs localized ESG initiatives.</a:t>
            </a:r>
          </a:p>
          <a:p>
            <a:r>
              <a:rPr lang="en-US" dirty="0"/>
              <a:t>Invest In Rising ESG Trend: Target finance and technology – high ESG scores </a:t>
            </a:r>
          </a:p>
          <a:p>
            <a:r>
              <a:rPr lang="en-US" dirty="0"/>
              <a:t>Invest In Emerging Markets: Asia and Latin America with improving ESG scores</a:t>
            </a:r>
          </a:p>
          <a:p>
            <a:r>
              <a:rPr lang="en-US" dirty="0"/>
              <a:t>Support Low ESG Performers: Capitalize on growing demands for sustainability</a:t>
            </a:r>
            <a:endParaRPr lang="en-NG" dirty="0"/>
          </a:p>
        </p:txBody>
      </p:sp>
      <p:sp>
        <p:nvSpPr>
          <p:cNvPr id="4" name="Rectangle 3">
            <a:extLst>
              <a:ext uri="{FF2B5EF4-FFF2-40B4-BE49-F238E27FC236}">
                <a16:creationId xmlns:a16="http://schemas.microsoft.com/office/drawing/2014/main" id="{A9DBD893-EADB-EA39-0A10-03779407C6A2}"/>
              </a:ext>
            </a:extLst>
          </p:cNvPr>
          <p:cNvSpPr/>
          <p:nvPr/>
        </p:nvSpPr>
        <p:spPr>
          <a:xfrm>
            <a:off x="0" y="-27212"/>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E040A19B-88D3-FDBC-8988-38540850B403}"/>
              </a:ext>
            </a:extLst>
          </p:cNvPr>
          <p:cNvSpPr/>
          <p:nvPr/>
        </p:nvSpPr>
        <p:spPr>
          <a:xfrm>
            <a:off x="0" y="6343200"/>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Rectangle 5">
            <a:extLst>
              <a:ext uri="{FF2B5EF4-FFF2-40B4-BE49-F238E27FC236}">
                <a16:creationId xmlns:a16="http://schemas.microsoft.com/office/drawing/2014/main" id="{06DEC65D-CAF9-25A5-8ABD-E77DFC511B8F}"/>
              </a:ext>
            </a:extLst>
          </p:cNvPr>
          <p:cNvSpPr/>
          <p:nvPr/>
        </p:nvSpPr>
        <p:spPr>
          <a:xfrm rot="16200000">
            <a:off x="-3111911" y="3137173"/>
            <a:ext cx="6740016"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Rectangle 6">
            <a:extLst>
              <a:ext uri="{FF2B5EF4-FFF2-40B4-BE49-F238E27FC236}">
                <a16:creationId xmlns:a16="http://schemas.microsoft.com/office/drawing/2014/main" id="{47CACF60-8268-2C06-4586-9CDB9B9DFB34}"/>
              </a:ext>
            </a:extLst>
          </p:cNvPr>
          <p:cNvSpPr/>
          <p:nvPr/>
        </p:nvSpPr>
        <p:spPr>
          <a:xfrm rot="16200000">
            <a:off x="8563895" y="3084700"/>
            <a:ext cx="6740016"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Rectangle 7">
            <a:extLst>
              <a:ext uri="{FF2B5EF4-FFF2-40B4-BE49-F238E27FC236}">
                <a16:creationId xmlns:a16="http://schemas.microsoft.com/office/drawing/2014/main" id="{6F7524DE-4562-CF6B-FAEC-EF84CD02E025}"/>
              </a:ext>
            </a:extLst>
          </p:cNvPr>
          <p:cNvSpPr/>
          <p:nvPr/>
        </p:nvSpPr>
        <p:spPr>
          <a:xfrm>
            <a:off x="-22735" y="3157296"/>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8">
            <a:extLst>
              <a:ext uri="{FF2B5EF4-FFF2-40B4-BE49-F238E27FC236}">
                <a16:creationId xmlns:a16="http://schemas.microsoft.com/office/drawing/2014/main" id="{4AB3C1B0-DE78-F685-9580-3BD3A87249DF}"/>
              </a:ext>
            </a:extLst>
          </p:cNvPr>
          <p:cNvSpPr/>
          <p:nvPr/>
        </p:nvSpPr>
        <p:spPr>
          <a:xfrm>
            <a:off x="11514803" y="3157296"/>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570044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5A23-83B1-309A-A13A-853B722DFBFC}"/>
              </a:ext>
            </a:extLst>
          </p:cNvPr>
          <p:cNvSpPr>
            <a:spLocks noGrp="1"/>
          </p:cNvSpPr>
          <p:nvPr>
            <p:ph type="title"/>
          </p:nvPr>
        </p:nvSpPr>
        <p:spPr/>
        <p:txBody>
          <a:bodyPr>
            <a:normAutofit/>
          </a:bodyPr>
          <a:lstStyle/>
          <a:p>
            <a:pPr algn="ctr"/>
            <a:r>
              <a:rPr lang="en-US" b="1" dirty="0"/>
              <a:t>CONCLUSION</a:t>
            </a:r>
            <a:endParaRPr lang="en-NG" b="1" dirty="0"/>
          </a:p>
        </p:txBody>
      </p:sp>
      <p:sp>
        <p:nvSpPr>
          <p:cNvPr id="3" name="Content Placeholder 2">
            <a:extLst>
              <a:ext uri="{FF2B5EF4-FFF2-40B4-BE49-F238E27FC236}">
                <a16:creationId xmlns:a16="http://schemas.microsoft.com/office/drawing/2014/main" id="{DB3B923F-72CF-0830-0B9D-CBEE86482285}"/>
              </a:ext>
            </a:extLst>
          </p:cNvPr>
          <p:cNvSpPr>
            <a:spLocks noGrp="1"/>
          </p:cNvSpPr>
          <p:nvPr>
            <p:ph idx="1"/>
          </p:nvPr>
        </p:nvSpPr>
        <p:spPr>
          <a:xfrm>
            <a:off x="838200" y="1456915"/>
            <a:ext cx="10515600" cy="4351338"/>
          </a:xfrm>
        </p:spPr>
        <p:txBody>
          <a:bodyPr/>
          <a:lstStyle/>
          <a:p>
            <a:pPr marL="0" indent="0">
              <a:buNone/>
            </a:pPr>
            <a:r>
              <a:rPr lang="en-US" dirty="0"/>
              <a:t>Key insights shows show strong revenue contribution, industry specific ESG performance and a positive correlation between ESG score and revenue growth over time. </a:t>
            </a:r>
          </a:p>
          <a:p>
            <a:pPr marL="0" indent="0">
              <a:buNone/>
            </a:pPr>
            <a:r>
              <a:rPr lang="en-US" dirty="0"/>
              <a:t>Leverage on this findings to drive sustainable financial strategies.</a:t>
            </a:r>
          </a:p>
          <a:p>
            <a:pPr marL="0" indent="0">
              <a:buNone/>
            </a:pPr>
            <a:r>
              <a:rPr lang="en-US" dirty="0"/>
              <a:t>Thank you! </a:t>
            </a:r>
            <a:endParaRPr lang="en-NG" dirty="0"/>
          </a:p>
        </p:txBody>
      </p:sp>
      <p:sp>
        <p:nvSpPr>
          <p:cNvPr id="4" name="Rectangle 3">
            <a:extLst>
              <a:ext uri="{FF2B5EF4-FFF2-40B4-BE49-F238E27FC236}">
                <a16:creationId xmlns:a16="http://schemas.microsoft.com/office/drawing/2014/main" id="{672E9328-FE44-DA00-4D24-C19C0BC6E23F}"/>
              </a:ext>
            </a:extLst>
          </p:cNvPr>
          <p:cNvSpPr/>
          <p:nvPr/>
        </p:nvSpPr>
        <p:spPr>
          <a:xfrm>
            <a:off x="0" y="-27212"/>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EEA719B1-AA7E-9E6C-38A6-A2E1C8A432DF}"/>
              </a:ext>
            </a:extLst>
          </p:cNvPr>
          <p:cNvSpPr/>
          <p:nvPr/>
        </p:nvSpPr>
        <p:spPr>
          <a:xfrm>
            <a:off x="0" y="6343200"/>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Rectangle 5">
            <a:extLst>
              <a:ext uri="{FF2B5EF4-FFF2-40B4-BE49-F238E27FC236}">
                <a16:creationId xmlns:a16="http://schemas.microsoft.com/office/drawing/2014/main" id="{ACBCD4D2-B682-1F6C-E833-F761F7FE2ECF}"/>
              </a:ext>
            </a:extLst>
          </p:cNvPr>
          <p:cNvSpPr/>
          <p:nvPr/>
        </p:nvSpPr>
        <p:spPr>
          <a:xfrm rot="16200000">
            <a:off x="-3111911" y="3229896"/>
            <a:ext cx="6740016"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Rectangle 6">
            <a:extLst>
              <a:ext uri="{FF2B5EF4-FFF2-40B4-BE49-F238E27FC236}">
                <a16:creationId xmlns:a16="http://schemas.microsoft.com/office/drawing/2014/main" id="{C2737FDA-9225-51F3-7441-BADC191BC1B4}"/>
              </a:ext>
            </a:extLst>
          </p:cNvPr>
          <p:cNvSpPr/>
          <p:nvPr/>
        </p:nvSpPr>
        <p:spPr>
          <a:xfrm rot="16200000">
            <a:off x="8563896" y="3084698"/>
            <a:ext cx="6740016"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Rectangle 7">
            <a:extLst>
              <a:ext uri="{FF2B5EF4-FFF2-40B4-BE49-F238E27FC236}">
                <a16:creationId xmlns:a16="http://schemas.microsoft.com/office/drawing/2014/main" id="{FF95E947-3EDE-7A38-D98B-9A3DA6E7C75E}"/>
              </a:ext>
            </a:extLst>
          </p:cNvPr>
          <p:cNvSpPr/>
          <p:nvPr/>
        </p:nvSpPr>
        <p:spPr>
          <a:xfrm>
            <a:off x="0" y="3170902"/>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8">
            <a:extLst>
              <a:ext uri="{FF2B5EF4-FFF2-40B4-BE49-F238E27FC236}">
                <a16:creationId xmlns:a16="http://schemas.microsoft.com/office/drawing/2014/main" id="{80268B67-C484-5C80-2B8F-BDB7DAC3CB68}"/>
              </a:ext>
            </a:extLst>
          </p:cNvPr>
          <p:cNvSpPr/>
          <p:nvPr/>
        </p:nvSpPr>
        <p:spPr>
          <a:xfrm>
            <a:off x="11516341" y="3170902"/>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48922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4AB297-6B83-3AE7-7577-219E95EDC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867" y="1098754"/>
            <a:ext cx="10916266" cy="4395020"/>
          </a:xfrm>
          <a:prstGeom prst="rect">
            <a:avLst/>
          </a:prstGeom>
        </p:spPr>
      </p:pic>
      <p:sp>
        <p:nvSpPr>
          <p:cNvPr id="6" name="Rectangle 5">
            <a:extLst>
              <a:ext uri="{FF2B5EF4-FFF2-40B4-BE49-F238E27FC236}">
                <a16:creationId xmlns:a16="http://schemas.microsoft.com/office/drawing/2014/main" id="{8FF193DA-E2E7-98BC-2703-75F85C3574CD}"/>
              </a:ext>
            </a:extLst>
          </p:cNvPr>
          <p:cNvSpPr/>
          <p:nvPr/>
        </p:nvSpPr>
        <p:spPr>
          <a:xfrm>
            <a:off x="0" y="-265471"/>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6">
            <a:extLst>
              <a:ext uri="{FF2B5EF4-FFF2-40B4-BE49-F238E27FC236}">
                <a16:creationId xmlns:a16="http://schemas.microsoft.com/office/drawing/2014/main" id="{712C7652-99BB-0F3B-0BA9-6E524731F615}"/>
              </a:ext>
            </a:extLst>
          </p:cNvPr>
          <p:cNvSpPr/>
          <p:nvPr/>
        </p:nvSpPr>
        <p:spPr>
          <a:xfrm>
            <a:off x="0" y="6343200"/>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Rectangle 7">
            <a:extLst>
              <a:ext uri="{FF2B5EF4-FFF2-40B4-BE49-F238E27FC236}">
                <a16:creationId xmlns:a16="http://schemas.microsoft.com/office/drawing/2014/main" id="{AFB30292-F3C3-D797-724B-AD5CD3A15054}"/>
              </a:ext>
            </a:extLst>
          </p:cNvPr>
          <p:cNvSpPr/>
          <p:nvPr/>
        </p:nvSpPr>
        <p:spPr>
          <a:xfrm rot="16200000">
            <a:off x="-3288891" y="3023420"/>
            <a:ext cx="7093975" cy="516194"/>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8">
            <a:extLst>
              <a:ext uri="{FF2B5EF4-FFF2-40B4-BE49-F238E27FC236}">
                <a16:creationId xmlns:a16="http://schemas.microsoft.com/office/drawing/2014/main" id="{AE10B03B-4DE6-D76A-68E9-790C87E8E3CC}"/>
              </a:ext>
            </a:extLst>
          </p:cNvPr>
          <p:cNvSpPr/>
          <p:nvPr/>
        </p:nvSpPr>
        <p:spPr>
          <a:xfrm rot="16200000">
            <a:off x="8499986" y="3038169"/>
            <a:ext cx="7093975" cy="516194"/>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1AFA07DD-7F85-19A0-B539-9164AEEF3CD6}"/>
              </a:ext>
            </a:extLst>
          </p:cNvPr>
          <p:cNvSpPr txBox="1"/>
          <p:nvPr/>
        </p:nvSpPr>
        <p:spPr>
          <a:xfrm>
            <a:off x="2251894" y="345192"/>
            <a:ext cx="7614778" cy="646331"/>
          </a:xfrm>
          <a:prstGeom prst="rect">
            <a:avLst/>
          </a:prstGeom>
          <a:noFill/>
        </p:spPr>
        <p:txBody>
          <a:bodyPr wrap="square" rtlCol="0">
            <a:spAutoFit/>
          </a:bodyPr>
          <a:lstStyle/>
          <a:p>
            <a:r>
              <a:rPr lang="en-US" sz="3600" b="1" dirty="0"/>
              <a:t>ESG FINANCIAL ANALYSIS DASHBOARD</a:t>
            </a:r>
            <a:endParaRPr lang="en-NG" sz="3600" b="1" dirty="0"/>
          </a:p>
        </p:txBody>
      </p:sp>
      <p:sp>
        <p:nvSpPr>
          <p:cNvPr id="11" name="Rectangle 10">
            <a:extLst>
              <a:ext uri="{FF2B5EF4-FFF2-40B4-BE49-F238E27FC236}">
                <a16:creationId xmlns:a16="http://schemas.microsoft.com/office/drawing/2014/main" id="{E6BBB232-DC66-3332-47D2-12B245010CF9}"/>
              </a:ext>
            </a:extLst>
          </p:cNvPr>
          <p:cNvSpPr/>
          <p:nvPr/>
        </p:nvSpPr>
        <p:spPr>
          <a:xfrm>
            <a:off x="-62064" y="3170902"/>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 name="Rectangle 11">
            <a:extLst>
              <a:ext uri="{FF2B5EF4-FFF2-40B4-BE49-F238E27FC236}">
                <a16:creationId xmlns:a16="http://schemas.microsoft.com/office/drawing/2014/main" id="{F515C417-A101-A859-3E76-8C7B39113686}"/>
              </a:ext>
            </a:extLst>
          </p:cNvPr>
          <p:cNvSpPr/>
          <p:nvPr/>
        </p:nvSpPr>
        <p:spPr>
          <a:xfrm>
            <a:off x="11605139" y="3170901"/>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84815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9377-14C3-56C2-6201-1CBA6DE96B9B}"/>
              </a:ext>
            </a:extLst>
          </p:cNvPr>
          <p:cNvSpPr>
            <a:spLocks noGrp="1"/>
          </p:cNvSpPr>
          <p:nvPr>
            <p:ph type="title"/>
          </p:nvPr>
        </p:nvSpPr>
        <p:spPr/>
        <p:txBody>
          <a:bodyPr>
            <a:normAutofit/>
          </a:bodyPr>
          <a:lstStyle/>
          <a:p>
            <a:pPr algn="ctr"/>
            <a:r>
              <a:rPr lang="en-US" sz="4800" b="1" dirty="0"/>
              <a:t>CONTENT</a:t>
            </a:r>
            <a:endParaRPr lang="en-NG" sz="4800" b="1" dirty="0"/>
          </a:p>
        </p:txBody>
      </p:sp>
      <p:sp>
        <p:nvSpPr>
          <p:cNvPr id="3" name="Content Placeholder 2">
            <a:extLst>
              <a:ext uri="{FF2B5EF4-FFF2-40B4-BE49-F238E27FC236}">
                <a16:creationId xmlns:a16="http://schemas.microsoft.com/office/drawing/2014/main" id="{E0BD04C2-57A7-D89F-6AB9-5A8808C6C3B5}"/>
              </a:ext>
            </a:extLst>
          </p:cNvPr>
          <p:cNvSpPr>
            <a:spLocks noGrp="1"/>
          </p:cNvSpPr>
          <p:nvPr>
            <p:ph idx="1"/>
          </p:nvPr>
        </p:nvSpPr>
        <p:spPr>
          <a:xfrm>
            <a:off x="838200" y="1530657"/>
            <a:ext cx="10515600" cy="4351338"/>
          </a:xfrm>
        </p:spPr>
        <p:txBody>
          <a:bodyPr/>
          <a:lstStyle/>
          <a:p>
            <a:r>
              <a:rPr lang="en-US" dirty="0"/>
              <a:t>Introduction</a:t>
            </a:r>
          </a:p>
          <a:p>
            <a:r>
              <a:rPr lang="en-US" dirty="0"/>
              <a:t>Objective</a:t>
            </a:r>
          </a:p>
          <a:p>
            <a:r>
              <a:rPr lang="en-US" dirty="0"/>
              <a:t>Problem Statement</a:t>
            </a:r>
          </a:p>
          <a:p>
            <a:r>
              <a:rPr lang="en-US" dirty="0"/>
              <a:t>Data Description</a:t>
            </a:r>
          </a:p>
          <a:p>
            <a:r>
              <a:rPr lang="en-US" dirty="0"/>
              <a:t>Data Preparation</a:t>
            </a:r>
          </a:p>
          <a:p>
            <a:r>
              <a:rPr lang="en-US" dirty="0"/>
              <a:t>Analysis And Findings</a:t>
            </a:r>
          </a:p>
          <a:p>
            <a:r>
              <a:rPr lang="en-US" dirty="0"/>
              <a:t>Policy And Strategy Recommendation</a:t>
            </a:r>
          </a:p>
          <a:p>
            <a:r>
              <a:rPr lang="en-US" dirty="0"/>
              <a:t>Conclusion</a:t>
            </a:r>
          </a:p>
          <a:p>
            <a:endParaRPr lang="en-NG" dirty="0"/>
          </a:p>
        </p:txBody>
      </p:sp>
      <p:sp>
        <p:nvSpPr>
          <p:cNvPr id="4" name="Rectangle 3">
            <a:extLst>
              <a:ext uri="{FF2B5EF4-FFF2-40B4-BE49-F238E27FC236}">
                <a16:creationId xmlns:a16="http://schemas.microsoft.com/office/drawing/2014/main" id="{854A35E7-BDBE-5182-51ED-23FCB1869519}"/>
              </a:ext>
            </a:extLst>
          </p:cNvPr>
          <p:cNvSpPr/>
          <p:nvPr/>
        </p:nvSpPr>
        <p:spPr>
          <a:xfrm rot="16200000">
            <a:off x="-3170903" y="3170902"/>
            <a:ext cx="6858002" cy="516194"/>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8D3335F9-AFF8-82BA-298E-AE75EFA79CE0}"/>
              </a:ext>
            </a:extLst>
          </p:cNvPr>
          <p:cNvSpPr/>
          <p:nvPr/>
        </p:nvSpPr>
        <p:spPr>
          <a:xfrm rot="16200000">
            <a:off x="8504902" y="3170902"/>
            <a:ext cx="6858002" cy="516194"/>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Rectangle 5">
            <a:extLst>
              <a:ext uri="{FF2B5EF4-FFF2-40B4-BE49-F238E27FC236}">
                <a16:creationId xmlns:a16="http://schemas.microsoft.com/office/drawing/2014/main" id="{627819C4-4798-AD0B-0433-6C316DCD24C1}"/>
              </a:ext>
            </a:extLst>
          </p:cNvPr>
          <p:cNvSpPr/>
          <p:nvPr/>
        </p:nvSpPr>
        <p:spPr>
          <a:xfrm>
            <a:off x="0" y="-265471"/>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6">
            <a:extLst>
              <a:ext uri="{FF2B5EF4-FFF2-40B4-BE49-F238E27FC236}">
                <a16:creationId xmlns:a16="http://schemas.microsoft.com/office/drawing/2014/main" id="{5695CF69-AF61-7971-A04D-C38C075EA609}"/>
              </a:ext>
            </a:extLst>
          </p:cNvPr>
          <p:cNvSpPr/>
          <p:nvPr/>
        </p:nvSpPr>
        <p:spPr>
          <a:xfrm>
            <a:off x="0" y="6386052"/>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Rectangle 7">
            <a:extLst>
              <a:ext uri="{FF2B5EF4-FFF2-40B4-BE49-F238E27FC236}">
                <a16:creationId xmlns:a16="http://schemas.microsoft.com/office/drawing/2014/main" id="{37B6CC28-F1C0-864E-1478-750AFF5C86A3}"/>
              </a:ext>
            </a:extLst>
          </p:cNvPr>
          <p:cNvSpPr/>
          <p:nvPr/>
        </p:nvSpPr>
        <p:spPr>
          <a:xfrm>
            <a:off x="-22735" y="3059593"/>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Rectangle 9">
            <a:extLst>
              <a:ext uri="{FF2B5EF4-FFF2-40B4-BE49-F238E27FC236}">
                <a16:creationId xmlns:a16="http://schemas.microsoft.com/office/drawing/2014/main" id="{4AA52DFD-0C70-17B7-F034-B79731DD6D8E}"/>
              </a:ext>
            </a:extLst>
          </p:cNvPr>
          <p:cNvSpPr/>
          <p:nvPr/>
        </p:nvSpPr>
        <p:spPr>
          <a:xfrm>
            <a:off x="11514803" y="3059593"/>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37924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608B-6A43-4196-ED33-33F2A216EBF6}"/>
              </a:ext>
            </a:extLst>
          </p:cNvPr>
          <p:cNvSpPr>
            <a:spLocks noGrp="1"/>
          </p:cNvSpPr>
          <p:nvPr>
            <p:ph type="title"/>
          </p:nvPr>
        </p:nvSpPr>
        <p:spPr/>
        <p:txBody>
          <a:bodyPr>
            <a:normAutofit/>
          </a:bodyPr>
          <a:lstStyle/>
          <a:p>
            <a:pPr algn="ctr"/>
            <a:r>
              <a:rPr lang="en-US" sz="4800" b="1" dirty="0"/>
              <a:t>INTRODUCTION</a:t>
            </a:r>
            <a:endParaRPr lang="en-NG" sz="4800" b="1" dirty="0"/>
          </a:p>
        </p:txBody>
      </p:sp>
      <p:sp>
        <p:nvSpPr>
          <p:cNvPr id="3" name="Content Placeholder 2">
            <a:extLst>
              <a:ext uri="{FF2B5EF4-FFF2-40B4-BE49-F238E27FC236}">
                <a16:creationId xmlns:a16="http://schemas.microsoft.com/office/drawing/2014/main" id="{FF801A6E-CFC4-3AFF-2549-26296A8A015C}"/>
              </a:ext>
            </a:extLst>
          </p:cNvPr>
          <p:cNvSpPr>
            <a:spLocks noGrp="1"/>
          </p:cNvSpPr>
          <p:nvPr>
            <p:ph idx="1"/>
          </p:nvPr>
        </p:nvSpPr>
        <p:spPr>
          <a:xfrm>
            <a:off x="838200" y="1574903"/>
            <a:ext cx="10515600" cy="4351338"/>
          </a:xfrm>
        </p:spPr>
        <p:txBody>
          <a:bodyPr>
            <a:normAutofit/>
          </a:bodyPr>
          <a:lstStyle/>
          <a:p>
            <a:pPr marL="0" indent="0">
              <a:buNone/>
            </a:pPr>
            <a:r>
              <a:rPr lang="en-US" dirty="0"/>
              <a:t>The global business landscape is increasingly shaped by Environmental, Social and Governance (ESG) factors, which affect company performance. With growing stakeholder demand for sustainability, ESG financial analysis has been critical. It highlights risks and opportunities tied to climate change, social equity and equity governance. </a:t>
            </a:r>
          </a:p>
          <a:p>
            <a:pPr marL="0" indent="0">
              <a:buNone/>
            </a:pPr>
            <a:r>
              <a:rPr lang="en-US" dirty="0"/>
              <a:t>This analysis would explore how ESG impacts financial outcomes, including profitability and dividend stability, while revealing variations across sectors like energy and finance, and regions such as the EU and Asia. Understanding these dynamics is essential for investors, policy makers, and businesses aiming for sustainable growth </a:t>
            </a:r>
            <a:endParaRPr lang="en-NG" dirty="0"/>
          </a:p>
        </p:txBody>
      </p:sp>
      <p:sp>
        <p:nvSpPr>
          <p:cNvPr id="4" name="Rectangle 3">
            <a:extLst>
              <a:ext uri="{FF2B5EF4-FFF2-40B4-BE49-F238E27FC236}">
                <a16:creationId xmlns:a16="http://schemas.microsoft.com/office/drawing/2014/main" id="{9C5BD24C-0214-BACB-9464-136D56E1BE64}"/>
              </a:ext>
            </a:extLst>
          </p:cNvPr>
          <p:cNvSpPr/>
          <p:nvPr/>
        </p:nvSpPr>
        <p:spPr>
          <a:xfrm>
            <a:off x="0" y="-265471"/>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FF4FDB63-05C0-803C-4A5A-FA487F4B19BB}"/>
              </a:ext>
            </a:extLst>
          </p:cNvPr>
          <p:cNvSpPr/>
          <p:nvPr/>
        </p:nvSpPr>
        <p:spPr>
          <a:xfrm>
            <a:off x="0" y="6343200"/>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Rectangle 5">
            <a:extLst>
              <a:ext uri="{FF2B5EF4-FFF2-40B4-BE49-F238E27FC236}">
                <a16:creationId xmlns:a16="http://schemas.microsoft.com/office/drawing/2014/main" id="{4645F060-A9AC-5BD5-0939-54D53E55EDAA}"/>
              </a:ext>
            </a:extLst>
          </p:cNvPr>
          <p:cNvSpPr/>
          <p:nvPr/>
        </p:nvSpPr>
        <p:spPr>
          <a:xfrm rot="16200000">
            <a:off x="-3170904" y="2913502"/>
            <a:ext cx="6858003"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Rectangle 6">
            <a:extLst>
              <a:ext uri="{FF2B5EF4-FFF2-40B4-BE49-F238E27FC236}">
                <a16:creationId xmlns:a16="http://schemas.microsoft.com/office/drawing/2014/main" id="{24EC6CB4-CB10-4D1B-14F7-C8D88D357161}"/>
              </a:ext>
            </a:extLst>
          </p:cNvPr>
          <p:cNvSpPr/>
          <p:nvPr/>
        </p:nvSpPr>
        <p:spPr>
          <a:xfrm rot="16200000">
            <a:off x="8504902" y="2905433"/>
            <a:ext cx="6858002" cy="516194"/>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Rectangle 7">
            <a:extLst>
              <a:ext uri="{FF2B5EF4-FFF2-40B4-BE49-F238E27FC236}">
                <a16:creationId xmlns:a16="http://schemas.microsoft.com/office/drawing/2014/main" id="{427B414B-696E-6A86-49A5-2A3F2AF4C9E8}"/>
              </a:ext>
            </a:extLst>
          </p:cNvPr>
          <p:cNvSpPr/>
          <p:nvPr/>
        </p:nvSpPr>
        <p:spPr>
          <a:xfrm>
            <a:off x="0" y="3038167"/>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8">
            <a:extLst>
              <a:ext uri="{FF2B5EF4-FFF2-40B4-BE49-F238E27FC236}">
                <a16:creationId xmlns:a16="http://schemas.microsoft.com/office/drawing/2014/main" id="{ACCCACDC-3836-328E-A6AF-A81290A2FEC3}"/>
              </a:ext>
            </a:extLst>
          </p:cNvPr>
          <p:cNvSpPr/>
          <p:nvPr/>
        </p:nvSpPr>
        <p:spPr>
          <a:xfrm>
            <a:off x="11492068" y="3038166"/>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57600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DDF1-2B24-774A-20BE-E1170D531F07}"/>
              </a:ext>
            </a:extLst>
          </p:cNvPr>
          <p:cNvSpPr>
            <a:spLocks noGrp="1"/>
          </p:cNvSpPr>
          <p:nvPr>
            <p:ph type="title"/>
          </p:nvPr>
        </p:nvSpPr>
        <p:spPr/>
        <p:txBody>
          <a:bodyPr>
            <a:normAutofit/>
          </a:bodyPr>
          <a:lstStyle/>
          <a:p>
            <a:pPr algn="ctr"/>
            <a:r>
              <a:rPr lang="en-US" sz="4800" b="1" dirty="0"/>
              <a:t>OBJECTIVES</a:t>
            </a:r>
            <a:endParaRPr lang="en-NG" sz="4800" b="1" dirty="0"/>
          </a:p>
        </p:txBody>
      </p:sp>
      <p:sp>
        <p:nvSpPr>
          <p:cNvPr id="3" name="Content Placeholder 2">
            <a:extLst>
              <a:ext uri="{FF2B5EF4-FFF2-40B4-BE49-F238E27FC236}">
                <a16:creationId xmlns:a16="http://schemas.microsoft.com/office/drawing/2014/main" id="{9161E35D-50A1-4068-0057-D15EDD23532D}"/>
              </a:ext>
            </a:extLst>
          </p:cNvPr>
          <p:cNvSpPr>
            <a:spLocks noGrp="1"/>
          </p:cNvSpPr>
          <p:nvPr>
            <p:ph idx="1"/>
          </p:nvPr>
        </p:nvSpPr>
        <p:spPr>
          <a:xfrm>
            <a:off x="838200" y="1690688"/>
            <a:ext cx="10515600" cy="4351338"/>
          </a:xfrm>
        </p:spPr>
        <p:txBody>
          <a:bodyPr/>
          <a:lstStyle/>
          <a:p>
            <a:r>
              <a:rPr lang="en-US" dirty="0"/>
              <a:t>Identify high and low performing company from an ESG perspective</a:t>
            </a:r>
          </a:p>
          <a:p>
            <a:r>
              <a:rPr lang="en-US" dirty="0"/>
              <a:t>Investigate which ESG pillars (Environmental, Social, Governance) most strongly correlate with financial success</a:t>
            </a:r>
          </a:p>
          <a:p>
            <a:r>
              <a:rPr lang="en-US" dirty="0"/>
              <a:t>Recognizing industry or regional patterns in ESG scores and performance metrics</a:t>
            </a:r>
            <a:endParaRPr lang="en-NG" dirty="0"/>
          </a:p>
        </p:txBody>
      </p:sp>
      <p:sp>
        <p:nvSpPr>
          <p:cNvPr id="4" name="Rectangle 3">
            <a:extLst>
              <a:ext uri="{FF2B5EF4-FFF2-40B4-BE49-F238E27FC236}">
                <a16:creationId xmlns:a16="http://schemas.microsoft.com/office/drawing/2014/main" id="{DD9568A0-BFAA-07CE-544F-33AC0EB8ABBC}"/>
              </a:ext>
            </a:extLst>
          </p:cNvPr>
          <p:cNvSpPr/>
          <p:nvPr/>
        </p:nvSpPr>
        <p:spPr>
          <a:xfrm>
            <a:off x="0" y="-27212"/>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248829D2-0CC7-DBCB-1BEE-90FE41C68FD1}"/>
              </a:ext>
            </a:extLst>
          </p:cNvPr>
          <p:cNvSpPr/>
          <p:nvPr/>
        </p:nvSpPr>
        <p:spPr>
          <a:xfrm>
            <a:off x="0" y="6339212"/>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Rectangle 5">
            <a:extLst>
              <a:ext uri="{FF2B5EF4-FFF2-40B4-BE49-F238E27FC236}">
                <a16:creationId xmlns:a16="http://schemas.microsoft.com/office/drawing/2014/main" id="{601EAB2F-7805-1391-2B18-6491D59EEA90}"/>
              </a:ext>
            </a:extLst>
          </p:cNvPr>
          <p:cNvSpPr/>
          <p:nvPr/>
        </p:nvSpPr>
        <p:spPr>
          <a:xfrm rot="16200000">
            <a:off x="-3182515" y="3155303"/>
            <a:ext cx="6881227"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Rectangle 6">
            <a:extLst>
              <a:ext uri="{FF2B5EF4-FFF2-40B4-BE49-F238E27FC236}">
                <a16:creationId xmlns:a16="http://schemas.microsoft.com/office/drawing/2014/main" id="{16451485-6579-2D13-4ECB-0DB536FA495E}"/>
              </a:ext>
            </a:extLst>
          </p:cNvPr>
          <p:cNvSpPr/>
          <p:nvPr/>
        </p:nvSpPr>
        <p:spPr>
          <a:xfrm rot="16200000">
            <a:off x="8493290" y="3170903"/>
            <a:ext cx="6881227"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Rectangle 7">
            <a:extLst>
              <a:ext uri="{FF2B5EF4-FFF2-40B4-BE49-F238E27FC236}">
                <a16:creationId xmlns:a16="http://schemas.microsoft.com/office/drawing/2014/main" id="{2B5C0E54-7E3D-C355-00D5-3EE360DBCEC0}"/>
              </a:ext>
            </a:extLst>
          </p:cNvPr>
          <p:cNvSpPr/>
          <p:nvPr/>
        </p:nvSpPr>
        <p:spPr>
          <a:xfrm>
            <a:off x="2" y="3155301"/>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8">
            <a:extLst>
              <a:ext uri="{FF2B5EF4-FFF2-40B4-BE49-F238E27FC236}">
                <a16:creationId xmlns:a16="http://schemas.microsoft.com/office/drawing/2014/main" id="{ECA4ABBF-E63A-DECC-7246-5B1E228741A6}"/>
              </a:ext>
            </a:extLst>
          </p:cNvPr>
          <p:cNvSpPr/>
          <p:nvPr/>
        </p:nvSpPr>
        <p:spPr>
          <a:xfrm>
            <a:off x="11492066" y="3154449"/>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414113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F7B5-65BF-3385-F992-CA871BC34808}"/>
              </a:ext>
            </a:extLst>
          </p:cNvPr>
          <p:cNvSpPr>
            <a:spLocks noGrp="1"/>
          </p:cNvSpPr>
          <p:nvPr>
            <p:ph type="title"/>
          </p:nvPr>
        </p:nvSpPr>
        <p:spPr/>
        <p:txBody>
          <a:bodyPr>
            <a:normAutofit/>
          </a:bodyPr>
          <a:lstStyle/>
          <a:p>
            <a:pPr algn="ctr"/>
            <a:r>
              <a:rPr lang="en-US" sz="4800" b="1" dirty="0"/>
              <a:t>PROBLEM STATEMENT</a:t>
            </a:r>
            <a:endParaRPr lang="en-NG" sz="4800" b="1" dirty="0"/>
          </a:p>
        </p:txBody>
      </p:sp>
      <p:sp>
        <p:nvSpPr>
          <p:cNvPr id="3" name="Content Placeholder 2">
            <a:extLst>
              <a:ext uri="{FF2B5EF4-FFF2-40B4-BE49-F238E27FC236}">
                <a16:creationId xmlns:a16="http://schemas.microsoft.com/office/drawing/2014/main" id="{849F6E97-CC02-FEB2-3818-8F31F7EE7EDF}"/>
              </a:ext>
            </a:extLst>
          </p:cNvPr>
          <p:cNvSpPr>
            <a:spLocks noGrp="1"/>
          </p:cNvSpPr>
          <p:nvPr>
            <p:ph idx="1"/>
          </p:nvPr>
        </p:nvSpPr>
        <p:spPr>
          <a:xfrm>
            <a:off x="838200" y="1515909"/>
            <a:ext cx="10515600" cy="4351338"/>
          </a:xfrm>
        </p:spPr>
        <p:txBody>
          <a:bodyPr/>
          <a:lstStyle/>
          <a:p>
            <a:pPr marL="0" indent="0">
              <a:buNone/>
            </a:pPr>
            <a:r>
              <a:rPr lang="en-US" dirty="0"/>
              <a:t>The company exhibits a moderate ESG score of 54.6, lagging behind top performing industries like finance and technology scoring 70, which correlates with a low profit margin of 10.9% compared to high to ESG performers 16.7%. Revenue distribution is heavily skewed towards Europe with $8.6B, minimal contributions from regions like Africa and the Middle East &lt;$7B each, indicating market penetration issues. </a:t>
            </a:r>
            <a:endParaRPr lang="en-NG" dirty="0"/>
          </a:p>
        </p:txBody>
      </p:sp>
      <p:sp>
        <p:nvSpPr>
          <p:cNvPr id="4" name="Rectangle 3">
            <a:extLst>
              <a:ext uri="{FF2B5EF4-FFF2-40B4-BE49-F238E27FC236}">
                <a16:creationId xmlns:a16="http://schemas.microsoft.com/office/drawing/2014/main" id="{16555772-094C-D661-A89E-DBD2302100D0}"/>
              </a:ext>
            </a:extLst>
          </p:cNvPr>
          <p:cNvSpPr/>
          <p:nvPr/>
        </p:nvSpPr>
        <p:spPr>
          <a:xfrm>
            <a:off x="0" y="-27212"/>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8E39F29C-7832-7867-EE24-94FCFB0A90D7}"/>
              </a:ext>
            </a:extLst>
          </p:cNvPr>
          <p:cNvSpPr/>
          <p:nvPr/>
        </p:nvSpPr>
        <p:spPr>
          <a:xfrm>
            <a:off x="0" y="6343200"/>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Rectangle 5">
            <a:extLst>
              <a:ext uri="{FF2B5EF4-FFF2-40B4-BE49-F238E27FC236}">
                <a16:creationId xmlns:a16="http://schemas.microsoft.com/office/drawing/2014/main" id="{6353F0A2-0105-AEEF-9DB3-9A0F80E98BF6}"/>
              </a:ext>
            </a:extLst>
          </p:cNvPr>
          <p:cNvSpPr/>
          <p:nvPr/>
        </p:nvSpPr>
        <p:spPr>
          <a:xfrm rot="16200000">
            <a:off x="-3182515" y="3155303"/>
            <a:ext cx="6881227"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Rectangle 6">
            <a:extLst>
              <a:ext uri="{FF2B5EF4-FFF2-40B4-BE49-F238E27FC236}">
                <a16:creationId xmlns:a16="http://schemas.microsoft.com/office/drawing/2014/main" id="{3CD32692-273D-1733-4CB8-7DCE3E38D4D3}"/>
              </a:ext>
            </a:extLst>
          </p:cNvPr>
          <p:cNvSpPr/>
          <p:nvPr/>
        </p:nvSpPr>
        <p:spPr>
          <a:xfrm rot="16200000">
            <a:off x="8493290" y="3159290"/>
            <a:ext cx="6881227"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Rectangle 7">
            <a:extLst>
              <a:ext uri="{FF2B5EF4-FFF2-40B4-BE49-F238E27FC236}">
                <a16:creationId xmlns:a16="http://schemas.microsoft.com/office/drawing/2014/main" id="{41DB016F-A758-3BED-0A12-4596DC118ACC}"/>
              </a:ext>
            </a:extLst>
          </p:cNvPr>
          <p:cNvSpPr/>
          <p:nvPr/>
        </p:nvSpPr>
        <p:spPr>
          <a:xfrm>
            <a:off x="0" y="3155301"/>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8">
            <a:extLst>
              <a:ext uri="{FF2B5EF4-FFF2-40B4-BE49-F238E27FC236}">
                <a16:creationId xmlns:a16="http://schemas.microsoft.com/office/drawing/2014/main" id="{6BBD246B-68C9-397A-0CA2-F177390C8D32}"/>
              </a:ext>
            </a:extLst>
          </p:cNvPr>
          <p:cNvSpPr/>
          <p:nvPr/>
        </p:nvSpPr>
        <p:spPr>
          <a:xfrm>
            <a:off x="11509577" y="3155301"/>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18625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3B08-DFF7-420C-FA5A-8BD63BF08F83}"/>
              </a:ext>
            </a:extLst>
          </p:cNvPr>
          <p:cNvSpPr>
            <a:spLocks noGrp="1"/>
          </p:cNvSpPr>
          <p:nvPr>
            <p:ph type="title"/>
          </p:nvPr>
        </p:nvSpPr>
        <p:spPr/>
        <p:txBody>
          <a:bodyPr>
            <a:normAutofit/>
          </a:bodyPr>
          <a:lstStyle/>
          <a:p>
            <a:pPr algn="ctr"/>
            <a:r>
              <a:rPr lang="en-US" sz="4800" b="1" dirty="0"/>
              <a:t>DATA DESCRIPTION</a:t>
            </a:r>
            <a:endParaRPr lang="en-NG" sz="4800" b="1" dirty="0"/>
          </a:p>
        </p:txBody>
      </p:sp>
      <p:sp>
        <p:nvSpPr>
          <p:cNvPr id="3" name="Content Placeholder 2">
            <a:extLst>
              <a:ext uri="{FF2B5EF4-FFF2-40B4-BE49-F238E27FC236}">
                <a16:creationId xmlns:a16="http://schemas.microsoft.com/office/drawing/2014/main" id="{7C6777AA-9C76-F9EC-39D8-80690E8FB4A8}"/>
              </a:ext>
            </a:extLst>
          </p:cNvPr>
          <p:cNvSpPr>
            <a:spLocks noGrp="1"/>
          </p:cNvSpPr>
          <p:nvPr>
            <p:ph idx="1"/>
          </p:nvPr>
        </p:nvSpPr>
        <p:spPr>
          <a:xfrm>
            <a:off x="720214" y="1415845"/>
            <a:ext cx="4825180" cy="4763729"/>
          </a:xfrm>
        </p:spPr>
        <p:txBody>
          <a:bodyPr>
            <a:normAutofit/>
          </a:bodyPr>
          <a:lstStyle/>
          <a:p>
            <a:r>
              <a:rPr lang="en-US" dirty="0"/>
              <a:t>Company ID</a:t>
            </a:r>
          </a:p>
          <a:p>
            <a:r>
              <a:rPr lang="en-US" dirty="0"/>
              <a:t>Company Name</a:t>
            </a:r>
          </a:p>
          <a:p>
            <a:r>
              <a:rPr lang="en-US" dirty="0"/>
              <a:t>Industry</a:t>
            </a:r>
          </a:p>
          <a:p>
            <a:r>
              <a:rPr lang="en-US" dirty="0"/>
              <a:t>Region</a:t>
            </a:r>
          </a:p>
          <a:p>
            <a:r>
              <a:rPr lang="en-US" dirty="0"/>
              <a:t>Year</a:t>
            </a:r>
          </a:p>
          <a:p>
            <a:r>
              <a:rPr lang="en-US" dirty="0"/>
              <a:t>Revenue (USD M)</a:t>
            </a:r>
          </a:p>
          <a:p>
            <a:r>
              <a:rPr lang="en-US" dirty="0"/>
              <a:t>Profit Margin (%)</a:t>
            </a:r>
          </a:p>
          <a:p>
            <a:r>
              <a:rPr lang="en-US" dirty="0"/>
              <a:t>Market Cap (USD M)</a:t>
            </a:r>
          </a:p>
          <a:p>
            <a:r>
              <a:rPr lang="en-US" dirty="0"/>
              <a:t>Growth Rate (10%)</a:t>
            </a:r>
          </a:p>
          <a:p>
            <a:endParaRPr lang="en-NG" dirty="0"/>
          </a:p>
        </p:txBody>
      </p:sp>
      <p:sp>
        <p:nvSpPr>
          <p:cNvPr id="4" name="Rectangle 3">
            <a:extLst>
              <a:ext uri="{FF2B5EF4-FFF2-40B4-BE49-F238E27FC236}">
                <a16:creationId xmlns:a16="http://schemas.microsoft.com/office/drawing/2014/main" id="{FD41ED3C-A83A-89F3-90AB-5E381F160530}"/>
              </a:ext>
            </a:extLst>
          </p:cNvPr>
          <p:cNvSpPr/>
          <p:nvPr/>
        </p:nvSpPr>
        <p:spPr>
          <a:xfrm>
            <a:off x="0" y="-27212"/>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449EE865-1857-0B35-CE8F-36C81D95D72F}"/>
              </a:ext>
            </a:extLst>
          </p:cNvPr>
          <p:cNvSpPr/>
          <p:nvPr/>
        </p:nvSpPr>
        <p:spPr>
          <a:xfrm>
            <a:off x="0" y="6343200"/>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Rectangle 5">
            <a:extLst>
              <a:ext uri="{FF2B5EF4-FFF2-40B4-BE49-F238E27FC236}">
                <a16:creationId xmlns:a16="http://schemas.microsoft.com/office/drawing/2014/main" id="{2C28D9C6-3A1F-D679-684B-10A032EB5C62}"/>
              </a:ext>
            </a:extLst>
          </p:cNvPr>
          <p:cNvSpPr/>
          <p:nvPr/>
        </p:nvSpPr>
        <p:spPr>
          <a:xfrm rot="16200000">
            <a:off x="-3184506" y="3157296"/>
            <a:ext cx="6885212"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Rectangle 6">
            <a:extLst>
              <a:ext uri="{FF2B5EF4-FFF2-40B4-BE49-F238E27FC236}">
                <a16:creationId xmlns:a16="http://schemas.microsoft.com/office/drawing/2014/main" id="{3E00D87C-B997-E337-9549-AE3B77EE5951}"/>
              </a:ext>
            </a:extLst>
          </p:cNvPr>
          <p:cNvSpPr/>
          <p:nvPr/>
        </p:nvSpPr>
        <p:spPr>
          <a:xfrm rot="16200000">
            <a:off x="8504904" y="3170902"/>
            <a:ext cx="6857999"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Rectangle 7">
            <a:extLst>
              <a:ext uri="{FF2B5EF4-FFF2-40B4-BE49-F238E27FC236}">
                <a16:creationId xmlns:a16="http://schemas.microsoft.com/office/drawing/2014/main" id="{8647B244-9C28-11D0-1B91-3AC4C4EBD8C7}"/>
              </a:ext>
            </a:extLst>
          </p:cNvPr>
          <p:cNvSpPr/>
          <p:nvPr/>
        </p:nvSpPr>
        <p:spPr>
          <a:xfrm>
            <a:off x="-23960" y="3170900"/>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Rectangle 9">
            <a:extLst>
              <a:ext uri="{FF2B5EF4-FFF2-40B4-BE49-F238E27FC236}">
                <a16:creationId xmlns:a16="http://schemas.microsoft.com/office/drawing/2014/main" id="{99DEA97B-6E57-9B06-E5FC-6FEC99AA5FD9}"/>
              </a:ext>
            </a:extLst>
          </p:cNvPr>
          <p:cNvSpPr/>
          <p:nvPr/>
        </p:nvSpPr>
        <p:spPr>
          <a:xfrm>
            <a:off x="11502517" y="3174419"/>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344DD5CE-6C04-A355-BA53-E27E9C57C2D9}"/>
              </a:ext>
            </a:extLst>
          </p:cNvPr>
          <p:cNvSpPr txBox="1"/>
          <p:nvPr/>
        </p:nvSpPr>
        <p:spPr>
          <a:xfrm>
            <a:off x="6646608" y="1381663"/>
            <a:ext cx="4306529"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ESG Overall (0-100)</a:t>
            </a:r>
          </a:p>
          <a:p>
            <a:pPr marL="285750" indent="-285750">
              <a:buFont typeface="Arial" panose="020B0604020202020204" pitchFamily="34" charset="0"/>
              <a:buChar char="•"/>
            </a:pPr>
            <a:r>
              <a:rPr lang="en-US" sz="2800" dirty="0"/>
              <a:t>ESG Environmental (0-100)</a:t>
            </a:r>
          </a:p>
          <a:p>
            <a:pPr marL="285750" indent="-285750">
              <a:buFont typeface="Arial" panose="020B0604020202020204" pitchFamily="34" charset="0"/>
              <a:buChar char="•"/>
            </a:pPr>
            <a:r>
              <a:rPr lang="en-US" sz="2800" dirty="0"/>
              <a:t>ESG Social (0-100)</a:t>
            </a:r>
          </a:p>
          <a:p>
            <a:pPr marL="285750" indent="-285750">
              <a:buFont typeface="Arial" panose="020B0604020202020204" pitchFamily="34" charset="0"/>
              <a:buChar char="•"/>
            </a:pPr>
            <a:r>
              <a:rPr lang="en-US" sz="2800" dirty="0"/>
              <a:t>ESG Governance (0-100)</a:t>
            </a:r>
          </a:p>
          <a:p>
            <a:pPr marL="285750" indent="-285750">
              <a:buFont typeface="Arial" panose="020B0604020202020204" pitchFamily="34" charset="0"/>
              <a:buChar char="•"/>
            </a:pPr>
            <a:r>
              <a:rPr lang="en-US" sz="2800" dirty="0"/>
              <a:t>Carbon Emission (tCO2)</a:t>
            </a:r>
          </a:p>
          <a:p>
            <a:pPr marL="285750" indent="-285750">
              <a:buFont typeface="Arial" panose="020B0604020202020204" pitchFamily="34" charset="0"/>
              <a:buChar char="•"/>
            </a:pPr>
            <a:r>
              <a:rPr lang="en-US" sz="2800" dirty="0"/>
              <a:t>Water Usage (Liters)</a:t>
            </a:r>
          </a:p>
          <a:p>
            <a:pPr marL="285750" indent="-285750">
              <a:buFont typeface="Arial" panose="020B0604020202020204" pitchFamily="34" charset="0"/>
              <a:buChar char="•"/>
            </a:pPr>
            <a:r>
              <a:rPr lang="en-US" sz="2800" dirty="0"/>
              <a:t>Energy Consumption (MWH)</a:t>
            </a:r>
          </a:p>
          <a:p>
            <a:pPr marL="285750" indent="-285750">
              <a:buFont typeface="Arial" panose="020B0604020202020204" pitchFamily="34" charset="0"/>
              <a:buChar char="•"/>
            </a:pPr>
            <a:r>
              <a:rPr lang="en-US" sz="2800" dirty="0"/>
              <a:t>ESG Group</a:t>
            </a:r>
          </a:p>
          <a:p>
            <a:pPr marL="285750" indent="-285750">
              <a:buFont typeface="Arial" panose="020B0604020202020204" pitchFamily="34" charset="0"/>
              <a:buChar char="•"/>
            </a:pPr>
            <a:r>
              <a:rPr lang="en-US" sz="2800" dirty="0"/>
              <a:t>Company Count</a:t>
            </a:r>
            <a:endParaRPr lang="en-NG" sz="2800" dirty="0"/>
          </a:p>
        </p:txBody>
      </p:sp>
    </p:spTree>
    <p:extLst>
      <p:ext uri="{BB962C8B-B14F-4D97-AF65-F5344CB8AC3E}">
        <p14:creationId xmlns:p14="http://schemas.microsoft.com/office/powerpoint/2010/main" val="369615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B6BCC-599B-0670-9A7E-DD69580DFEB2}"/>
              </a:ext>
            </a:extLst>
          </p:cNvPr>
          <p:cNvSpPr>
            <a:spLocks noGrp="1"/>
          </p:cNvSpPr>
          <p:nvPr>
            <p:ph type="title"/>
          </p:nvPr>
        </p:nvSpPr>
        <p:spPr/>
        <p:txBody>
          <a:bodyPr>
            <a:normAutofit/>
          </a:bodyPr>
          <a:lstStyle/>
          <a:p>
            <a:pPr algn="ctr"/>
            <a:r>
              <a:rPr lang="en-US" sz="4800" b="1" dirty="0"/>
              <a:t>DATA PREPARATION</a:t>
            </a:r>
            <a:endParaRPr lang="en-NG" sz="4800" b="1" dirty="0"/>
          </a:p>
        </p:txBody>
      </p:sp>
      <p:sp>
        <p:nvSpPr>
          <p:cNvPr id="3" name="Content Placeholder 2">
            <a:extLst>
              <a:ext uri="{FF2B5EF4-FFF2-40B4-BE49-F238E27FC236}">
                <a16:creationId xmlns:a16="http://schemas.microsoft.com/office/drawing/2014/main" id="{F4D8E542-8B6D-EE58-355B-DD448EED55E8}"/>
              </a:ext>
            </a:extLst>
          </p:cNvPr>
          <p:cNvSpPr>
            <a:spLocks noGrp="1"/>
          </p:cNvSpPr>
          <p:nvPr>
            <p:ph idx="1"/>
          </p:nvPr>
        </p:nvSpPr>
        <p:spPr/>
        <p:txBody>
          <a:bodyPr/>
          <a:lstStyle/>
          <a:p>
            <a:pPr marL="0" indent="0">
              <a:buNone/>
            </a:pPr>
            <a:r>
              <a:rPr lang="en-US" dirty="0"/>
              <a:t>Cleaned and calculated important columns in excel for accuracy and relevance for analysis. Key steps include:</a:t>
            </a:r>
          </a:p>
          <a:p>
            <a:r>
              <a:rPr lang="en-US" dirty="0"/>
              <a:t>Grouped ESG score into high performer &gt;75 and low performer &lt;75</a:t>
            </a:r>
          </a:p>
          <a:p>
            <a:r>
              <a:rPr lang="en-US" dirty="0"/>
              <a:t>Calculated a column to count the amount of companies   </a:t>
            </a:r>
            <a:endParaRPr lang="en-NG" dirty="0"/>
          </a:p>
        </p:txBody>
      </p:sp>
      <p:sp>
        <p:nvSpPr>
          <p:cNvPr id="4" name="Rectangle 3">
            <a:extLst>
              <a:ext uri="{FF2B5EF4-FFF2-40B4-BE49-F238E27FC236}">
                <a16:creationId xmlns:a16="http://schemas.microsoft.com/office/drawing/2014/main" id="{BDE53772-9EDD-88CE-F7A6-C6AFBEB10CD2}"/>
              </a:ext>
            </a:extLst>
          </p:cNvPr>
          <p:cNvSpPr/>
          <p:nvPr/>
        </p:nvSpPr>
        <p:spPr>
          <a:xfrm>
            <a:off x="0" y="-27212"/>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808B8DDD-BBE2-6F86-D346-F3605B3C623A}"/>
              </a:ext>
            </a:extLst>
          </p:cNvPr>
          <p:cNvSpPr/>
          <p:nvPr/>
        </p:nvSpPr>
        <p:spPr>
          <a:xfrm>
            <a:off x="0" y="6343200"/>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Rectangle 5">
            <a:extLst>
              <a:ext uri="{FF2B5EF4-FFF2-40B4-BE49-F238E27FC236}">
                <a16:creationId xmlns:a16="http://schemas.microsoft.com/office/drawing/2014/main" id="{6A4A071D-ED2F-0ABE-24F1-D498E7B0C66A}"/>
              </a:ext>
            </a:extLst>
          </p:cNvPr>
          <p:cNvSpPr/>
          <p:nvPr/>
        </p:nvSpPr>
        <p:spPr>
          <a:xfrm rot="16200000">
            <a:off x="-3111907" y="3111910"/>
            <a:ext cx="6740016"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Rectangle 6">
            <a:extLst>
              <a:ext uri="{FF2B5EF4-FFF2-40B4-BE49-F238E27FC236}">
                <a16:creationId xmlns:a16="http://schemas.microsoft.com/office/drawing/2014/main" id="{190CA014-90E9-E63C-30CD-8556006FF7FE}"/>
              </a:ext>
            </a:extLst>
          </p:cNvPr>
          <p:cNvSpPr/>
          <p:nvPr/>
        </p:nvSpPr>
        <p:spPr>
          <a:xfrm rot="16200000">
            <a:off x="8504901" y="3170904"/>
            <a:ext cx="6857998"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Rectangle 7">
            <a:extLst>
              <a:ext uri="{FF2B5EF4-FFF2-40B4-BE49-F238E27FC236}">
                <a16:creationId xmlns:a16="http://schemas.microsoft.com/office/drawing/2014/main" id="{10B3ACFF-DAF5-472F-A05C-29B2ED4F79CB}"/>
              </a:ext>
            </a:extLst>
          </p:cNvPr>
          <p:cNvSpPr/>
          <p:nvPr/>
        </p:nvSpPr>
        <p:spPr>
          <a:xfrm>
            <a:off x="0" y="3157296"/>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8">
            <a:extLst>
              <a:ext uri="{FF2B5EF4-FFF2-40B4-BE49-F238E27FC236}">
                <a16:creationId xmlns:a16="http://schemas.microsoft.com/office/drawing/2014/main" id="{806B67D8-B121-A870-F99D-A057AFF3FD14}"/>
              </a:ext>
            </a:extLst>
          </p:cNvPr>
          <p:cNvSpPr/>
          <p:nvPr/>
        </p:nvSpPr>
        <p:spPr>
          <a:xfrm>
            <a:off x="11509571" y="3157295"/>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83387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B6FC-960B-3351-9EA5-E2F886543D9D}"/>
              </a:ext>
            </a:extLst>
          </p:cNvPr>
          <p:cNvSpPr>
            <a:spLocks noGrp="1"/>
          </p:cNvSpPr>
          <p:nvPr>
            <p:ph type="title"/>
          </p:nvPr>
        </p:nvSpPr>
        <p:spPr/>
        <p:txBody>
          <a:bodyPr>
            <a:normAutofit/>
          </a:bodyPr>
          <a:lstStyle/>
          <a:p>
            <a:pPr algn="ctr"/>
            <a:r>
              <a:rPr lang="en-US" sz="4800" b="1" dirty="0"/>
              <a:t>ANALYSIS AND FINDINGS</a:t>
            </a:r>
            <a:endParaRPr lang="en-NG" sz="4800" b="1" dirty="0"/>
          </a:p>
        </p:txBody>
      </p:sp>
      <p:sp>
        <p:nvSpPr>
          <p:cNvPr id="3" name="Content Placeholder 2">
            <a:extLst>
              <a:ext uri="{FF2B5EF4-FFF2-40B4-BE49-F238E27FC236}">
                <a16:creationId xmlns:a16="http://schemas.microsoft.com/office/drawing/2014/main" id="{10541180-0660-5A93-FFFC-94AD74F24AF1}"/>
              </a:ext>
            </a:extLst>
          </p:cNvPr>
          <p:cNvSpPr>
            <a:spLocks noGrp="1"/>
          </p:cNvSpPr>
          <p:nvPr>
            <p:ph idx="1"/>
          </p:nvPr>
        </p:nvSpPr>
        <p:spPr>
          <a:xfrm>
            <a:off x="838200" y="1560154"/>
            <a:ext cx="10515600" cy="4351338"/>
          </a:xfrm>
        </p:spPr>
        <p:txBody>
          <a:bodyPr/>
          <a:lstStyle/>
          <a:p>
            <a:pPr marL="0" indent="0">
              <a:buNone/>
            </a:pPr>
            <a:r>
              <a:rPr lang="en-US" dirty="0"/>
              <a:t>KEY PERFORMANCE INDICATORS (KPIs):</a:t>
            </a:r>
          </a:p>
          <a:p>
            <a:r>
              <a:rPr lang="en-US" dirty="0"/>
              <a:t>Average ESG Score – 54.6 (shows a moderate ESG score across all industries)</a:t>
            </a:r>
          </a:p>
          <a:p>
            <a:r>
              <a:rPr lang="en-US" dirty="0"/>
              <a:t>Profit Margin – 10.9% (shows the average profit margin across all industries)</a:t>
            </a:r>
          </a:p>
          <a:p>
            <a:r>
              <a:rPr lang="en-US" dirty="0"/>
              <a:t>Revenue - $54.1T (shows revenue gained across all regions and for all industries)</a:t>
            </a:r>
          </a:p>
          <a:p>
            <a:r>
              <a:rPr lang="en-US" dirty="0"/>
              <a:t>Distinct Company Count – (shows the total number of companies in analysis)</a:t>
            </a:r>
          </a:p>
          <a:p>
            <a:endParaRPr lang="en-NG" dirty="0"/>
          </a:p>
        </p:txBody>
      </p:sp>
      <p:sp>
        <p:nvSpPr>
          <p:cNvPr id="4" name="Rectangle 3">
            <a:extLst>
              <a:ext uri="{FF2B5EF4-FFF2-40B4-BE49-F238E27FC236}">
                <a16:creationId xmlns:a16="http://schemas.microsoft.com/office/drawing/2014/main" id="{F880CACD-39B1-6441-2FC7-1F9648C95213}"/>
              </a:ext>
            </a:extLst>
          </p:cNvPr>
          <p:cNvSpPr/>
          <p:nvPr/>
        </p:nvSpPr>
        <p:spPr>
          <a:xfrm>
            <a:off x="0" y="-27212"/>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E71ADAA2-6700-2919-FFCB-09019A92C1DC}"/>
              </a:ext>
            </a:extLst>
          </p:cNvPr>
          <p:cNvSpPr/>
          <p:nvPr/>
        </p:nvSpPr>
        <p:spPr>
          <a:xfrm>
            <a:off x="0" y="6343200"/>
            <a:ext cx="12192000" cy="5148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Rectangle 5">
            <a:extLst>
              <a:ext uri="{FF2B5EF4-FFF2-40B4-BE49-F238E27FC236}">
                <a16:creationId xmlns:a16="http://schemas.microsoft.com/office/drawing/2014/main" id="{188DFE9F-4C43-6A4B-E75D-69EB49CAC867}"/>
              </a:ext>
            </a:extLst>
          </p:cNvPr>
          <p:cNvSpPr/>
          <p:nvPr/>
        </p:nvSpPr>
        <p:spPr>
          <a:xfrm rot="16200000">
            <a:off x="-3111911" y="3229896"/>
            <a:ext cx="6740016"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7" name="Rectangle 6">
            <a:extLst>
              <a:ext uri="{FF2B5EF4-FFF2-40B4-BE49-F238E27FC236}">
                <a16:creationId xmlns:a16="http://schemas.microsoft.com/office/drawing/2014/main" id="{B7ACBBE9-C882-BE5A-1137-A3BFE9938A68}"/>
              </a:ext>
            </a:extLst>
          </p:cNvPr>
          <p:cNvSpPr/>
          <p:nvPr/>
        </p:nvSpPr>
        <p:spPr>
          <a:xfrm rot="16200000">
            <a:off x="8563895" y="3229897"/>
            <a:ext cx="6740016" cy="51619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Rectangle 7">
            <a:extLst>
              <a:ext uri="{FF2B5EF4-FFF2-40B4-BE49-F238E27FC236}">
                <a16:creationId xmlns:a16="http://schemas.microsoft.com/office/drawing/2014/main" id="{F2FF495D-2DD3-6025-2C5C-978C5FD6F7DC}"/>
              </a:ext>
            </a:extLst>
          </p:cNvPr>
          <p:cNvSpPr/>
          <p:nvPr/>
        </p:nvSpPr>
        <p:spPr>
          <a:xfrm>
            <a:off x="0" y="3157296"/>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Rectangle 8">
            <a:extLst>
              <a:ext uri="{FF2B5EF4-FFF2-40B4-BE49-F238E27FC236}">
                <a16:creationId xmlns:a16="http://schemas.microsoft.com/office/drawing/2014/main" id="{0ED141CC-F1D5-A956-E87B-E2E21737723F}"/>
              </a:ext>
            </a:extLst>
          </p:cNvPr>
          <p:cNvSpPr/>
          <p:nvPr/>
        </p:nvSpPr>
        <p:spPr>
          <a:xfrm>
            <a:off x="11492068" y="3157295"/>
            <a:ext cx="699932" cy="5161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532410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268</TotalTime>
  <Words>735</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ESG AND FINANCIAL PERFORMANCE ANALYSIS</vt:lpstr>
      <vt:lpstr>PowerPoint Presentation</vt:lpstr>
      <vt:lpstr>CONTENT</vt:lpstr>
      <vt:lpstr>INTRODUCTION</vt:lpstr>
      <vt:lpstr>OBJECTIVES</vt:lpstr>
      <vt:lpstr>PROBLEM STATEMENT</vt:lpstr>
      <vt:lpstr>DATA DESCRIPTION</vt:lpstr>
      <vt:lpstr>DATA PREPARATION</vt:lpstr>
      <vt:lpstr>ANALYSIS AND FINDINGS</vt:lpstr>
      <vt:lpstr>ESG IMPACT ON REVENUE</vt:lpstr>
      <vt:lpstr>REGIONAL DISPARSITIES</vt:lpstr>
      <vt:lpstr>ESG TRENDS</vt:lpstr>
      <vt:lpstr>ESG METRICS FOR INDUSTRIES</vt:lpstr>
      <vt:lpstr>AVERAGE ESG SCORE FOR ALL INDUSTRIES</vt:lpstr>
      <vt:lpstr>POLICY AND STRATEGY RECOMMENDATION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 Blaise</dc:creator>
  <cp:lastModifiedBy>Francis Blaise</cp:lastModifiedBy>
  <cp:revision>16</cp:revision>
  <dcterms:created xsi:type="dcterms:W3CDTF">2025-04-25T18:28:56Z</dcterms:created>
  <dcterms:modified xsi:type="dcterms:W3CDTF">2025-04-25T23:20:28Z</dcterms:modified>
</cp:coreProperties>
</file>