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71" r:id="rId5"/>
    <p:sldId id="332" r:id="rId6"/>
    <p:sldId id="333" r:id="rId7"/>
    <p:sldId id="334" r:id="rId8"/>
    <p:sldId id="336" r:id="rId9"/>
    <p:sldId id="337" r:id="rId10"/>
    <p:sldId id="335" r:id="rId11"/>
    <p:sldId id="338" r:id="rId12"/>
    <p:sldId id="344" r:id="rId13"/>
    <p:sldId id="345" r:id="rId14"/>
    <p:sldId id="346" r:id="rId15"/>
    <p:sldId id="347" r:id="rId16"/>
    <p:sldId id="348" r:id="rId17"/>
    <p:sldId id="349" r:id="rId18"/>
    <p:sldId id="350" r:id="rId19"/>
    <p:sldId id="266" r:id="rId20"/>
    <p:sldId id="267" r:id="rId21"/>
    <p:sldId id="268" r:id="rId22"/>
    <p:sldId id="269" r:id="rId23"/>
    <p:sldId id="357" r:id="rId24"/>
    <p:sldId id="358" r:id="rId25"/>
    <p:sldId id="359" r:id="rId26"/>
    <p:sldId id="352" r:id="rId27"/>
    <p:sldId id="355" r:id="rId28"/>
    <p:sldId id="356" r:id="rId29"/>
    <p:sldId id="360" r:id="rId30"/>
    <p:sldId id="361" r:id="rId31"/>
    <p:sldId id="362" r:id="rId32"/>
    <p:sldId id="353" r:id="rId33"/>
    <p:sldId id="342" r:id="rId34"/>
    <p:sldId id="339" r:id="rId35"/>
    <p:sldId id="341" r:id="rId36"/>
    <p:sldId id="256" r:id="rId37"/>
  </p:sldIdLst>
  <p:sldSz cx="12192000" cy="6858000"/>
  <p:notesSz cx="6858000" cy="232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90DF"/>
    <a:srgbClr val="3BB3B7"/>
    <a:srgbClr val="51C7A0"/>
    <a:srgbClr val="F9F9F9"/>
    <a:srgbClr val="FFFFFF"/>
    <a:srgbClr val="FB7E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EEA8B-430C-460E-B20A-3C3AF89C6366}" v="381" dt="2019-10-06T16:30:45.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238" autoAdjust="0"/>
  </p:normalViewPr>
  <p:slideViewPr>
    <p:cSldViewPr snapToGrid="0">
      <p:cViewPr varScale="1">
        <p:scale>
          <a:sx n="98" d="100"/>
          <a:sy n="98" d="100"/>
        </p:scale>
        <p:origin x="3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ECE9E-5348-4E03-B041-BBD48985C185}" type="datetimeFigureOut">
              <a:rPr lang="en-US" smtClean="0"/>
              <a:t>10/4/2019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98E41-AB66-4C34-A20B-3CEA25007495}" type="slidenum">
              <a:rPr lang="en-US" smtClean="0"/>
              <a:t>‹#›</a:t>
            </a:fld>
            <a:endParaRPr lang="en-US"/>
          </a:p>
        </p:txBody>
      </p:sp>
    </p:spTree>
    <p:extLst>
      <p:ext uri="{BB962C8B-B14F-4D97-AF65-F5344CB8AC3E}">
        <p14:creationId xmlns:p14="http://schemas.microsoft.com/office/powerpoint/2010/main" val="154159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My name is Burke</a:t>
            </a:r>
          </a:p>
          <a:p>
            <a:endParaRPr lang="en-US"/>
          </a:p>
          <a:p>
            <a:r>
              <a:rPr lang="en-US"/>
              <a:t>I work at Microsoft where I am a principle content engineer.</a:t>
            </a:r>
          </a:p>
          <a:p>
            <a:endParaRPr lang="en-US"/>
          </a:p>
          <a:p>
            <a:r>
              <a:rPr lang="en-US"/>
              <a:t>I’ve spent a lot of time thinking about this question. What makes something serverless? How can we identify exactly what is and what is NOT serverless.</a:t>
            </a:r>
          </a:p>
          <a:p>
            <a:endParaRPr lang="en-US"/>
          </a:p>
          <a:p>
            <a:r>
              <a:rPr lang="en-US"/>
              <a:t>Most of all, how can we clearly articulate that to developers?</a:t>
            </a:r>
          </a:p>
          <a:p>
            <a:endParaRPr lang="en-US"/>
          </a:p>
          <a:p>
            <a:r>
              <a:rPr lang="en-US"/>
              <a:t>I believe, there are three fundamental principles that make something serverless. Three boxes. If something ticks all 3 of these boxes, then it’s serverless.</a:t>
            </a:r>
            <a:endParaRPr lang="en-US">
              <a:cs typeface="Calibri"/>
            </a:endParaRPr>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1</a:t>
            </a:fld>
            <a:endParaRPr lang="en-US"/>
          </a:p>
        </p:txBody>
      </p:sp>
    </p:spTree>
    <p:extLst>
      <p:ext uri="{BB962C8B-B14F-4D97-AF65-F5344CB8AC3E}">
        <p14:creationId xmlns:p14="http://schemas.microsoft.com/office/powerpoint/2010/main" val="77805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me. In a blog post. About Serverless.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10</a:t>
            </a:fld>
            <a:endParaRPr lang="en-US"/>
          </a:p>
        </p:txBody>
      </p:sp>
    </p:spTree>
    <p:extLst>
      <p:ext uri="{BB962C8B-B14F-4D97-AF65-F5344CB8AC3E}">
        <p14:creationId xmlns:p14="http://schemas.microsoft.com/office/powerpoint/2010/main" val="2729468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“Serverless” is a buzzword. </a:t>
            </a:r>
          </a:p>
          <a:p>
            <a:endParaRPr lang="en-US" dirty="0"/>
          </a:p>
          <a:p>
            <a:r>
              <a:rPr lang="en-US" dirty="0"/>
              <a:t>Like all buzzwords, it’s kind of lost it’s meaning. It’s more useful now as marketing jargon than it is for conveying a technical or architectural concept.</a:t>
            </a:r>
          </a:p>
          <a:p>
            <a:endParaRPr lang="en-US" dirty="0"/>
          </a:p>
          <a:p>
            <a:r>
              <a:rPr lang="en-US" dirty="0"/>
              <a:t>My guess is that if I asked 10 people in this room what Serverless is, I would get 10 different answers.</a:t>
            </a:r>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11</a:t>
            </a:fld>
            <a:endParaRPr lang="en-US"/>
          </a:p>
        </p:txBody>
      </p:sp>
    </p:spTree>
    <p:extLst>
      <p:ext uri="{BB962C8B-B14F-4D97-AF65-F5344CB8AC3E}">
        <p14:creationId xmlns:p14="http://schemas.microsoft.com/office/powerpoint/2010/main" val="723527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good attempts at distillation of the definition have been made.</a:t>
            </a:r>
          </a:p>
          <a:p>
            <a:endParaRPr lang="en-US" dirty="0"/>
          </a:p>
          <a:p>
            <a:r>
              <a:rPr lang="en-US" dirty="0"/>
              <a:t>This is a good one. Build applications without thinking about servers.</a:t>
            </a:r>
          </a:p>
          <a:p>
            <a:endParaRPr lang="en-US" dirty="0"/>
          </a:p>
          <a:p>
            <a:r>
              <a:rPr lang="en-US" dirty="0"/>
              <a:t>But…..I don’t ever really think about servers anyway. I mean – do you? Do you go to write a line of code, stop yourself and say, “WAIT. Stop. Before you declare that variable, what sort of server will this variable be declared ON. We’re not going any further until someone figures that out”.</a:t>
            </a:r>
          </a:p>
          <a:p>
            <a:endParaRPr lang="en-US" dirty="0"/>
          </a:p>
          <a:p>
            <a:r>
              <a:rPr lang="en-US" dirty="0"/>
              <a:t>And isn’t that the whole point of a Platform as a Service? Don’t places like Azure and Heroku and others already let you just deploy your code and not worry about a physical server or virtual machine? </a:t>
            </a:r>
          </a:p>
          <a:p>
            <a:endParaRPr lang="en-US" dirty="0"/>
          </a:p>
          <a:p>
            <a:r>
              <a:rPr lang="en-US" dirty="0"/>
              <a:t>And if all of that is true, does this mean that pretty much everything is already serverless? Wouldn’t it be easier to describe things that AREN’T serverless?</a:t>
            </a:r>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12</a:t>
            </a:fld>
            <a:endParaRPr lang="en-US"/>
          </a:p>
        </p:txBody>
      </p:sp>
    </p:spTree>
    <p:extLst>
      <p:ext uri="{BB962C8B-B14F-4D97-AF65-F5344CB8AC3E}">
        <p14:creationId xmlns:p14="http://schemas.microsoft.com/office/powerpoint/2010/main" val="951000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HUH!</a:t>
            </a:r>
          </a:p>
          <a:p>
            <a:endParaRPr lang="en-US" dirty="0"/>
          </a:p>
          <a:p>
            <a:r>
              <a:rPr lang="en-US" dirty="0"/>
              <a:t>Ephemeral? I’m not even 100% sure what that word means.</a:t>
            </a:r>
          </a:p>
          <a:p>
            <a:endParaRPr lang="en-US" dirty="0"/>
          </a:p>
          <a:p>
            <a:r>
              <a:rPr lang="en-US" dirty="0"/>
              <a:t>But the </a:t>
            </a:r>
            <a:r>
              <a:rPr lang="en-US" dirty="0" err="1"/>
              <a:t>FaaS</a:t>
            </a:r>
            <a:r>
              <a:rPr lang="en-US" dirty="0"/>
              <a:t> part – perhaps that’s the part that resonates with you.</a:t>
            </a:r>
          </a:p>
          <a:p>
            <a:endParaRPr lang="en-US" dirty="0"/>
          </a:p>
          <a:p>
            <a:r>
              <a:rPr lang="en-US" dirty="0"/>
              <a:t>Perhaps that’s how you would describe “Serverless”</a:t>
            </a:r>
          </a:p>
        </p:txBody>
      </p:sp>
      <p:sp>
        <p:nvSpPr>
          <p:cNvPr id="4" name="Slide Number Placeholder 3"/>
          <p:cNvSpPr>
            <a:spLocks noGrp="1"/>
          </p:cNvSpPr>
          <p:nvPr>
            <p:ph type="sldNum" sz="quarter" idx="5"/>
          </p:nvPr>
        </p:nvSpPr>
        <p:spPr/>
        <p:txBody>
          <a:bodyPr/>
          <a:lstStyle/>
          <a:p>
            <a:fld id="{63998E41-AB66-4C34-A20B-3CEA25007495}" type="slidenum">
              <a:rPr lang="en-US" smtClean="0"/>
              <a:t>13</a:t>
            </a:fld>
            <a:endParaRPr lang="en-US"/>
          </a:p>
        </p:txBody>
      </p:sp>
    </p:spTree>
    <p:extLst>
      <p:ext uri="{BB962C8B-B14F-4D97-AF65-F5344CB8AC3E}">
        <p14:creationId xmlns:p14="http://schemas.microsoft.com/office/powerpoint/2010/main" val="2813071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say, Azure Functions.</a:t>
            </a:r>
          </a:p>
          <a:p>
            <a:endParaRPr lang="en-US" dirty="0"/>
          </a:p>
          <a:p>
            <a:r>
              <a:rPr lang="en-US" dirty="0"/>
              <a:t>Maybe you would describe Serverless as a product. And you would be right.</a:t>
            </a:r>
          </a:p>
          <a:p>
            <a:endParaRPr lang="en-US" dirty="0"/>
          </a:p>
          <a:p>
            <a:r>
              <a:rPr lang="en-US" dirty="0"/>
              <a:t>These are products that are specifically designed and marketed as “Serverless”.</a:t>
            </a:r>
          </a:p>
          <a:p>
            <a:endParaRPr lang="en-US" dirty="0"/>
          </a:p>
          <a:p>
            <a:r>
              <a:rPr lang="en-US" dirty="0"/>
              <a:t>They are in a class of “as a service” products called….</a:t>
            </a:r>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14</a:t>
            </a:fld>
            <a:endParaRPr lang="en-US"/>
          </a:p>
        </p:txBody>
      </p:sp>
    </p:spTree>
    <p:extLst>
      <p:ext uri="{BB962C8B-B14F-4D97-AF65-F5344CB8AC3E}">
        <p14:creationId xmlns:p14="http://schemas.microsoft.com/office/powerpoint/2010/main" val="941840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FaaS</a:t>
            </a:r>
            <a:endParaRPr lang="en-US" dirty="0"/>
          </a:p>
          <a:p>
            <a:endParaRPr lang="en-US" dirty="0"/>
          </a:p>
          <a:p>
            <a:r>
              <a:rPr lang="en-US" dirty="0"/>
              <a:t>These services are the ultimate abstraction layer</a:t>
            </a:r>
          </a:p>
          <a:p>
            <a:endParaRPr lang="en-US" dirty="0"/>
          </a:p>
          <a:p>
            <a:r>
              <a:rPr lang="en-US" dirty="0"/>
              <a:t>Not only do you not have a virtual machine, but you don’t have a runtime either</a:t>
            </a:r>
          </a:p>
          <a:p>
            <a:endParaRPr lang="en-US" dirty="0"/>
          </a:p>
          <a:p>
            <a:r>
              <a:rPr lang="en-US" dirty="0"/>
              <a:t>All you have is literally a single code file that you can put up into the cloud and it can run.</a:t>
            </a:r>
          </a:p>
          <a:p>
            <a:endParaRPr lang="en-US" dirty="0"/>
          </a:p>
          <a:p>
            <a:r>
              <a:rPr lang="en-US" dirty="0"/>
              <a:t>No project file. No ASP.NET or Node web server necessary.</a:t>
            </a:r>
          </a:p>
          <a:p>
            <a:endParaRPr lang="en-US" dirty="0"/>
          </a:p>
          <a:p>
            <a:r>
              <a:rPr lang="en-US" dirty="0"/>
              <a:t>Now – lets talk a little bit about why you would want to use a Serverless service</a:t>
            </a:r>
          </a:p>
        </p:txBody>
      </p:sp>
      <p:sp>
        <p:nvSpPr>
          <p:cNvPr id="4" name="Slide Number Placeholder 3"/>
          <p:cNvSpPr>
            <a:spLocks noGrp="1"/>
          </p:cNvSpPr>
          <p:nvPr>
            <p:ph type="sldNum" sz="quarter" idx="5"/>
          </p:nvPr>
        </p:nvSpPr>
        <p:spPr/>
        <p:txBody>
          <a:bodyPr/>
          <a:lstStyle/>
          <a:p>
            <a:fld id="{63998E41-AB66-4C34-A20B-3CEA25007495}" type="slidenum">
              <a:rPr lang="en-US" smtClean="0"/>
              <a:t>15</a:t>
            </a:fld>
            <a:endParaRPr lang="en-US"/>
          </a:p>
        </p:txBody>
      </p:sp>
    </p:spTree>
    <p:extLst>
      <p:ext uri="{BB962C8B-B14F-4D97-AF65-F5344CB8AC3E}">
        <p14:creationId xmlns:p14="http://schemas.microsoft.com/office/powerpoint/2010/main" val="722247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You have no knowledge of the underlying system – period. None.</a:t>
            </a:r>
          </a:p>
          <a:p>
            <a:pPr marL="0" indent="0">
              <a:buNone/>
            </a:pPr>
            <a:endParaRPr lang="en-US"/>
          </a:p>
          <a:p>
            <a:pPr marL="0" indent="0">
              <a:buNone/>
            </a:pPr>
            <a:r>
              <a:rPr lang="en-US"/>
              <a:t>This is different from platform as a service. While you aren’t exposed to the operating system, you still have some system knowledge.</a:t>
            </a:r>
            <a:endParaRPr lang="en-US">
              <a:cs typeface="Calibri"/>
            </a:endParaRPr>
          </a:p>
          <a:p>
            <a:pPr marL="0" indent="0">
              <a:buNone/>
            </a:pPr>
            <a:endParaRPr lang="en-US"/>
          </a:p>
          <a:p>
            <a:pPr marL="0" indent="0">
              <a:buNone/>
            </a:pPr>
            <a:r>
              <a:rPr lang="en-US"/>
              <a:t>For example, in Azure AppService, you must choose a “Service Plan” which defines the parameters of your app instance.</a:t>
            </a:r>
          </a:p>
          <a:p>
            <a:pPr marL="0" indent="0">
              <a:buNone/>
            </a:pPr>
            <a:endParaRPr lang="en-US"/>
          </a:p>
          <a:p>
            <a:pPr marL="0" indent="0">
              <a:buNone/>
            </a:pPr>
            <a:r>
              <a:rPr lang="en-US"/>
              <a:t>A P1V2 service plan includes 1 Core, 3.50 GB of RAM and 250 GB of storage.</a:t>
            </a:r>
          </a:p>
          <a:p>
            <a:pPr marL="0" indent="0">
              <a:buNone/>
            </a:pPr>
            <a:endParaRPr lang="en-US"/>
          </a:p>
          <a:p>
            <a:pPr marL="0" indent="0">
              <a:buNone/>
            </a:pPr>
            <a:r>
              <a:rPr lang="en-US"/>
              <a:t>With something that is serverless, none of that is your concern. You will get exactly what you need when you need it.</a:t>
            </a:r>
          </a:p>
          <a:p>
            <a:pPr marL="0" indent="0">
              <a:buNone/>
            </a:pPr>
            <a:endParaRPr lang="en-US"/>
          </a:p>
          <a:p>
            <a:pPr marL="0" indent="0">
              <a:buNone/>
            </a:pPr>
            <a:r>
              <a:rPr lang="en-US"/>
              <a:t>There is no provisioning things up front</a:t>
            </a:r>
          </a:p>
          <a:p>
            <a:pPr marL="0" indent="0">
              <a:buNone/>
            </a:pPr>
            <a:endParaRPr lang="en-US"/>
          </a:p>
          <a:p>
            <a:pPr marL="0" indent="0">
              <a:buNone/>
            </a:pPr>
            <a:r>
              <a:rPr lang="en-US"/>
              <a:t>That’s rule number 1 for serverless.</a:t>
            </a:r>
            <a:endParaRPr lang="en-US">
              <a:cs typeface="Calibri"/>
            </a:endParaRPr>
          </a:p>
          <a:p>
            <a:pPr marL="228600" indent="-228600">
              <a:buAutoNum type="arabicPeriod"/>
            </a:pPr>
            <a:endParaRPr lang="en-US"/>
          </a:p>
          <a:p>
            <a:pPr marL="228600" indent="-228600">
              <a:buAutoNum type="arabicPeriod"/>
            </a:pPr>
            <a:endParaRPr lang="en-US"/>
          </a:p>
          <a:p>
            <a:endParaRPr lang="en-US"/>
          </a:p>
          <a:p>
            <a:endParaRPr lang="en-US"/>
          </a:p>
        </p:txBody>
      </p:sp>
      <p:sp>
        <p:nvSpPr>
          <p:cNvPr id="4" name="Slide Number Placeholder 3"/>
          <p:cNvSpPr>
            <a:spLocks noGrp="1"/>
          </p:cNvSpPr>
          <p:nvPr>
            <p:ph type="sldNum" sz="quarter" idx="5"/>
          </p:nvPr>
        </p:nvSpPr>
        <p:spPr/>
        <p:txBody>
          <a:bodyPr/>
          <a:lstStyle/>
          <a:p>
            <a:fld id="{63998E41-AB66-4C34-A20B-3CEA25007495}" type="slidenum">
              <a:rPr lang="en-US" smtClean="0"/>
              <a:t>16</a:t>
            </a:fld>
            <a:endParaRPr lang="en-US"/>
          </a:p>
        </p:txBody>
      </p:sp>
    </p:spTree>
    <p:extLst>
      <p:ext uri="{BB962C8B-B14F-4D97-AF65-F5344CB8AC3E}">
        <p14:creationId xmlns:p14="http://schemas.microsoft.com/office/powerpoint/2010/main" val="2575921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startAt="2"/>
            </a:pPr>
            <a:r>
              <a:rPr lang="en-US"/>
              <a:t>You only pay for what you use</a:t>
            </a:r>
          </a:p>
          <a:p>
            <a:pPr marL="0" indent="0">
              <a:buNone/>
            </a:pPr>
            <a:endParaRPr lang="en-US"/>
          </a:p>
          <a:p>
            <a:pPr marL="0" indent="0">
              <a:buNone/>
            </a:pPr>
            <a:r>
              <a:rPr lang="en-US"/>
              <a:t>In Azure, a P1V2 service plan runs you a flat rate of 20 cents per hour. If that server is pegged all the time, 20 cents per hour. If it sits there and nobody uses it, 20 cents. </a:t>
            </a:r>
          </a:p>
          <a:p>
            <a:pPr marL="0" indent="0">
              <a:buNone/>
            </a:pPr>
            <a:endParaRPr lang="en-US"/>
          </a:p>
          <a:p>
            <a:pPr marL="0" indent="0">
              <a:buNone/>
            </a:pPr>
            <a:r>
              <a:rPr lang="en-US"/>
              <a:t>For those who haven’t already done the math in their head, that’s $144 per month. You pay that no matter what.</a:t>
            </a:r>
          </a:p>
          <a:p>
            <a:pPr marL="0" indent="0">
              <a:buNone/>
            </a:pPr>
            <a:endParaRPr lang="en-US"/>
          </a:p>
          <a:p>
            <a:pPr marL="0" indent="0">
              <a:buNone/>
            </a:pPr>
            <a:r>
              <a:rPr lang="en-US"/>
              <a:t>To qualify as serverless, you should only be paying for what you use. Kind of like water.</a:t>
            </a:r>
          </a:p>
          <a:p>
            <a:pPr marL="0" indent="0">
              <a:buNone/>
            </a:pPr>
            <a:endParaRPr lang="en-US"/>
          </a:p>
          <a:p>
            <a:pPr marL="0" indent="0">
              <a:buNone/>
            </a:pPr>
            <a:r>
              <a:rPr lang="en-US"/>
              <a:t>You could turn the water faucet on in your house and just leave it on. Then use it when you need to.</a:t>
            </a:r>
          </a:p>
          <a:p>
            <a:pPr marL="0" indent="0">
              <a:buNone/>
            </a:pPr>
            <a:endParaRPr lang="en-US"/>
          </a:p>
          <a:p>
            <a:pPr marL="0" indent="0">
              <a:buNone/>
            </a:pPr>
            <a:r>
              <a:rPr lang="en-US"/>
              <a:t>But we don’t do that. Why don’t we do that?</a:t>
            </a:r>
          </a:p>
        </p:txBody>
      </p:sp>
      <p:sp>
        <p:nvSpPr>
          <p:cNvPr id="4" name="Slide Number Placeholder 3"/>
          <p:cNvSpPr>
            <a:spLocks noGrp="1"/>
          </p:cNvSpPr>
          <p:nvPr>
            <p:ph type="sldNum" sz="quarter" idx="5"/>
          </p:nvPr>
        </p:nvSpPr>
        <p:spPr/>
        <p:txBody>
          <a:bodyPr/>
          <a:lstStyle/>
          <a:p>
            <a:fld id="{63998E41-AB66-4C34-A20B-3CEA25007495}" type="slidenum">
              <a:rPr lang="en-US" smtClean="0"/>
              <a:t>17</a:t>
            </a:fld>
            <a:endParaRPr lang="en-US"/>
          </a:p>
        </p:txBody>
      </p:sp>
    </p:spTree>
    <p:extLst>
      <p:ext uri="{BB962C8B-B14F-4D97-AF65-F5344CB8AC3E}">
        <p14:creationId xmlns:p14="http://schemas.microsoft.com/office/powerpoint/2010/main" val="670613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Because it’s wasteful.</a:t>
            </a:r>
          </a:p>
          <a:p>
            <a:pPr marL="0" indent="0">
              <a:buNone/>
            </a:pPr>
            <a:endParaRPr lang="en-US" dirty="0"/>
          </a:p>
          <a:p>
            <a:pPr marL="0" indent="0">
              <a:buNone/>
            </a:pPr>
            <a:r>
              <a:rPr lang="en-US" dirty="0"/>
              <a:t>So we only turn the water on when we need it. And we turn it off when we don’t.</a:t>
            </a:r>
          </a:p>
          <a:p>
            <a:pPr marL="0" indent="0">
              <a:buNone/>
            </a:pPr>
            <a:endParaRPr lang="en-US" dirty="0"/>
          </a:p>
          <a:p>
            <a:pPr marL="0" indent="0">
              <a:buNone/>
            </a:pPr>
            <a:r>
              <a:rPr lang="en-US" dirty="0"/>
              <a:t>Consequently, your bill for the month will fluctuate based on how much water you use.</a:t>
            </a:r>
          </a:p>
          <a:p>
            <a:pPr marL="0" indent="0">
              <a:buNone/>
            </a:pPr>
            <a:endParaRPr lang="en-US" dirty="0"/>
          </a:p>
          <a:p>
            <a:pPr marL="0" indent="0">
              <a:buNone/>
            </a:pPr>
            <a:r>
              <a:rPr lang="en-US" dirty="0"/>
              <a:t>That’s the second principal of Serverless – only pay for what you use.</a:t>
            </a:r>
          </a:p>
          <a:p>
            <a:pPr marL="228600" indent="-228600">
              <a:buAutoNum type="arabicPeriod"/>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18</a:t>
            </a:fld>
            <a:endParaRPr lang="en-US"/>
          </a:p>
        </p:txBody>
      </p:sp>
    </p:spTree>
    <p:extLst>
      <p:ext uri="{BB962C8B-B14F-4D97-AF65-F5344CB8AC3E}">
        <p14:creationId xmlns:p14="http://schemas.microsoft.com/office/powerpoint/2010/main" val="2857374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And principal number 3</a:t>
            </a:r>
          </a:p>
          <a:p>
            <a:pPr marL="0" indent="0">
              <a:buNone/>
            </a:pPr>
            <a:endParaRPr lang="en-US"/>
          </a:p>
          <a:p>
            <a:pPr marL="0" indent="0">
              <a:buNone/>
            </a:pPr>
            <a:r>
              <a:rPr lang="en-US"/>
              <a:t>Scaling must be a solved problem. You never have to think about it.</a:t>
            </a:r>
          </a:p>
          <a:p>
            <a:pPr marL="0" indent="0">
              <a:buNone/>
            </a:pPr>
            <a:endParaRPr lang="en-US"/>
          </a:p>
          <a:p>
            <a:pPr marL="0" indent="0">
              <a:buNone/>
            </a:pPr>
            <a:r>
              <a:rPr lang="en-US"/>
              <a:t>In the case of a P1V2 service plan in Azure, you must set the plan to auto-scale out. And when it does, it does so at $144 per month a pop. </a:t>
            </a:r>
          </a:p>
          <a:p>
            <a:pPr marL="0" indent="0">
              <a:buNone/>
            </a:pPr>
            <a:endParaRPr lang="en-US"/>
          </a:p>
          <a:p>
            <a:pPr marL="0" indent="0">
              <a:buNone/>
            </a:pPr>
            <a:r>
              <a:rPr lang="en-US"/>
              <a:t>In other words, if you only need a little extra boost for traffic, you have to pay for an entire second service plan, even if you don’t need all of the compute that it provides.</a:t>
            </a:r>
          </a:p>
          <a:p>
            <a:pPr marL="0" indent="0">
              <a:buNone/>
            </a:pPr>
            <a:endParaRPr lang="en-US"/>
          </a:p>
          <a:p>
            <a:pPr marL="0" indent="0">
              <a:buNone/>
            </a:pPr>
            <a:r>
              <a:rPr lang="en-US"/>
              <a:t>With principal 3 – scaling just happens. And remember – scaling goes both ways – up and down. None of it is something that you should ever have to worry about. </a:t>
            </a:r>
          </a:p>
          <a:p>
            <a:pPr marL="0" indent="0">
              <a:buNone/>
            </a:pPr>
            <a:endParaRPr lang="en-US"/>
          </a:p>
          <a:p>
            <a:pPr marL="0" indent="0">
              <a:buNone/>
            </a:pPr>
            <a:r>
              <a:rPr lang="en-US"/>
              <a:t>If you need extra compute, the service should figure that out and scale up appropriately. Once you stop using that extra compute, it should scale back down because you are only paying for what you use.</a:t>
            </a:r>
          </a:p>
          <a:p>
            <a:endParaRPr lang="en-US"/>
          </a:p>
          <a:p>
            <a:endParaRPr lang="en-US"/>
          </a:p>
        </p:txBody>
      </p:sp>
      <p:sp>
        <p:nvSpPr>
          <p:cNvPr id="4" name="Slide Number Placeholder 3"/>
          <p:cNvSpPr>
            <a:spLocks noGrp="1"/>
          </p:cNvSpPr>
          <p:nvPr>
            <p:ph type="sldNum" sz="quarter" idx="5"/>
          </p:nvPr>
        </p:nvSpPr>
        <p:spPr/>
        <p:txBody>
          <a:bodyPr/>
          <a:lstStyle/>
          <a:p>
            <a:fld id="{63998E41-AB66-4C34-A20B-3CEA25007495}" type="slidenum">
              <a:rPr lang="en-US" smtClean="0"/>
              <a:t>19</a:t>
            </a:fld>
            <a:endParaRPr lang="en-US"/>
          </a:p>
        </p:txBody>
      </p:sp>
    </p:spTree>
    <p:extLst>
      <p:ext uri="{BB962C8B-B14F-4D97-AF65-F5344CB8AC3E}">
        <p14:creationId xmlns:p14="http://schemas.microsoft.com/office/powerpoint/2010/main" val="104332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Before we get started today, we’ve got a few housekeeping items to cover.</a:t>
            </a:r>
          </a:p>
          <a:p>
            <a:endParaRPr lang="en-US" dirty="0">
              <a:cs typeface="Calibri"/>
            </a:endParaRPr>
          </a:p>
          <a:p>
            <a:r>
              <a:rPr lang="en-US" dirty="0">
                <a:cs typeface="Calibri"/>
              </a:rPr>
              <a:t>We’re going to be spending a lot of time together today, and we want everyone to be as successful as they can, and everything to run as smoothly as possible.</a:t>
            </a:r>
          </a:p>
          <a:p>
            <a:endParaRPr lang="en-US" dirty="0">
              <a:cs typeface="Calibri"/>
            </a:endParaRPr>
          </a:p>
          <a:p>
            <a:r>
              <a:rPr lang="en-US" dirty="0">
                <a:cs typeface="Calibri"/>
              </a:rPr>
              <a:t>Has anyone ever been on an airplane? And you know they always do that safety talk that nobody listens to? Exists are here. Isle path lighting is there. Your seat is a flotation device. </a:t>
            </a:r>
          </a:p>
          <a:p>
            <a:endParaRPr lang="en-US" dirty="0">
              <a:cs typeface="Calibri"/>
            </a:endParaRPr>
          </a:p>
          <a:p>
            <a:r>
              <a:rPr lang="en-US" dirty="0">
                <a:cs typeface="Calibri"/>
              </a:rPr>
              <a:t>This is that safety talk – so listen up! </a:t>
            </a:r>
            <a:r>
              <a:rPr lang="en-US" dirty="0">
                <a:cs typeface="Calibri"/>
                <a:sym typeface="Wingdings" panose="05000000000000000000" pitchFamily="2" charset="2"/>
              </a:rPr>
              <a:t></a:t>
            </a:r>
            <a:endParaRPr lang="en-US" dirty="0">
              <a:cs typeface="Calibri"/>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First off, let’s get the most important topic out of the way…</a:t>
            </a:r>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2</a:t>
            </a:fld>
            <a:endParaRPr lang="en-US"/>
          </a:p>
        </p:txBody>
      </p:sp>
    </p:spTree>
    <p:extLst>
      <p:ext uri="{BB962C8B-B14F-4D97-AF65-F5344CB8AC3E}">
        <p14:creationId xmlns:p14="http://schemas.microsoft.com/office/powerpoint/2010/main" val="4241600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a:t>
            </a:r>
          </a:p>
          <a:p>
            <a:endParaRPr lang="en-US" dirty="0"/>
          </a:p>
          <a:p>
            <a:r>
              <a:rPr lang="en-US" dirty="0"/>
              <a:t>The cloud offers amazing power, but it’s not cheap. The primary value proposition of Serverless is that you only pay for what you use, thus making cloud service adoption much more affordable. </a:t>
            </a:r>
            <a:endParaRPr lang="en-US" dirty="0">
              <a:cs typeface="Calibri"/>
            </a:endParaRPr>
          </a:p>
          <a:p>
            <a:endParaRPr lang="en-US" dirty="0"/>
          </a:p>
          <a:p>
            <a:r>
              <a:rPr lang="en-US" dirty="0"/>
              <a:t>That make Serverless inherently cheap. That means that the more parts of your applications that are serverless, the cheaper the whole application is to run.</a:t>
            </a:r>
          </a:p>
          <a:p>
            <a:endParaRPr lang="en-US" dirty="0"/>
          </a:p>
          <a:p>
            <a:r>
              <a:rPr lang="en-US" dirty="0"/>
              <a:t>Serverless is also GREAT for event driven systems. Now what do we mean by that?</a:t>
            </a:r>
          </a:p>
        </p:txBody>
      </p:sp>
      <p:sp>
        <p:nvSpPr>
          <p:cNvPr id="4" name="Slide Number Placeholder 3"/>
          <p:cNvSpPr>
            <a:spLocks noGrp="1"/>
          </p:cNvSpPr>
          <p:nvPr>
            <p:ph type="sldNum" sz="quarter" idx="5"/>
          </p:nvPr>
        </p:nvSpPr>
        <p:spPr/>
        <p:txBody>
          <a:bodyPr/>
          <a:lstStyle/>
          <a:p>
            <a:fld id="{63998E41-AB66-4C34-A20B-3CEA25007495}" type="slidenum">
              <a:rPr lang="en-US" smtClean="0"/>
              <a:t>20</a:t>
            </a:fld>
            <a:endParaRPr lang="en-US"/>
          </a:p>
        </p:txBody>
      </p:sp>
    </p:spTree>
    <p:extLst>
      <p:ext uri="{BB962C8B-B14F-4D97-AF65-F5344CB8AC3E}">
        <p14:creationId xmlns:p14="http://schemas.microsoft.com/office/powerpoint/2010/main" val="667015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all sorts of events that happen in any system. An HTTP call is made. An item is inserted into a database. The time changes. All of these are events that you may want to use to trigger an action.</a:t>
            </a:r>
          </a:p>
          <a:p>
            <a:endParaRPr lang="en-US" dirty="0"/>
          </a:p>
          <a:p>
            <a:r>
              <a:rPr lang="en-US" dirty="0"/>
              <a:t>For instance, if I had an e-commerce store, and someone create a new order and submitted it – I might update the order flag in that record.</a:t>
            </a:r>
          </a:p>
          <a:p>
            <a:endParaRPr lang="en-US" dirty="0"/>
          </a:p>
          <a:p>
            <a:r>
              <a:rPr lang="en-US" dirty="0"/>
              <a:t>Now I need to execute some code that pull in that order, insert another record into a different database and create the actual invoice.</a:t>
            </a:r>
          </a:p>
          <a:p>
            <a:endParaRPr lang="en-US" dirty="0"/>
          </a:p>
          <a:p>
            <a:r>
              <a:rPr lang="en-US" dirty="0"/>
              <a:t>Traditionally, we would do that all in one system. These days, we do that in many different services that we call “Micro-services”. One service saves the order. This event triggers another service to update the order. This triggers yet another to pull that order and create the invoice and that one triggers yet another to kick off some process in the warehouse systems.</a:t>
            </a:r>
          </a:p>
        </p:txBody>
      </p:sp>
      <p:sp>
        <p:nvSpPr>
          <p:cNvPr id="4" name="Slide Number Placeholder 3"/>
          <p:cNvSpPr>
            <a:spLocks noGrp="1"/>
          </p:cNvSpPr>
          <p:nvPr>
            <p:ph type="sldNum" sz="quarter" idx="5"/>
          </p:nvPr>
        </p:nvSpPr>
        <p:spPr/>
        <p:txBody>
          <a:bodyPr/>
          <a:lstStyle/>
          <a:p>
            <a:fld id="{63998E41-AB66-4C34-A20B-3CEA25007495}" type="slidenum">
              <a:rPr lang="en-US" smtClean="0"/>
              <a:t>21</a:t>
            </a:fld>
            <a:endParaRPr lang="en-US"/>
          </a:p>
        </p:txBody>
      </p:sp>
    </p:spTree>
    <p:extLst>
      <p:ext uri="{BB962C8B-B14F-4D97-AF65-F5344CB8AC3E}">
        <p14:creationId xmlns:p14="http://schemas.microsoft.com/office/powerpoint/2010/main" val="3492839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common use-cases for things like serverless range all the way from a simple http </a:t>
            </a:r>
            <a:r>
              <a:rPr lang="en-US" dirty="0" err="1"/>
              <a:t>api</a:t>
            </a:r>
            <a:r>
              <a:rPr lang="en-US" dirty="0"/>
              <a:t>, all the way to elaborate micro-services architectures like the example of an entire e-commerce solution.</a:t>
            </a:r>
          </a:p>
          <a:p>
            <a:endParaRPr lang="en-US" dirty="0"/>
          </a:p>
          <a:p>
            <a:r>
              <a:rPr lang="en-US" dirty="0"/>
              <a:t>Serverless is also great for augmenting your existing API. Say you have an entire system and all you want to do is add a method that sends an email. You don’t have to redeploy an entire codebase to do that. You can just stand up a serverless function.</a:t>
            </a:r>
          </a:p>
          <a:p>
            <a:endParaRPr lang="en-US" dirty="0"/>
          </a:p>
          <a:p>
            <a:r>
              <a:rPr lang="en-US" dirty="0"/>
              <a:t>So let’s take a look at how this works.</a:t>
            </a:r>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22</a:t>
            </a:fld>
            <a:endParaRPr lang="en-US"/>
          </a:p>
        </p:txBody>
      </p:sp>
    </p:spTree>
    <p:extLst>
      <p:ext uri="{BB962C8B-B14F-4D97-AF65-F5344CB8AC3E}">
        <p14:creationId xmlns:p14="http://schemas.microsoft.com/office/powerpoint/2010/main" val="3611840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Azure Functions, you create a functions project. You can do that right from the Azure Portal.</a:t>
            </a:r>
          </a:p>
          <a:p>
            <a:endParaRPr lang="en-US" dirty="0"/>
          </a:p>
          <a:p>
            <a:r>
              <a:rPr lang="en-US" dirty="0"/>
              <a:t>Let’s do that now: CREATE FUNCTION APP IN PORTAL</a:t>
            </a:r>
          </a:p>
          <a:p>
            <a:endParaRPr lang="en-US" dirty="0"/>
          </a:p>
          <a:p>
            <a:r>
              <a:rPr lang="en-US" dirty="0"/>
              <a:t>Then you create your functions. Each of these functions has a code file where you put code that gets executed. These code files to need to return the main entry point that Azure Functions should execute. </a:t>
            </a:r>
          </a:p>
          <a:p>
            <a:endParaRPr lang="en-US" dirty="0"/>
          </a:p>
          <a:p>
            <a:r>
              <a:rPr lang="en-US" dirty="0"/>
              <a:t>You can write Functions in C#, JavaScript, TypeScript, Python and Java</a:t>
            </a:r>
          </a:p>
          <a:p>
            <a:endParaRPr lang="en-US" dirty="0"/>
          </a:p>
          <a:p>
            <a:r>
              <a:rPr lang="en-US" dirty="0"/>
              <a:t>That’s really all there is to it as far as “where you put your code”. </a:t>
            </a:r>
          </a:p>
          <a:p>
            <a:endParaRPr lang="en-US" dirty="0"/>
          </a:p>
          <a:p>
            <a:r>
              <a:rPr lang="en-US" dirty="0"/>
              <a:t>Now there are two fundamental concepts that you have to understand when it comes to Azure Functions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23</a:t>
            </a:fld>
            <a:endParaRPr lang="en-US"/>
          </a:p>
        </p:txBody>
      </p:sp>
    </p:spTree>
    <p:extLst>
      <p:ext uri="{BB962C8B-B14F-4D97-AF65-F5344CB8AC3E}">
        <p14:creationId xmlns:p14="http://schemas.microsoft.com/office/powerpoint/2010/main" val="606919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are two main technical concepts in Functions that you need to understand. </a:t>
            </a:r>
          </a:p>
          <a:p>
            <a:endParaRPr lang="en-US" dirty="0"/>
          </a:p>
          <a:p>
            <a:r>
              <a:rPr lang="en-US" dirty="0"/>
              <a:t>Triggers and Bindings.</a:t>
            </a:r>
          </a:p>
          <a:p>
            <a:endParaRPr lang="en-US" dirty="0"/>
          </a:p>
          <a:p>
            <a:r>
              <a:rPr lang="en-US" dirty="0"/>
              <a:t>First, let’s talk about triggers.</a:t>
            </a:r>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24</a:t>
            </a:fld>
            <a:endParaRPr lang="en-US"/>
          </a:p>
        </p:txBody>
      </p:sp>
    </p:spTree>
    <p:extLst>
      <p:ext uri="{BB962C8B-B14F-4D97-AF65-F5344CB8AC3E}">
        <p14:creationId xmlns:p14="http://schemas.microsoft.com/office/powerpoint/2010/main" val="283305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functions here have to be executed somehow some way. How and when should Azure Functions execute these things?</a:t>
            </a:r>
          </a:p>
          <a:p>
            <a:endParaRPr lang="en-US" dirty="0"/>
          </a:p>
          <a:p>
            <a:r>
              <a:rPr lang="en-US" dirty="0"/>
              <a:t>Functions can be executed a variety of ways, and we calls these ways “Triggers”.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25</a:t>
            </a:fld>
            <a:endParaRPr lang="en-US"/>
          </a:p>
        </p:txBody>
      </p:sp>
    </p:spTree>
    <p:extLst>
      <p:ext uri="{BB962C8B-B14F-4D97-AF65-F5344CB8AC3E}">
        <p14:creationId xmlns:p14="http://schemas.microsoft.com/office/powerpoint/2010/main" val="4241896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functions that are triggered by any of these things.</a:t>
            </a:r>
          </a:p>
          <a:p>
            <a:endParaRPr lang="en-US" dirty="0"/>
          </a:p>
          <a:p>
            <a:r>
              <a:rPr lang="en-US" dirty="0"/>
              <a:t>The second concept that you need to understand is bindings.</a:t>
            </a:r>
          </a:p>
          <a:p>
            <a:endParaRPr lang="en-US" dirty="0"/>
          </a:p>
          <a:p>
            <a:r>
              <a:rPr lang="en-US" dirty="0"/>
              <a:t>Bindings are kind of the “special sauce” of serverless.</a:t>
            </a:r>
          </a:p>
          <a:p>
            <a:endParaRPr lang="en-US" dirty="0"/>
          </a:p>
          <a:p>
            <a:r>
              <a:rPr lang="en-US" dirty="0"/>
              <a:t>When you are in the cloud, you likely have a lot of other services running in the cloud too.</a:t>
            </a:r>
          </a:p>
          <a:p>
            <a:endParaRPr lang="en-US" dirty="0"/>
          </a:p>
          <a:p>
            <a:r>
              <a:rPr lang="en-US" dirty="0"/>
              <a:t>You can pass those items into functions as the context in which the function runs. There is a literal “context” object that you get inside your function, and the item you are bound to just magically shows up on that object.</a:t>
            </a:r>
          </a:p>
        </p:txBody>
      </p:sp>
      <p:sp>
        <p:nvSpPr>
          <p:cNvPr id="4" name="Slide Number Placeholder 3"/>
          <p:cNvSpPr>
            <a:spLocks noGrp="1"/>
          </p:cNvSpPr>
          <p:nvPr>
            <p:ph type="sldNum" sz="quarter" idx="5"/>
          </p:nvPr>
        </p:nvSpPr>
        <p:spPr/>
        <p:txBody>
          <a:bodyPr/>
          <a:lstStyle/>
          <a:p>
            <a:fld id="{63998E41-AB66-4C34-A20B-3CEA25007495}" type="slidenum">
              <a:rPr lang="en-US" smtClean="0"/>
              <a:t>26</a:t>
            </a:fld>
            <a:endParaRPr lang="en-US"/>
          </a:p>
        </p:txBody>
      </p:sp>
    </p:spTree>
    <p:extLst>
      <p:ext uri="{BB962C8B-B14F-4D97-AF65-F5344CB8AC3E}">
        <p14:creationId xmlns:p14="http://schemas.microsoft.com/office/powerpoint/2010/main" val="1723537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just some of the items that you can have bindings to. </a:t>
            </a:r>
          </a:p>
          <a:p>
            <a:endParaRPr lang="en-US" dirty="0"/>
          </a:p>
          <a:p>
            <a:r>
              <a:rPr lang="en-US" dirty="0"/>
              <a:t>Bindings simply make it easier for you to interact with other services, data stores, </a:t>
            </a:r>
            <a:r>
              <a:rPr lang="en-US" dirty="0" err="1"/>
              <a:t>ect</a:t>
            </a:r>
            <a:r>
              <a:rPr lang="en-US" dirty="0"/>
              <a:t> because you don’t have to do anything to wire up the connection. It’s just already there in the context of the Function.</a:t>
            </a:r>
          </a:p>
          <a:p>
            <a:endParaRPr lang="en-US" dirty="0"/>
          </a:p>
          <a:p>
            <a:r>
              <a:rPr lang="en-US" dirty="0"/>
              <a:t>Conceptually, that may not make a ton of sense, but you’re going to do an exercise today where you explore the concept of bindings in a real concrete way.</a:t>
            </a:r>
          </a:p>
        </p:txBody>
      </p:sp>
      <p:sp>
        <p:nvSpPr>
          <p:cNvPr id="4" name="Slide Number Placeholder 3"/>
          <p:cNvSpPr>
            <a:spLocks noGrp="1"/>
          </p:cNvSpPr>
          <p:nvPr>
            <p:ph type="sldNum" sz="quarter" idx="5"/>
          </p:nvPr>
        </p:nvSpPr>
        <p:spPr/>
        <p:txBody>
          <a:bodyPr/>
          <a:lstStyle/>
          <a:p>
            <a:fld id="{63998E41-AB66-4C34-A20B-3CEA25007495}" type="slidenum">
              <a:rPr lang="en-US" smtClean="0"/>
              <a:t>27</a:t>
            </a:fld>
            <a:endParaRPr lang="en-US"/>
          </a:p>
        </p:txBody>
      </p:sp>
    </p:spTree>
    <p:extLst>
      <p:ext uri="{BB962C8B-B14F-4D97-AF65-F5344CB8AC3E}">
        <p14:creationId xmlns:p14="http://schemas.microsoft.com/office/powerpoint/2010/main" val="448714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 let’s take a look at Azure Functions in action – shall we?</a:t>
            </a:r>
          </a:p>
          <a:p>
            <a:endParaRPr lang="en-US" dirty="0"/>
          </a:p>
          <a:p>
            <a:r>
              <a:rPr lang="en-US" dirty="0"/>
              <a:t>So that’s Azure Functions. We’ll be doing a lot with that today.</a:t>
            </a:r>
          </a:p>
          <a:p>
            <a:endParaRPr lang="en-US" dirty="0"/>
          </a:p>
          <a:p>
            <a:r>
              <a:rPr lang="en-US" dirty="0"/>
              <a:t>But there are other services in Azure that could be considered Serverless. Another one that we’re going to work with today is called “Logic Apps”.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28</a:t>
            </a:fld>
            <a:endParaRPr lang="en-US"/>
          </a:p>
        </p:txBody>
      </p:sp>
    </p:spTree>
    <p:extLst>
      <p:ext uri="{BB962C8B-B14F-4D97-AF65-F5344CB8AC3E}">
        <p14:creationId xmlns:p14="http://schemas.microsoft.com/office/powerpoint/2010/main" val="1440208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t>Logic apps is a workflow and task automation system within Azure.</a:t>
            </a:r>
          </a:p>
          <a:p>
            <a:endParaRPr lang="en-US" dirty="0"/>
          </a:p>
          <a:p>
            <a:r>
              <a:rPr lang="en-US" dirty="0"/>
              <a:t>Who here is familiar with </a:t>
            </a:r>
            <a:r>
              <a:rPr lang="en-US" dirty="0" err="1"/>
              <a:t>iftt</a:t>
            </a:r>
            <a:r>
              <a:rPr lang="en-US" dirty="0"/>
              <a:t>? That’s a good way to think about Logic Apps, except with deep integration to all sorts of systems.</a:t>
            </a:r>
          </a:p>
          <a:p>
            <a:endParaRPr lang="en-US" dirty="0"/>
          </a:p>
          <a:p>
            <a:r>
              <a:rPr lang="en-US" sz="1200" b="0" i="0" kern="1200" dirty="0">
                <a:solidFill>
                  <a:schemeClr val="tx1"/>
                </a:solidFill>
                <a:effectLst/>
                <a:latin typeface="+mn-lt"/>
                <a:ea typeface="+mn-ea"/>
                <a:cs typeface="+mn-cs"/>
              </a:rPr>
              <a:t>Process and route orders across on-premises systems and cloud services.</a:t>
            </a:r>
          </a:p>
          <a:p>
            <a:r>
              <a:rPr lang="en-US" sz="1200" b="0" i="0" kern="1200" dirty="0">
                <a:solidFill>
                  <a:schemeClr val="tx1"/>
                </a:solidFill>
                <a:effectLst/>
                <a:latin typeface="+mn-lt"/>
                <a:ea typeface="+mn-ea"/>
                <a:cs typeface="+mn-cs"/>
              </a:rPr>
              <a:t>Send email notifications with Office 365 when events happen in various systems, apps, and services.</a:t>
            </a:r>
          </a:p>
          <a:p>
            <a:r>
              <a:rPr lang="en-US" sz="1200" b="0" i="0" kern="1200" dirty="0">
                <a:solidFill>
                  <a:schemeClr val="tx1"/>
                </a:solidFill>
                <a:effectLst/>
                <a:latin typeface="+mn-lt"/>
                <a:ea typeface="+mn-ea"/>
                <a:cs typeface="+mn-cs"/>
              </a:rPr>
              <a:t>Move uploaded files from an SFTP or FTP server to Azure Storage.</a:t>
            </a:r>
          </a:p>
          <a:p>
            <a:r>
              <a:rPr lang="en-US" sz="1200" b="0" i="0" kern="1200" dirty="0">
                <a:solidFill>
                  <a:schemeClr val="tx1"/>
                </a:solidFill>
                <a:effectLst/>
                <a:latin typeface="+mn-lt"/>
                <a:ea typeface="+mn-ea"/>
                <a:cs typeface="+mn-cs"/>
              </a:rPr>
              <a:t>Monitor tweets for a specific subject, analyze the sentiment, and create alerts or tasks for items that need review.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Logic Apps are Serverless. You only pay for when they are running and the compute that they use. Let’s take a look at Logic Apps.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998E41-AB66-4C34-A20B-3CEA250074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325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WIFI. What matters more in life than a strong </a:t>
            </a:r>
            <a:r>
              <a:rPr lang="en-US" dirty="0" err="1"/>
              <a:t>wifi</a:t>
            </a:r>
            <a:r>
              <a:rPr lang="en-US" dirty="0"/>
              <a:t> connect? My kids would say, “nothing”.</a:t>
            </a:r>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3</a:t>
            </a:fld>
            <a:endParaRPr lang="en-US"/>
          </a:p>
        </p:txBody>
      </p:sp>
    </p:spTree>
    <p:extLst>
      <p:ext uri="{BB962C8B-B14F-4D97-AF65-F5344CB8AC3E}">
        <p14:creationId xmlns:p14="http://schemas.microsoft.com/office/powerpoint/2010/main" val="1324367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API Management is another service that is considered “serverless”.</a:t>
            </a:r>
          </a:p>
          <a:p>
            <a:pPr marL="0" indent="0">
              <a:buFontTx/>
              <a:buNone/>
            </a:pPr>
            <a:endParaRPr lang="en-US" dirty="0"/>
          </a:p>
          <a:p>
            <a:pPr marL="0" indent="0">
              <a:buFontTx/>
              <a:buNone/>
            </a:pPr>
            <a:r>
              <a:rPr lang="en-US" dirty="0"/>
              <a:t>API Management is a great example of a service that you don’t know that you need until  you need it.</a:t>
            </a:r>
          </a:p>
          <a:p>
            <a:pPr marL="0" indent="0">
              <a:buFontTx/>
              <a:buNone/>
            </a:pPr>
            <a:endParaRPr lang="en-US" dirty="0"/>
          </a:p>
          <a:p>
            <a:pPr marL="0" indent="0">
              <a:buFontTx/>
              <a:buNone/>
            </a:pPr>
            <a:r>
              <a:rPr lang="en-US" dirty="0"/>
              <a:t>It allows you to create an API surface that sits on top of disparate endpoints. It’s a struggle to create a logical, clean API surface with code alone. Especially as your projects grow. </a:t>
            </a:r>
          </a:p>
          <a:p>
            <a:pPr marL="0" indent="0">
              <a:buFontTx/>
              <a:buNone/>
            </a:pPr>
            <a:endParaRPr lang="en-US" dirty="0"/>
          </a:p>
          <a:p>
            <a:pPr marL="0" indent="0">
              <a:buFontTx/>
              <a:buNone/>
            </a:pPr>
            <a:r>
              <a:rPr lang="en-US" dirty="0"/>
              <a:t>API M allows you to do that, and provides </a:t>
            </a:r>
            <a:r>
              <a:rPr lang="en-US" dirty="0" err="1"/>
              <a:t>addional</a:t>
            </a:r>
            <a:r>
              <a:rPr lang="en-US" dirty="0"/>
              <a:t> tools like service discovery. If you work in a massive service driven organization with thousands of services, API M is the best friend you could ever hope to have.</a:t>
            </a:r>
          </a:p>
        </p:txBody>
      </p:sp>
      <p:sp>
        <p:nvSpPr>
          <p:cNvPr id="4" name="Slide Number Placeholder 3"/>
          <p:cNvSpPr>
            <a:spLocks noGrp="1"/>
          </p:cNvSpPr>
          <p:nvPr>
            <p:ph type="sldNum" sz="quarter" idx="5"/>
          </p:nvPr>
        </p:nvSpPr>
        <p:spPr/>
        <p:txBody>
          <a:bodyPr/>
          <a:lstStyle/>
          <a:p>
            <a:fld id="{63998E41-AB66-4C34-A20B-3CEA25007495}" type="slidenum">
              <a:rPr lang="en-US" smtClean="0"/>
              <a:t>30</a:t>
            </a:fld>
            <a:endParaRPr lang="en-US"/>
          </a:p>
        </p:txBody>
      </p:sp>
    </p:spTree>
    <p:extLst>
      <p:ext uri="{BB962C8B-B14F-4D97-AF65-F5344CB8AC3E}">
        <p14:creationId xmlns:p14="http://schemas.microsoft.com/office/powerpoint/2010/main" val="813467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The last “serverless” service we’ll be look at is called “Event Grid”.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already said that apps are event based, right? There are HTTP calls, button clicks, database inserts, files moved here and there.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As our systems get more and more distributed, managing these events gets harder and harder.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Event Grid allows you to control the sending and receiving of events all from one central source.</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It’s a bit hard to understand exactly what Event Grid does just by talking about it, so let’s have a look at a demo.</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31</a:t>
            </a:fld>
            <a:endParaRPr lang="en-US"/>
          </a:p>
        </p:txBody>
      </p:sp>
    </p:spTree>
    <p:extLst>
      <p:ext uri="{BB962C8B-B14F-4D97-AF65-F5344CB8AC3E}">
        <p14:creationId xmlns:p14="http://schemas.microsoft.com/office/powerpoint/2010/main" val="3735133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 that’s your crash course in the products you’re going to be working with today.</a:t>
            </a:r>
          </a:p>
          <a:p>
            <a:endParaRPr lang="en-US" dirty="0"/>
          </a:p>
          <a:p>
            <a:r>
              <a:rPr lang="en-US" dirty="0"/>
              <a:t>Now, we’re </a:t>
            </a:r>
            <a:r>
              <a:rPr lang="en-US" dirty="0" err="1"/>
              <a:t>gonna</a:t>
            </a:r>
            <a:r>
              <a:rPr lang="en-US" dirty="0"/>
              <a:t> take a break</a:t>
            </a:r>
          </a:p>
          <a:p>
            <a:endParaRPr lang="en-US" dirty="0"/>
          </a:p>
          <a:p>
            <a:r>
              <a:rPr lang="en-US" dirty="0"/>
              <a:t>And when we come back we’ve got….</a:t>
            </a:r>
          </a:p>
          <a:p>
            <a:endParaRPr lang="en-US" dirty="0"/>
          </a:p>
          <a:p>
            <a:pPr marL="171450" indent="-171450">
              <a:buFont typeface="Arial" panose="020B0604020202020204" pitchFamily="34" charset="0"/>
              <a:buChar char="•"/>
            </a:pPr>
            <a:r>
              <a:rPr lang="en-US" dirty="0"/>
              <a:t>Mike and David</a:t>
            </a:r>
          </a:p>
          <a:p>
            <a:pPr marL="628650" lvl="1" indent="-171450">
              <a:buFont typeface="Arial" panose="020B0604020202020204" pitchFamily="34" charset="0"/>
              <a:buChar char="•"/>
            </a:pPr>
            <a:r>
              <a:rPr lang="en-US" dirty="0"/>
              <a:t>Giving an overview of the challenges</a:t>
            </a:r>
          </a:p>
          <a:p>
            <a:pPr marL="628650" lvl="1" indent="-171450">
              <a:buFont typeface="Arial" panose="020B0604020202020204" pitchFamily="34" charset="0"/>
              <a:buChar char="•"/>
            </a:pPr>
            <a:r>
              <a:rPr lang="en-US" dirty="0"/>
              <a:t>Unleash your creativity</a:t>
            </a:r>
          </a:p>
          <a:p>
            <a:pPr marL="457200" lvl="1" indent="0">
              <a:buFont typeface="Arial" panose="020B0604020202020204" pitchFamily="34" charset="0"/>
              <a:buNone/>
            </a:pPr>
            <a:endParaRPr lang="en-US" dirty="0"/>
          </a:p>
          <a:p>
            <a:pPr marL="457200" lvl="1" indent="0">
              <a:buFont typeface="Arial" panose="020B0604020202020204" pitchFamily="34" charset="0"/>
              <a:buNone/>
            </a:pPr>
            <a:r>
              <a:rPr lang="en-US" dirty="0"/>
              <a:t>But before we do that – there’s one more thing</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32</a:t>
            </a:fld>
            <a:endParaRPr lang="en-US"/>
          </a:p>
        </p:txBody>
      </p:sp>
    </p:spTree>
    <p:extLst>
      <p:ext uri="{BB962C8B-B14F-4D97-AF65-F5344CB8AC3E}">
        <p14:creationId xmlns:p14="http://schemas.microsoft.com/office/powerpoint/2010/main" val="3390979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is Gustavo </a:t>
            </a:r>
            <a:r>
              <a:rPr lang="en-US" dirty="0" err="1"/>
              <a:t>Muchado</a:t>
            </a:r>
            <a:r>
              <a:rPr lang="en-US" dirty="0"/>
              <a:t>?</a:t>
            </a:r>
          </a:p>
          <a:p>
            <a:endParaRPr lang="en-US" dirty="0"/>
          </a:p>
          <a:p>
            <a:r>
              <a:rPr lang="en-US" dirty="0"/>
              <a:t>Are you here? We heard that it’s your birthday. Happy Birthday. </a:t>
            </a:r>
          </a:p>
          <a:p>
            <a:endParaRPr lang="en-US" dirty="0"/>
          </a:p>
          <a:p>
            <a:r>
              <a:rPr lang="en-US" dirty="0"/>
              <a:t>What a way to spend a birthday – learning about Serverless! Let’s all sing a round of happy birthday to Gustavo….</a:t>
            </a:r>
          </a:p>
        </p:txBody>
      </p:sp>
      <p:sp>
        <p:nvSpPr>
          <p:cNvPr id="4" name="Slide Number Placeholder 3"/>
          <p:cNvSpPr>
            <a:spLocks noGrp="1"/>
          </p:cNvSpPr>
          <p:nvPr>
            <p:ph type="sldNum" sz="quarter" idx="5"/>
          </p:nvPr>
        </p:nvSpPr>
        <p:spPr/>
        <p:txBody>
          <a:bodyPr/>
          <a:lstStyle/>
          <a:p>
            <a:fld id="{63998E41-AB66-4C34-A20B-3CEA25007495}" type="slidenum">
              <a:rPr lang="en-US" smtClean="0"/>
              <a:t>33</a:t>
            </a:fld>
            <a:endParaRPr lang="en-US"/>
          </a:p>
        </p:txBody>
      </p:sp>
    </p:spTree>
    <p:extLst>
      <p:ext uri="{BB962C8B-B14F-4D97-AF65-F5344CB8AC3E}">
        <p14:creationId xmlns:p14="http://schemas.microsoft.com/office/powerpoint/2010/main" val="6492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connect to the MSFT guest </a:t>
            </a:r>
            <a:r>
              <a:rPr lang="en-US" dirty="0" err="1"/>
              <a:t>wifi</a:t>
            </a:r>
            <a:endParaRPr lang="en-US" dirty="0"/>
          </a:p>
          <a:p>
            <a:endParaRPr lang="en-US" dirty="0"/>
          </a:p>
          <a:p>
            <a:r>
              <a:rPr lang="en-US" dirty="0"/>
              <a:t>Open a browser and navigate to bing.com. Possibly for the first time in your life.</a:t>
            </a:r>
          </a:p>
          <a:p>
            <a:endParaRPr lang="en-US" dirty="0"/>
          </a:p>
          <a:p>
            <a:r>
              <a:rPr lang="en-US" dirty="0"/>
              <a:t>You’ll be redirected to a capture page. Click on the “Event Attendee Code” button</a:t>
            </a:r>
          </a:p>
          <a:p>
            <a:endParaRPr lang="en-US" dirty="0"/>
          </a:p>
          <a:p>
            <a:r>
              <a:rPr lang="en-US" dirty="0"/>
              <a:t>Enter “</a:t>
            </a:r>
            <a:r>
              <a:rPr lang="en-US" dirty="0" err="1"/>
              <a:t>msevent</a:t>
            </a:r>
            <a:r>
              <a:rPr lang="en-US" dirty="0"/>
              <a:t>….”. That code is also display here in this room ???</a:t>
            </a:r>
          </a:p>
        </p:txBody>
      </p:sp>
      <p:sp>
        <p:nvSpPr>
          <p:cNvPr id="4" name="Slide Number Placeholder 3"/>
          <p:cNvSpPr>
            <a:spLocks noGrp="1"/>
          </p:cNvSpPr>
          <p:nvPr>
            <p:ph type="sldNum" sz="quarter" idx="5"/>
          </p:nvPr>
        </p:nvSpPr>
        <p:spPr/>
        <p:txBody>
          <a:bodyPr/>
          <a:lstStyle/>
          <a:p>
            <a:fld id="{63998E41-AB66-4C34-A20B-3CEA25007495}" type="slidenum">
              <a:rPr lang="en-US" smtClean="0"/>
              <a:t>4</a:t>
            </a:fld>
            <a:endParaRPr lang="en-US"/>
          </a:p>
        </p:txBody>
      </p:sp>
    </p:spTree>
    <p:extLst>
      <p:ext uri="{BB962C8B-B14F-4D97-AF65-F5344CB8AC3E}">
        <p14:creationId xmlns:p14="http://schemas.microsoft.com/office/powerpoint/2010/main" val="3355554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agenda for today. </a:t>
            </a:r>
          </a:p>
          <a:p>
            <a:endParaRPr lang="en-US" dirty="0"/>
          </a:p>
          <a:p>
            <a:r>
              <a:rPr lang="en-US" dirty="0"/>
              <a:t>Hopefully you got checked-in and got a little breakfast. </a:t>
            </a:r>
          </a:p>
          <a:p>
            <a:endParaRPr lang="en-US" dirty="0"/>
          </a:p>
          <a:p>
            <a:r>
              <a:rPr lang="en-US" dirty="0"/>
              <a:t>Then we’re going to dive right into what is probably the best keynote you have ever heard in your entire life. Like a TED talk, but way, way better.</a:t>
            </a:r>
          </a:p>
          <a:p>
            <a:endParaRPr lang="en-US" dirty="0"/>
          </a:p>
          <a:p>
            <a:r>
              <a:rPr lang="en-US" dirty="0"/>
              <a:t>We know you’re probably going to load up on about 4 cups of coffee first thing in the morning, so we’re going to take a quick break after that. Besides, you’ll need the break to recover from the whole experience.</a:t>
            </a:r>
          </a:p>
          <a:p>
            <a:endParaRPr lang="en-US" dirty="0"/>
          </a:p>
          <a:p>
            <a:r>
              <a:rPr lang="en-US" dirty="0"/>
              <a:t>Then Mike Collier and David Barkol – I believe both of these guys are global black belts. Is that right? Man – that title is WAY better than mine! They’re going to come up give you an overview of the challenges today.</a:t>
            </a:r>
          </a:p>
          <a:p>
            <a:endParaRPr lang="en-US" dirty="0"/>
          </a:p>
          <a:p>
            <a:r>
              <a:rPr lang="en-US" dirty="0"/>
              <a:t>Then we’re going to break for lunch – probably the most important row in this table, am I right?</a:t>
            </a:r>
          </a:p>
          <a:p>
            <a:endParaRPr lang="en-US" dirty="0"/>
          </a:p>
          <a:p>
            <a:r>
              <a:rPr lang="en-US" dirty="0"/>
              <a:t>Then after lunch, you’re going to be some of the first to hear about how to use the “Serverless Framework” with Azure. This is going to be quite interesting as it abstracts away from you the implementation of Azure and allows you to be multi-cloud and write serverless functions for multiple cloud providers with one code base. Pretty rad. That’s going to be My Ho and ….. Who else am I missing?</a:t>
            </a:r>
          </a:p>
          <a:p>
            <a:endParaRPr lang="en-US" dirty="0"/>
          </a:p>
          <a:p>
            <a:r>
              <a:rPr lang="en-US" dirty="0"/>
              <a:t>Then we’re </a:t>
            </a:r>
            <a:r>
              <a:rPr lang="en-US" dirty="0" err="1"/>
              <a:t>gonna</a:t>
            </a:r>
            <a:r>
              <a:rPr lang="en-US" dirty="0"/>
              <a:t> spend the rest of the afternoon doing the code challenges. Let’s talk about those challenges.</a:t>
            </a:r>
          </a:p>
          <a:p>
            <a:endParaRPr lang="en-US" dirty="0"/>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5</a:t>
            </a:fld>
            <a:endParaRPr lang="en-US"/>
          </a:p>
        </p:txBody>
      </p:sp>
    </p:spTree>
    <p:extLst>
      <p:ext uri="{BB962C8B-B14F-4D97-AF65-F5344CB8AC3E}">
        <p14:creationId xmlns:p14="http://schemas.microsoft.com/office/powerpoint/2010/main" val="277881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see you work in groups of 2 or 3 on these challenges. Things like this are so much easier when you have multiple people working together at the same time. You can solve problems as a group that you can’t solve so easily on your own.</a:t>
            </a:r>
          </a:p>
          <a:p>
            <a:endParaRPr lang="en-US" dirty="0"/>
          </a:p>
          <a:p>
            <a:r>
              <a:rPr lang="en-US" dirty="0"/>
              <a:t>So, turn around. Make a friend. </a:t>
            </a:r>
          </a:p>
          <a:p>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6</a:t>
            </a:fld>
            <a:endParaRPr lang="en-US"/>
          </a:p>
        </p:txBody>
      </p:sp>
    </p:spTree>
    <p:extLst>
      <p:ext uri="{BB962C8B-B14F-4D97-AF65-F5344CB8AC3E}">
        <p14:creationId xmlns:p14="http://schemas.microsoft.com/office/powerpoint/2010/main" val="190167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we’ve got a lot of folks directly from Redmond here today to work with you. This is a great chance for you to talk to some of these folks who work on these products day in and day out. </a:t>
            </a:r>
          </a:p>
          <a:p>
            <a:endParaRPr lang="en-US" dirty="0"/>
          </a:p>
          <a:p>
            <a:r>
              <a:rPr lang="en-US" dirty="0"/>
              <a:t>[Introduce folks</a:t>
            </a:r>
          </a:p>
          <a:p>
            <a:endParaRPr lang="en-US" dirty="0"/>
          </a:p>
          <a:p>
            <a:r>
              <a:rPr lang="en-US" dirty="0"/>
              <a:t>These folks are going to be proctoring all day. As you complete a challenge, you’re going to raise your hand and a proctor will come over, check you off and give you a little reward. Yes – we have prizes today for each item you complete.</a:t>
            </a:r>
          </a:p>
          <a:p>
            <a:endParaRPr lang="en-US" dirty="0"/>
          </a:p>
          <a:p>
            <a:r>
              <a:rPr lang="en-US" dirty="0"/>
              <a:t>The wonderful proctors can help with challenges, answer questions, point you in the right direction</a:t>
            </a:r>
          </a:p>
          <a:p>
            <a:endParaRPr lang="en-US" dirty="0"/>
          </a:p>
          <a:p>
            <a:r>
              <a:rPr lang="en-US" dirty="0"/>
              <a:t>So what are you </a:t>
            </a:r>
            <a:r>
              <a:rPr lang="en-US" dirty="0" err="1"/>
              <a:t>gonna</a:t>
            </a:r>
            <a:r>
              <a:rPr lang="en-US" dirty="0"/>
              <a:t> do if you finish or get stuck?</a:t>
            </a:r>
          </a:p>
        </p:txBody>
      </p:sp>
      <p:sp>
        <p:nvSpPr>
          <p:cNvPr id="4" name="Slide Number Placeholder 3"/>
          <p:cNvSpPr>
            <a:spLocks noGrp="1"/>
          </p:cNvSpPr>
          <p:nvPr>
            <p:ph type="sldNum" sz="quarter" idx="5"/>
          </p:nvPr>
        </p:nvSpPr>
        <p:spPr/>
        <p:txBody>
          <a:bodyPr/>
          <a:lstStyle/>
          <a:p>
            <a:fld id="{63998E41-AB66-4C34-A20B-3CEA25007495}" type="slidenum">
              <a:rPr lang="en-US" smtClean="0"/>
              <a:t>7</a:t>
            </a:fld>
            <a:endParaRPr lang="en-US"/>
          </a:p>
        </p:txBody>
      </p:sp>
    </p:spTree>
    <p:extLst>
      <p:ext uri="{BB962C8B-B14F-4D97-AF65-F5344CB8AC3E}">
        <p14:creationId xmlns:p14="http://schemas.microsoft.com/office/powerpoint/2010/main" val="234314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Raise your hand. Someone will come over and help. We’ve got a lot of MSFT people here, so make sure you put them to work.</a:t>
            </a:r>
          </a:p>
          <a:p>
            <a:endParaRPr lang="en-US" dirty="0"/>
          </a:p>
          <a:p>
            <a:r>
              <a:rPr lang="en-US" dirty="0"/>
              <a:t>OK! Safety demonstration is over.</a:t>
            </a:r>
          </a:p>
          <a:p>
            <a:endParaRPr lang="en-US" dirty="0"/>
          </a:p>
          <a:p>
            <a:r>
              <a:rPr lang="en-US" dirty="0"/>
              <a:t>And now, I have a question for you…</a:t>
            </a:r>
          </a:p>
          <a:p>
            <a:pPr marL="0" indent="0">
              <a:buFontTx/>
              <a:buNone/>
            </a:pPr>
            <a:endParaRPr lang="en-US" dirty="0"/>
          </a:p>
        </p:txBody>
      </p:sp>
      <p:sp>
        <p:nvSpPr>
          <p:cNvPr id="4" name="Slide Number Placeholder 3"/>
          <p:cNvSpPr>
            <a:spLocks noGrp="1"/>
          </p:cNvSpPr>
          <p:nvPr>
            <p:ph type="sldNum" sz="quarter" idx="5"/>
          </p:nvPr>
        </p:nvSpPr>
        <p:spPr/>
        <p:txBody>
          <a:bodyPr/>
          <a:lstStyle/>
          <a:p>
            <a:fld id="{63998E41-AB66-4C34-A20B-3CEA25007495}" type="slidenum">
              <a:rPr lang="en-US" smtClean="0"/>
              <a:t>8</a:t>
            </a:fld>
            <a:endParaRPr lang="en-US"/>
          </a:p>
        </p:txBody>
      </p:sp>
    </p:spTree>
    <p:extLst>
      <p:ext uri="{BB962C8B-B14F-4D97-AF65-F5344CB8AC3E}">
        <p14:creationId xmlns:p14="http://schemas.microsoft.com/office/powerpoint/2010/main" val="165747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Serverless?</a:t>
            </a:r>
          </a:p>
          <a:p>
            <a:endParaRPr lang="en-US" dirty="0"/>
          </a:p>
          <a:p>
            <a:r>
              <a:rPr lang="en-US" dirty="0"/>
              <a:t>Do you know? Do you?</a:t>
            </a:r>
          </a:p>
          <a:p>
            <a:endParaRPr lang="en-US" dirty="0"/>
          </a:p>
          <a:p>
            <a:r>
              <a:rPr lang="en-US" dirty="0"/>
              <a:t>Can you turn to the person next to you and explain it in one sentence?</a:t>
            </a:r>
          </a:p>
          <a:p>
            <a:endParaRPr lang="en-US" dirty="0"/>
          </a:p>
          <a:p>
            <a:r>
              <a:rPr lang="en-US" dirty="0"/>
              <a:t>Could you explain it to someone who is not technical without inducing a coma?</a:t>
            </a:r>
          </a:p>
          <a:p>
            <a:endParaRPr lang="en-US" dirty="0"/>
          </a:p>
          <a:p>
            <a:r>
              <a:rPr lang="en-US" dirty="0"/>
              <a:t>A wise man once said this about the word “Serverless”</a:t>
            </a:r>
          </a:p>
        </p:txBody>
      </p:sp>
      <p:sp>
        <p:nvSpPr>
          <p:cNvPr id="4" name="Slide Number Placeholder 3"/>
          <p:cNvSpPr>
            <a:spLocks noGrp="1"/>
          </p:cNvSpPr>
          <p:nvPr>
            <p:ph type="sldNum" sz="quarter" idx="5"/>
          </p:nvPr>
        </p:nvSpPr>
        <p:spPr/>
        <p:txBody>
          <a:bodyPr/>
          <a:lstStyle/>
          <a:p>
            <a:fld id="{63998E41-AB66-4C34-A20B-3CEA25007495}" type="slidenum">
              <a:rPr lang="en-US" smtClean="0"/>
              <a:t>9</a:t>
            </a:fld>
            <a:endParaRPr lang="en-US"/>
          </a:p>
        </p:txBody>
      </p:sp>
    </p:spTree>
    <p:extLst>
      <p:ext uri="{BB962C8B-B14F-4D97-AF65-F5344CB8AC3E}">
        <p14:creationId xmlns:p14="http://schemas.microsoft.com/office/powerpoint/2010/main" val="6492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08A9-A755-4F23-B010-50D142557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60D0D-C50E-4621-BC3A-A5252F5BC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109D03-9291-4521-AB28-9A55F3964BC7}"/>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5" name="Footer Placeholder 4">
            <a:extLst>
              <a:ext uri="{FF2B5EF4-FFF2-40B4-BE49-F238E27FC236}">
                <a16:creationId xmlns:a16="http://schemas.microsoft.com/office/drawing/2014/main" id="{987217F5-2328-447F-9924-E8C49B0D5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21A66-52E0-4425-ADBC-178239D63A65}"/>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414441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6FF9-263B-4E9F-8827-33B622F8D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C1456A-23FC-439E-88F7-BE52A771E5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8EB1E-6590-438A-A706-03FA497EB5E2}"/>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5" name="Footer Placeholder 4">
            <a:extLst>
              <a:ext uri="{FF2B5EF4-FFF2-40B4-BE49-F238E27FC236}">
                <a16:creationId xmlns:a16="http://schemas.microsoft.com/office/drawing/2014/main" id="{DD9987C0-3B0B-4892-B7DA-41B8F928B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102D5-03FC-48EC-9D4B-2207A66308BF}"/>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71642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26E56-1F75-460D-9A8D-40D243C9A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8FF5D-82C3-4286-938D-855D1FAE4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A8612-EBD6-4D03-A215-F9E414C6DE91}"/>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5" name="Footer Placeholder 4">
            <a:extLst>
              <a:ext uri="{FF2B5EF4-FFF2-40B4-BE49-F238E27FC236}">
                <a16:creationId xmlns:a16="http://schemas.microsoft.com/office/drawing/2014/main" id="{F8D319A7-39A9-4B25-A8F9-D79281CC2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87C66-2D76-4E1E-92AD-D4FCCAE349D0}"/>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254656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4093-4798-4F2F-B630-6155BF27D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E5ED3-24E2-4E81-97FC-222BAC3A2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B9585-1395-4346-A9B1-B6EA411D2F55}"/>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5" name="Footer Placeholder 4">
            <a:extLst>
              <a:ext uri="{FF2B5EF4-FFF2-40B4-BE49-F238E27FC236}">
                <a16:creationId xmlns:a16="http://schemas.microsoft.com/office/drawing/2014/main" id="{002284BB-CE5C-4EF8-BA47-F3DA48D6C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86247-04B8-48B6-BE11-A6A1A178A6C6}"/>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154563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463E-C5BD-4FE2-A0C7-399727C0F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16CA6F-7494-4F08-98E7-D158898E8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A208A-9459-4096-ADBA-6BB1B13FE591}"/>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5" name="Footer Placeholder 4">
            <a:extLst>
              <a:ext uri="{FF2B5EF4-FFF2-40B4-BE49-F238E27FC236}">
                <a16:creationId xmlns:a16="http://schemas.microsoft.com/office/drawing/2014/main" id="{7C4C7067-6724-47B4-8CFA-DF53DF640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EF7AF-2275-4DD9-984F-679C7C3B4D4E}"/>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158280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7252-00C9-4793-8833-77DA69B33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3D1F9-ADEF-4A20-B67D-2F1B0F4F5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F50F20-D6AC-41CC-8BA5-27AB7EFF82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B8B6D-CB8E-4A05-9E3C-3672F4F3A332}"/>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6" name="Footer Placeholder 5">
            <a:extLst>
              <a:ext uri="{FF2B5EF4-FFF2-40B4-BE49-F238E27FC236}">
                <a16:creationId xmlns:a16="http://schemas.microsoft.com/office/drawing/2014/main" id="{2C161D32-F961-4B97-BFEB-47AD9A9CF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10557-0333-4D8C-AE11-2932416E48A6}"/>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147750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FD19-7151-4CB2-9C83-7B0D9FB45A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B9EE1D-52FD-4488-9D32-87CE9F959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91754-D33F-4984-A1B5-52C0F473D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16DCEE-3424-4D0C-B9E6-7506C650DF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B6FF7-0C5A-4E98-B92E-BE1905C4B9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16AA36-6CF5-43A9-BB85-78502B4129D3}"/>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8" name="Footer Placeholder 7">
            <a:extLst>
              <a:ext uri="{FF2B5EF4-FFF2-40B4-BE49-F238E27FC236}">
                <a16:creationId xmlns:a16="http://schemas.microsoft.com/office/drawing/2014/main" id="{ED32EA53-991D-4188-BF34-52AC90685D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E8ED8F-2C06-48AE-A062-5D4FF72DEDA0}"/>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115568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C4B6-C3E4-4F6F-A592-B79C9985D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6CD2AB-78FA-4370-AFCC-051F03242AA1}"/>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4" name="Footer Placeholder 3">
            <a:extLst>
              <a:ext uri="{FF2B5EF4-FFF2-40B4-BE49-F238E27FC236}">
                <a16:creationId xmlns:a16="http://schemas.microsoft.com/office/drawing/2014/main" id="{AA611C35-DB88-49AC-AC6B-0F73427FCE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902378-0F14-4C2E-9488-65C68D62B28B}"/>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391787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C751-5F6E-4040-9B18-ED18DD526B08}"/>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3" name="Footer Placeholder 2">
            <a:extLst>
              <a:ext uri="{FF2B5EF4-FFF2-40B4-BE49-F238E27FC236}">
                <a16:creationId xmlns:a16="http://schemas.microsoft.com/office/drawing/2014/main" id="{BE697D8D-30B0-40B3-B998-5585FE8A15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5F30E6-D9DA-44D8-B2A4-2A27BFFD13B2}"/>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3510312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BA76-4D7C-4FAC-98DC-DDEA6C928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FE4E31-99BB-4EB8-BF73-4FCD0C4DD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D5EC53-CD13-48AD-96A0-212D78057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5A72BF-9D72-4DD3-AF98-5B666C44C53C}"/>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6" name="Footer Placeholder 5">
            <a:extLst>
              <a:ext uri="{FF2B5EF4-FFF2-40B4-BE49-F238E27FC236}">
                <a16:creationId xmlns:a16="http://schemas.microsoft.com/office/drawing/2014/main" id="{681EC2CF-785F-4833-87EE-239981A71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8ABD0-CB7C-4857-AC55-E43AE9AB5C44}"/>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408375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DCB9-3B62-4D92-A678-E05CD8EFF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186DD3-3B78-43D7-A20F-E064E6308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D8637-F972-4F7E-B1A0-0B61119A8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71DAC-1850-456A-940D-6F898DC007D5}"/>
              </a:ext>
            </a:extLst>
          </p:cNvPr>
          <p:cNvSpPr>
            <a:spLocks noGrp="1"/>
          </p:cNvSpPr>
          <p:nvPr>
            <p:ph type="dt" sz="half" idx="10"/>
          </p:nvPr>
        </p:nvSpPr>
        <p:spPr/>
        <p:txBody>
          <a:bodyPr/>
          <a:lstStyle/>
          <a:p>
            <a:fld id="{B9B2E6CF-F891-4F15-9299-0E70D57CD469}" type="datetimeFigureOut">
              <a:rPr lang="en-US" smtClean="0"/>
              <a:t>10/4/2019</a:t>
            </a:fld>
            <a:endParaRPr lang="en-US"/>
          </a:p>
        </p:txBody>
      </p:sp>
      <p:sp>
        <p:nvSpPr>
          <p:cNvPr id="6" name="Footer Placeholder 5">
            <a:extLst>
              <a:ext uri="{FF2B5EF4-FFF2-40B4-BE49-F238E27FC236}">
                <a16:creationId xmlns:a16="http://schemas.microsoft.com/office/drawing/2014/main" id="{F3D29A45-714C-4882-8BD8-038CF82C3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819C1-3D33-4781-8E0F-DD954A9A9654}"/>
              </a:ext>
            </a:extLst>
          </p:cNvPr>
          <p:cNvSpPr>
            <a:spLocks noGrp="1"/>
          </p:cNvSpPr>
          <p:nvPr>
            <p:ph type="sldNum" sz="quarter" idx="12"/>
          </p:nvPr>
        </p:nvSpPr>
        <p:spPr/>
        <p:txBody>
          <a:bodyPr/>
          <a:lstStyle/>
          <a:p>
            <a:fld id="{823318AB-9ABF-43BB-BCA1-7FF832F1AB29}" type="slidenum">
              <a:rPr lang="en-US" smtClean="0"/>
              <a:t>‹#›</a:t>
            </a:fld>
            <a:endParaRPr lang="en-US"/>
          </a:p>
        </p:txBody>
      </p:sp>
    </p:spTree>
    <p:extLst>
      <p:ext uri="{BB962C8B-B14F-4D97-AF65-F5344CB8AC3E}">
        <p14:creationId xmlns:p14="http://schemas.microsoft.com/office/powerpoint/2010/main" val="217531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20E69-B743-49EC-8F5C-2A7E9D60C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382334-71B7-48E8-A217-7EE66A2A1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5EBCC-B6C4-4569-98AF-5D41E4FB9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2E6CF-F891-4F15-9299-0E70D57CD469}" type="datetimeFigureOut">
              <a:rPr lang="en-US" smtClean="0"/>
              <a:t>10/4/2019</a:t>
            </a:fld>
            <a:endParaRPr lang="en-US"/>
          </a:p>
        </p:txBody>
      </p:sp>
      <p:sp>
        <p:nvSpPr>
          <p:cNvPr id="5" name="Footer Placeholder 4">
            <a:extLst>
              <a:ext uri="{FF2B5EF4-FFF2-40B4-BE49-F238E27FC236}">
                <a16:creationId xmlns:a16="http://schemas.microsoft.com/office/drawing/2014/main" id="{4EFFF64A-4CB3-487E-ACF5-EF0B725B08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633035-9404-4676-9B49-8D0D08BEB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318AB-9ABF-43BB-BCA1-7FF832F1AB29}" type="slidenum">
              <a:rPr lang="en-US" smtClean="0"/>
              <a:t>‹#›</a:t>
            </a:fld>
            <a:endParaRPr lang="en-US"/>
          </a:p>
        </p:txBody>
      </p:sp>
    </p:spTree>
    <p:extLst>
      <p:ext uri="{BB962C8B-B14F-4D97-AF65-F5344CB8AC3E}">
        <p14:creationId xmlns:p14="http://schemas.microsoft.com/office/powerpoint/2010/main" val="3956997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microsoft.com/office/2007/relationships/hdphoto" Target="../media/hdphoto7.wdp"/></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8.wdp"/></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microsoft.com/office/2007/relationships/hdphoto" Target="../media/hdphoto9.wdp"/></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10.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7.wdp"/></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microsoft.com/office/2007/relationships/hdphoto" Target="../media/hdphoto11.wd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925A-C903-4FFF-97FA-2BAFCE664D0E}"/>
              </a:ext>
            </a:extLst>
          </p:cNvPr>
          <p:cNvSpPr>
            <a:spLocks noGrp="1"/>
          </p:cNvSpPr>
          <p:nvPr>
            <p:ph type="ctrTitle"/>
          </p:nvPr>
        </p:nvSpPr>
        <p:spPr>
          <a:xfrm>
            <a:off x="2929328" y="2605344"/>
            <a:ext cx="6333343" cy="1647311"/>
          </a:xfrm>
        </p:spPr>
        <p:txBody>
          <a:bodyPr>
            <a:noAutofit/>
          </a:bodyPr>
          <a:lstStyle/>
          <a:p>
            <a:r>
              <a:rPr lang="en-US" dirty="0">
                <a:solidFill>
                  <a:schemeClr val="bg1"/>
                </a:solidFill>
                <a:latin typeface="Cascadia Code" panose="020B0509020204030204" pitchFamily="49" charset="0"/>
              </a:rPr>
              <a:t>Serverless Workshop</a:t>
            </a:r>
          </a:p>
        </p:txBody>
      </p:sp>
      <p:pic>
        <p:nvPicPr>
          <p:cNvPr id="2050" name="Picture 2" descr="Image result for microsoft logo png">
            <a:extLst>
              <a:ext uri="{FF2B5EF4-FFF2-40B4-BE49-F238E27FC236}">
                <a16:creationId xmlns:a16="http://schemas.microsoft.com/office/drawing/2014/main" id="{039CFA61-498D-4481-A339-F5F860998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755" y="5385217"/>
            <a:ext cx="3650106" cy="134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8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925A-C903-4FFF-97FA-2BAFCE664D0E}"/>
              </a:ext>
            </a:extLst>
          </p:cNvPr>
          <p:cNvSpPr>
            <a:spLocks noGrp="1"/>
          </p:cNvSpPr>
          <p:nvPr>
            <p:ph type="ctrTitle"/>
          </p:nvPr>
        </p:nvSpPr>
        <p:spPr>
          <a:xfrm>
            <a:off x="1524000" y="352425"/>
            <a:ext cx="9144000" cy="4792038"/>
          </a:xfrm>
        </p:spPr>
        <p:txBody>
          <a:bodyPr>
            <a:noAutofit/>
          </a:bodyPr>
          <a:lstStyle/>
          <a:p>
            <a:pPr algn="l"/>
            <a:r>
              <a:rPr lang="en-US" sz="4000" dirty="0">
                <a:solidFill>
                  <a:schemeClr val="bg1"/>
                </a:solidFill>
                <a:latin typeface="Cascadia Code" panose="020B0509020204030204" pitchFamily="49" charset="0"/>
              </a:rPr>
              <a:t>“It’s not important to understand </a:t>
            </a:r>
            <a:r>
              <a:rPr lang="en-US" sz="4000" i="1" dirty="0">
                <a:solidFill>
                  <a:schemeClr val="bg1"/>
                </a:solidFill>
                <a:latin typeface="Cascadia Code" panose="020B0509020204030204" pitchFamily="49" charset="0"/>
              </a:rPr>
              <a:t>what</a:t>
            </a:r>
            <a:r>
              <a:rPr lang="en-US" sz="4000" dirty="0">
                <a:solidFill>
                  <a:schemeClr val="bg1"/>
                </a:solidFill>
                <a:latin typeface="Cascadia Code" panose="020B0509020204030204" pitchFamily="49" charset="0"/>
              </a:rPr>
              <a:t> “Serverless” means. </a:t>
            </a:r>
            <a:br>
              <a:rPr lang="en-US" sz="4000" dirty="0">
                <a:solidFill>
                  <a:schemeClr val="bg1"/>
                </a:solidFill>
                <a:latin typeface="Cascadia Code" panose="020B0509020204030204" pitchFamily="49" charset="0"/>
              </a:rPr>
            </a:br>
            <a:br>
              <a:rPr lang="en-US" sz="4000" dirty="0">
                <a:solidFill>
                  <a:schemeClr val="bg1"/>
                </a:solidFill>
                <a:latin typeface="Cascadia Code" panose="020B0509020204030204" pitchFamily="49" charset="0"/>
              </a:rPr>
            </a:br>
            <a:r>
              <a:rPr lang="en-US" sz="4000" dirty="0">
                <a:solidFill>
                  <a:schemeClr val="bg1"/>
                </a:solidFill>
                <a:latin typeface="Cascadia Code" panose="020B0509020204030204" pitchFamily="49" charset="0"/>
              </a:rPr>
              <a:t>It’s only important that you know the word and you are not afraid to use it in a blog post”</a:t>
            </a:r>
          </a:p>
        </p:txBody>
      </p:sp>
      <p:sp>
        <p:nvSpPr>
          <p:cNvPr id="3" name="Title 1">
            <a:extLst>
              <a:ext uri="{FF2B5EF4-FFF2-40B4-BE49-F238E27FC236}">
                <a16:creationId xmlns:a16="http://schemas.microsoft.com/office/drawing/2014/main" id="{5C9B5E12-DF18-4184-BFB0-97A928D8BD2C}"/>
              </a:ext>
            </a:extLst>
          </p:cNvPr>
          <p:cNvSpPr txBox="1">
            <a:spLocks/>
          </p:cNvSpPr>
          <p:nvPr/>
        </p:nvSpPr>
        <p:spPr>
          <a:xfrm>
            <a:off x="1657350" y="4896813"/>
            <a:ext cx="1419225" cy="1219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bg1"/>
                </a:solidFill>
                <a:latin typeface="Cascadia Code" panose="020B0509020204030204" pitchFamily="49" charset="0"/>
              </a:rPr>
              <a:t>- Me</a:t>
            </a:r>
          </a:p>
        </p:txBody>
      </p:sp>
      <p:sp>
        <p:nvSpPr>
          <p:cNvPr id="4" name="Title 1">
            <a:extLst>
              <a:ext uri="{FF2B5EF4-FFF2-40B4-BE49-F238E27FC236}">
                <a16:creationId xmlns:a16="http://schemas.microsoft.com/office/drawing/2014/main" id="{DC80F4FB-F2AA-42CF-A850-B1B71B9A3CFF}"/>
              </a:ext>
            </a:extLst>
          </p:cNvPr>
          <p:cNvSpPr txBox="1">
            <a:spLocks/>
          </p:cNvSpPr>
          <p:nvPr/>
        </p:nvSpPr>
        <p:spPr>
          <a:xfrm>
            <a:off x="2366962" y="4896813"/>
            <a:ext cx="5267325" cy="1219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bg1"/>
                </a:solidFill>
                <a:latin typeface="Cascadia Code" panose="020B0509020204030204" pitchFamily="49" charset="0"/>
              </a:rPr>
              <a:t>: In a blog post. </a:t>
            </a:r>
          </a:p>
        </p:txBody>
      </p:sp>
      <p:sp>
        <p:nvSpPr>
          <p:cNvPr id="5" name="Title 1">
            <a:extLst>
              <a:ext uri="{FF2B5EF4-FFF2-40B4-BE49-F238E27FC236}">
                <a16:creationId xmlns:a16="http://schemas.microsoft.com/office/drawing/2014/main" id="{D161AE58-5BA7-407D-9F27-B473CA11B34E}"/>
              </a:ext>
            </a:extLst>
          </p:cNvPr>
          <p:cNvSpPr txBox="1">
            <a:spLocks/>
          </p:cNvSpPr>
          <p:nvPr/>
        </p:nvSpPr>
        <p:spPr>
          <a:xfrm>
            <a:off x="4999758" y="4908070"/>
            <a:ext cx="5267325" cy="1219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solidFill>
                  <a:schemeClr val="bg1"/>
                </a:solidFill>
                <a:latin typeface="Cascadia Code" panose="020B0509020204030204" pitchFamily="49" charset="0"/>
              </a:rPr>
              <a:t>About Serverless.</a:t>
            </a:r>
          </a:p>
        </p:txBody>
      </p:sp>
    </p:spTree>
    <p:extLst>
      <p:ext uri="{BB962C8B-B14F-4D97-AF65-F5344CB8AC3E}">
        <p14:creationId xmlns:p14="http://schemas.microsoft.com/office/powerpoint/2010/main" val="256702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5BE05046-3974-4149-914F-288B116D05A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colorTemperature colorTemp="11500"/>
                    </a14:imgEffect>
                    <a14:imgEffect>
                      <a14:saturation sat="300000"/>
                    </a14:imgEffect>
                    <a14:imgEffect>
                      <a14:brightnessContrast bright="100000" contrast="17000"/>
                    </a14:imgEffect>
                  </a14:imgLayer>
                </a14:imgProps>
              </a:ext>
              <a:ext uri="{28A0092B-C50C-407E-A947-70E740481C1C}">
                <a14:useLocalDpi xmlns:a14="http://schemas.microsoft.com/office/drawing/2010/main" val="0"/>
              </a:ext>
            </a:extLst>
          </a:blip>
          <a:stretch>
            <a:fillRect/>
          </a:stretch>
        </p:blipFill>
        <p:spPr>
          <a:xfrm>
            <a:off x="3008278" y="341278"/>
            <a:ext cx="6175443" cy="6175443"/>
          </a:xfrm>
          <a:prstGeom prst="rect">
            <a:avLst/>
          </a:prstGeom>
        </p:spPr>
      </p:pic>
    </p:spTree>
    <p:extLst>
      <p:ext uri="{BB962C8B-B14F-4D97-AF65-F5344CB8AC3E}">
        <p14:creationId xmlns:p14="http://schemas.microsoft.com/office/powerpoint/2010/main" val="378079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64300A-E38A-4C8A-8903-17667A9B60C9}"/>
              </a:ext>
            </a:extLst>
          </p:cNvPr>
          <p:cNvSpPr>
            <a:spLocks noGrp="1"/>
          </p:cNvSpPr>
          <p:nvPr>
            <p:ph type="ctrTitle"/>
          </p:nvPr>
        </p:nvSpPr>
        <p:spPr>
          <a:xfrm>
            <a:off x="1524000" y="3064212"/>
            <a:ext cx="9144000" cy="1313627"/>
          </a:xfrm>
        </p:spPr>
        <p:txBody>
          <a:bodyPr>
            <a:noAutofit/>
          </a:bodyPr>
          <a:lstStyle/>
          <a:p>
            <a:r>
              <a:rPr lang="en-US" sz="4000" dirty="0">
                <a:solidFill>
                  <a:schemeClr val="bg1"/>
                </a:solidFill>
                <a:latin typeface="Cascadia Code" panose="020B0509020204030204" pitchFamily="49" charset="0"/>
              </a:rPr>
              <a:t>Build applications without thinking about servers</a:t>
            </a:r>
          </a:p>
        </p:txBody>
      </p:sp>
    </p:spTree>
    <p:extLst>
      <p:ext uri="{BB962C8B-B14F-4D97-AF65-F5344CB8AC3E}">
        <p14:creationId xmlns:p14="http://schemas.microsoft.com/office/powerpoint/2010/main" val="386411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64300A-E38A-4C8A-8903-17667A9B60C9}"/>
              </a:ext>
            </a:extLst>
          </p:cNvPr>
          <p:cNvSpPr>
            <a:spLocks noGrp="1"/>
          </p:cNvSpPr>
          <p:nvPr>
            <p:ph type="ctrTitle"/>
          </p:nvPr>
        </p:nvSpPr>
        <p:spPr>
          <a:xfrm>
            <a:off x="1524000" y="2240205"/>
            <a:ext cx="9144000" cy="2377589"/>
          </a:xfrm>
        </p:spPr>
        <p:txBody>
          <a:bodyPr>
            <a:noAutofit/>
          </a:bodyPr>
          <a:lstStyle/>
          <a:p>
            <a:r>
              <a:rPr lang="en-US" sz="4000" dirty="0">
                <a:solidFill>
                  <a:schemeClr val="bg1"/>
                </a:solidFill>
                <a:latin typeface="Cascadia Code" panose="020B0509020204030204" pitchFamily="49" charset="0"/>
              </a:rPr>
              <a:t>…custom code run in managed, ephemeral containers on a “Functions as a Service” (</a:t>
            </a:r>
            <a:r>
              <a:rPr lang="en-US" sz="4000" dirty="0" err="1">
                <a:solidFill>
                  <a:schemeClr val="bg1"/>
                </a:solidFill>
                <a:latin typeface="Cascadia Code" panose="020B0509020204030204" pitchFamily="49" charset="0"/>
              </a:rPr>
              <a:t>FaaS</a:t>
            </a:r>
            <a:r>
              <a:rPr lang="en-US" sz="4000" dirty="0">
                <a:solidFill>
                  <a:schemeClr val="bg1"/>
                </a:solidFill>
                <a:latin typeface="Cascadia Code" panose="020B0509020204030204" pitchFamily="49" charset="0"/>
              </a:rPr>
              <a:t>) platform.</a:t>
            </a:r>
          </a:p>
        </p:txBody>
      </p:sp>
    </p:spTree>
    <p:extLst>
      <p:ext uri="{BB962C8B-B14F-4D97-AF65-F5344CB8AC3E}">
        <p14:creationId xmlns:p14="http://schemas.microsoft.com/office/powerpoint/2010/main" val="196544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EB587A-E21A-4AC3-8878-07AAD7369F2C}"/>
              </a:ext>
            </a:extLst>
          </p:cNvPr>
          <p:cNvSpPr txBox="1"/>
          <p:nvPr/>
        </p:nvSpPr>
        <p:spPr>
          <a:xfrm>
            <a:off x="8434388" y="1842052"/>
            <a:ext cx="1749908" cy="1782418"/>
          </a:xfrm>
          <a:prstGeom prst="rect">
            <a:avLst/>
          </a:prstGeom>
          <a:noFill/>
        </p:spPr>
        <p:txBody>
          <a:bodyPr wrap="square" rtlCol="0">
            <a:spAutoFit/>
          </a:bodyPr>
          <a:lstStyle/>
          <a:p>
            <a:endParaRPr lang="en-US" dirty="0"/>
          </a:p>
        </p:txBody>
      </p:sp>
      <p:pic>
        <p:nvPicPr>
          <p:cNvPr id="5" name="Picture 4" descr="A close up of a sign&#10;&#10;Description automatically generated">
            <a:extLst>
              <a:ext uri="{FF2B5EF4-FFF2-40B4-BE49-F238E27FC236}">
                <a16:creationId xmlns:a16="http://schemas.microsoft.com/office/drawing/2014/main" id="{FF52521A-17DE-409F-883D-57673607E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11012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925A-C903-4FFF-97FA-2BAFCE664D0E}"/>
              </a:ext>
            </a:extLst>
          </p:cNvPr>
          <p:cNvSpPr>
            <a:spLocks noGrp="1"/>
          </p:cNvSpPr>
          <p:nvPr>
            <p:ph type="ctrTitle"/>
          </p:nvPr>
        </p:nvSpPr>
        <p:spPr>
          <a:xfrm>
            <a:off x="1524000" y="1284912"/>
            <a:ext cx="9144000" cy="4288176"/>
          </a:xfrm>
        </p:spPr>
        <p:txBody>
          <a:bodyPr>
            <a:noAutofit/>
          </a:bodyPr>
          <a:lstStyle/>
          <a:p>
            <a:r>
              <a:rPr lang="en-US" sz="30000" dirty="0" err="1">
                <a:solidFill>
                  <a:schemeClr val="bg1"/>
                </a:solidFill>
                <a:latin typeface="Cascadia Code" panose="020B0509020204030204" pitchFamily="49" charset="0"/>
              </a:rPr>
              <a:t>FaaS</a:t>
            </a:r>
            <a:endParaRPr lang="en-US" sz="30000" dirty="0">
              <a:solidFill>
                <a:schemeClr val="bg1"/>
              </a:solidFill>
              <a:latin typeface="Cascadia Code" panose="020B0509020204030204" pitchFamily="49" charset="0"/>
            </a:endParaRPr>
          </a:p>
        </p:txBody>
      </p:sp>
    </p:spTree>
    <p:extLst>
      <p:ext uri="{BB962C8B-B14F-4D97-AF65-F5344CB8AC3E}">
        <p14:creationId xmlns:p14="http://schemas.microsoft.com/office/powerpoint/2010/main" val="320068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5CEE5BD-D7DF-4CC7-B281-8A315B90658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3886200" y="0"/>
            <a:ext cx="6858000" cy="6858000"/>
          </a:xfrm>
          <a:prstGeom prst="rect">
            <a:avLst/>
          </a:prstGeom>
        </p:spPr>
      </p:pic>
      <p:sp>
        <p:nvSpPr>
          <p:cNvPr id="5" name="Title 1">
            <a:extLst>
              <a:ext uri="{FF2B5EF4-FFF2-40B4-BE49-F238E27FC236}">
                <a16:creationId xmlns:a16="http://schemas.microsoft.com/office/drawing/2014/main" id="{93E81268-DAAF-421E-B8A7-D8464880ADDE}"/>
              </a:ext>
            </a:extLst>
          </p:cNvPr>
          <p:cNvSpPr>
            <a:spLocks noGrp="1"/>
          </p:cNvSpPr>
          <p:nvPr>
            <p:ph type="ctrTitle"/>
          </p:nvPr>
        </p:nvSpPr>
        <p:spPr>
          <a:xfrm>
            <a:off x="1054080" y="1284912"/>
            <a:ext cx="4725398" cy="4288176"/>
          </a:xfrm>
        </p:spPr>
        <p:txBody>
          <a:bodyPr>
            <a:noAutofit/>
          </a:bodyPr>
          <a:lstStyle/>
          <a:p>
            <a:r>
              <a:rPr lang="en-US" sz="30000">
                <a:solidFill>
                  <a:schemeClr val="bg1"/>
                </a:solidFill>
                <a:latin typeface="Cascadia Code" panose="020B0509020204030204" pitchFamily="49" charset="0"/>
              </a:rPr>
              <a:t>1</a:t>
            </a:r>
          </a:p>
        </p:txBody>
      </p:sp>
    </p:spTree>
    <p:extLst>
      <p:ext uri="{BB962C8B-B14F-4D97-AF65-F5344CB8AC3E}">
        <p14:creationId xmlns:p14="http://schemas.microsoft.com/office/powerpoint/2010/main" val="133816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E81268-DAAF-421E-B8A7-D8464880ADDE}"/>
              </a:ext>
            </a:extLst>
          </p:cNvPr>
          <p:cNvSpPr>
            <a:spLocks noGrp="1"/>
          </p:cNvSpPr>
          <p:nvPr>
            <p:ph type="ctrTitle"/>
          </p:nvPr>
        </p:nvSpPr>
        <p:spPr>
          <a:xfrm>
            <a:off x="1054080" y="1284912"/>
            <a:ext cx="4725398" cy="4288176"/>
          </a:xfrm>
        </p:spPr>
        <p:txBody>
          <a:bodyPr>
            <a:noAutofit/>
          </a:bodyPr>
          <a:lstStyle/>
          <a:p>
            <a:r>
              <a:rPr lang="en-US" sz="30000">
                <a:solidFill>
                  <a:schemeClr val="bg1"/>
                </a:solidFill>
                <a:latin typeface="Cascadia Code" panose="020B0509020204030204" pitchFamily="49" charset="0"/>
              </a:rPr>
              <a:t>2</a:t>
            </a:r>
          </a:p>
        </p:txBody>
      </p:sp>
      <p:pic>
        <p:nvPicPr>
          <p:cNvPr id="3" name="Picture 2" descr="A close up of a logo&#10;&#10;Description automatically generated">
            <a:extLst>
              <a:ext uri="{FF2B5EF4-FFF2-40B4-BE49-F238E27FC236}">
                <a16:creationId xmlns:a16="http://schemas.microsoft.com/office/drawing/2014/main" id="{95BAA8C6-FFBD-45E1-A7AD-AF3AE439A87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9998"/>
                    </a14:imgEffect>
                    <a14:imgEffect>
                      <a14:saturation sat="334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279920" y="0"/>
            <a:ext cx="6858000" cy="6858000"/>
          </a:xfrm>
          <a:prstGeom prst="rect">
            <a:avLst/>
          </a:prstGeom>
        </p:spPr>
      </p:pic>
    </p:spTree>
    <p:extLst>
      <p:ext uri="{BB962C8B-B14F-4D97-AF65-F5344CB8AC3E}">
        <p14:creationId xmlns:p14="http://schemas.microsoft.com/office/powerpoint/2010/main" val="271339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E81268-DAAF-421E-B8A7-D8464880ADDE}"/>
              </a:ext>
            </a:extLst>
          </p:cNvPr>
          <p:cNvSpPr>
            <a:spLocks noGrp="1"/>
          </p:cNvSpPr>
          <p:nvPr>
            <p:ph type="ctrTitle"/>
          </p:nvPr>
        </p:nvSpPr>
        <p:spPr>
          <a:xfrm>
            <a:off x="1054080" y="1284912"/>
            <a:ext cx="4725398" cy="4288176"/>
          </a:xfrm>
        </p:spPr>
        <p:txBody>
          <a:bodyPr>
            <a:noAutofit/>
          </a:bodyPr>
          <a:lstStyle/>
          <a:p>
            <a:r>
              <a:rPr lang="en-US" sz="30000">
                <a:solidFill>
                  <a:schemeClr val="bg1"/>
                </a:solidFill>
                <a:latin typeface="Cascadia Code" panose="020B0509020204030204" pitchFamily="49" charset="0"/>
              </a:rPr>
              <a:t>2</a:t>
            </a:r>
          </a:p>
        </p:txBody>
      </p:sp>
      <p:pic>
        <p:nvPicPr>
          <p:cNvPr id="3" name="Picture 2">
            <a:extLst>
              <a:ext uri="{FF2B5EF4-FFF2-40B4-BE49-F238E27FC236}">
                <a16:creationId xmlns:a16="http://schemas.microsoft.com/office/drawing/2014/main" id="{95BAA8C6-FFBD-45E1-A7AD-AF3AE439A87C}"/>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100000" contrast="85000"/>
                    </a14:imgEffect>
                  </a14:imgLayer>
                </a14:imgProps>
              </a:ext>
              <a:ext uri="{28A0092B-C50C-407E-A947-70E740481C1C}">
                <a14:useLocalDpi xmlns:a14="http://schemas.microsoft.com/office/drawing/2010/main" val="0"/>
              </a:ext>
            </a:extLst>
          </a:blip>
          <a:srcRect/>
          <a:stretch/>
        </p:blipFill>
        <p:spPr>
          <a:xfrm>
            <a:off x="4132003" y="0"/>
            <a:ext cx="6858000" cy="6858000"/>
          </a:xfrm>
          <a:prstGeom prst="rect">
            <a:avLst/>
          </a:prstGeom>
        </p:spPr>
      </p:pic>
    </p:spTree>
    <p:extLst>
      <p:ext uri="{BB962C8B-B14F-4D97-AF65-F5344CB8AC3E}">
        <p14:creationId xmlns:p14="http://schemas.microsoft.com/office/powerpoint/2010/main" val="157559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E81268-DAAF-421E-B8A7-D8464880ADDE}"/>
              </a:ext>
            </a:extLst>
          </p:cNvPr>
          <p:cNvSpPr>
            <a:spLocks noGrp="1"/>
          </p:cNvSpPr>
          <p:nvPr>
            <p:ph type="ctrTitle"/>
          </p:nvPr>
        </p:nvSpPr>
        <p:spPr>
          <a:xfrm>
            <a:off x="1054080" y="1284912"/>
            <a:ext cx="4725398" cy="4288176"/>
          </a:xfrm>
        </p:spPr>
        <p:txBody>
          <a:bodyPr>
            <a:noAutofit/>
          </a:bodyPr>
          <a:lstStyle/>
          <a:p>
            <a:r>
              <a:rPr lang="en-US" sz="30000">
                <a:solidFill>
                  <a:schemeClr val="bg1"/>
                </a:solidFill>
                <a:latin typeface="Cascadia Code" panose="020B0509020204030204" pitchFamily="49" charset="0"/>
              </a:rPr>
              <a:t>3</a:t>
            </a:r>
          </a:p>
        </p:txBody>
      </p:sp>
      <p:pic>
        <p:nvPicPr>
          <p:cNvPr id="3" name="Picture 2">
            <a:extLst>
              <a:ext uri="{FF2B5EF4-FFF2-40B4-BE49-F238E27FC236}">
                <a16:creationId xmlns:a16="http://schemas.microsoft.com/office/drawing/2014/main" id="{95BAA8C6-FFBD-45E1-A7AD-AF3AE439A87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1000"/>
                    </a14:imgEffect>
                  </a14:imgLayer>
                </a14:imgProps>
              </a:ext>
              <a:ext uri="{28A0092B-C50C-407E-A947-70E740481C1C}">
                <a14:useLocalDpi xmlns:a14="http://schemas.microsoft.com/office/drawing/2010/main" val="0"/>
              </a:ext>
            </a:extLst>
          </a:blip>
          <a:srcRect/>
          <a:stretch/>
        </p:blipFill>
        <p:spPr>
          <a:xfrm>
            <a:off x="4279920" y="149900"/>
            <a:ext cx="6858000" cy="6858000"/>
          </a:xfrm>
          <a:prstGeom prst="rect">
            <a:avLst/>
          </a:prstGeom>
        </p:spPr>
      </p:pic>
    </p:spTree>
    <p:extLst>
      <p:ext uri="{BB962C8B-B14F-4D97-AF65-F5344CB8AC3E}">
        <p14:creationId xmlns:p14="http://schemas.microsoft.com/office/powerpoint/2010/main" val="51906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AF4041C2-3E0B-4A22-B9EE-40EAFAD226D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329037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925A-C903-4FFF-97FA-2BAFCE664D0E}"/>
              </a:ext>
            </a:extLst>
          </p:cNvPr>
          <p:cNvSpPr>
            <a:spLocks noGrp="1"/>
          </p:cNvSpPr>
          <p:nvPr>
            <p:ph type="ctrTitle"/>
          </p:nvPr>
        </p:nvSpPr>
        <p:spPr>
          <a:xfrm>
            <a:off x="1524000" y="1284912"/>
            <a:ext cx="9144000" cy="4288176"/>
          </a:xfrm>
        </p:spPr>
        <p:txBody>
          <a:bodyPr>
            <a:noAutofit/>
          </a:bodyPr>
          <a:lstStyle/>
          <a:p>
            <a:r>
              <a:rPr lang="en-US" sz="30000">
                <a:solidFill>
                  <a:schemeClr val="bg1"/>
                </a:solidFill>
                <a:latin typeface="Cascadia Code" panose="020B0509020204030204" pitchFamily="49" charset="0"/>
              </a:rPr>
              <a:t>$</a:t>
            </a:r>
          </a:p>
        </p:txBody>
      </p:sp>
    </p:spTree>
    <p:extLst>
      <p:ext uri="{BB962C8B-B14F-4D97-AF65-F5344CB8AC3E}">
        <p14:creationId xmlns:p14="http://schemas.microsoft.com/office/powerpoint/2010/main" val="1021533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925A-C903-4FFF-97FA-2BAFCE664D0E}"/>
              </a:ext>
            </a:extLst>
          </p:cNvPr>
          <p:cNvSpPr>
            <a:spLocks noGrp="1"/>
          </p:cNvSpPr>
          <p:nvPr>
            <p:ph type="ctrTitle"/>
          </p:nvPr>
        </p:nvSpPr>
        <p:spPr>
          <a:xfrm>
            <a:off x="0" y="1883427"/>
            <a:ext cx="12192000" cy="3091145"/>
          </a:xfrm>
        </p:spPr>
        <p:txBody>
          <a:bodyPr>
            <a:noAutofit/>
          </a:bodyPr>
          <a:lstStyle/>
          <a:p>
            <a:r>
              <a:rPr lang="en-US" sz="20000" dirty="0">
                <a:solidFill>
                  <a:schemeClr val="bg1"/>
                </a:solidFill>
                <a:latin typeface="Cascadia Code" panose="020B0509020204030204" pitchFamily="49" charset="0"/>
              </a:rPr>
              <a:t>$EVENT</a:t>
            </a:r>
          </a:p>
        </p:txBody>
      </p:sp>
    </p:spTree>
    <p:extLst>
      <p:ext uri="{BB962C8B-B14F-4D97-AF65-F5344CB8AC3E}">
        <p14:creationId xmlns:p14="http://schemas.microsoft.com/office/powerpoint/2010/main" val="1516771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EB587A-E21A-4AC3-8878-07AAD7369F2C}"/>
              </a:ext>
            </a:extLst>
          </p:cNvPr>
          <p:cNvSpPr txBox="1"/>
          <p:nvPr/>
        </p:nvSpPr>
        <p:spPr>
          <a:xfrm>
            <a:off x="8434388" y="1842052"/>
            <a:ext cx="1749908" cy="1782418"/>
          </a:xfrm>
          <a:prstGeom prst="rect">
            <a:avLst/>
          </a:prstGeom>
          <a:noFill/>
        </p:spPr>
        <p:txBody>
          <a:bodyPr wrap="square" rtlCol="0">
            <a:spAutoFit/>
          </a:bodyPr>
          <a:lstStyle/>
          <a:p>
            <a:endParaRPr lang="en-US" dirty="0"/>
          </a:p>
        </p:txBody>
      </p:sp>
      <p:pic>
        <p:nvPicPr>
          <p:cNvPr id="5" name="Picture 4" descr="A close up of a sign&#10;&#10;Description automatically generated">
            <a:extLst>
              <a:ext uri="{FF2B5EF4-FFF2-40B4-BE49-F238E27FC236}">
                <a16:creationId xmlns:a16="http://schemas.microsoft.com/office/drawing/2014/main" id="{FF52521A-17DE-409F-883D-57673607E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382572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FF52521A-17DE-409F-883D-57673607E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07" y="538488"/>
            <a:ext cx="1263650" cy="1263650"/>
          </a:xfrm>
          <a:prstGeom prst="rect">
            <a:avLst/>
          </a:prstGeom>
        </p:spPr>
      </p:pic>
      <p:sp>
        <p:nvSpPr>
          <p:cNvPr id="4" name="Title 1">
            <a:extLst>
              <a:ext uri="{FF2B5EF4-FFF2-40B4-BE49-F238E27FC236}">
                <a16:creationId xmlns:a16="http://schemas.microsoft.com/office/drawing/2014/main" id="{74F30BEF-0921-405A-98D0-5D7D0022C99C}"/>
              </a:ext>
            </a:extLst>
          </p:cNvPr>
          <p:cNvSpPr>
            <a:spLocks noGrp="1"/>
          </p:cNvSpPr>
          <p:nvPr>
            <p:ph type="ctrTitle"/>
          </p:nvPr>
        </p:nvSpPr>
        <p:spPr>
          <a:xfrm>
            <a:off x="2319846" y="681451"/>
            <a:ext cx="6722553" cy="704538"/>
          </a:xfrm>
        </p:spPr>
        <p:txBody>
          <a:bodyPr>
            <a:noAutofit/>
          </a:bodyPr>
          <a:lstStyle/>
          <a:p>
            <a:pPr algn="l"/>
            <a:r>
              <a:rPr lang="en-US" sz="4000" dirty="0">
                <a:solidFill>
                  <a:schemeClr val="bg1"/>
                </a:solidFill>
                <a:latin typeface="Cascadia Code" panose="020B0509020204030204" pitchFamily="49" charset="0"/>
              </a:rPr>
              <a:t>/my-functions-project</a:t>
            </a:r>
          </a:p>
        </p:txBody>
      </p:sp>
      <p:sp>
        <p:nvSpPr>
          <p:cNvPr id="6" name="Title 1">
            <a:extLst>
              <a:ext uri="{FF2B5EF4-FFF2-40B4-BE49-F238E27FC236}">
                <a16:creationId xmlns:a16="http://schemas.microsoft.com/office/drawing/2014/main" id="{53D3CF67-F9E1-4719-981A-A97E246AF483}"/>
              </a:ext>
            </a:extLst>
          </p:cNvPr>
          <p:cNvSpPr txBox="1">
            <a:spLocks/>
          </p:cNvSpPr>
          <p:nvPr/>
        </p:nvSpPr>
        <p:spPr>
          <a:xfrm>
            <a:off x="3013916" y="1444045"/>
            <a:ext cx="6164168" cy="23952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rPr>
              <a:t>/</a:t>
            </a:r>
            <a:r>
              <a:rPr kumimoji="0" lang="en-US" sz="4000" b="0" i="0" u="none" strike="noStrike" kern="1200" cap="none" spc="0" normalizeH="0" baseline="0" noProof="0" dirty="0" err="1">
                <a:ln>
                  <a:noFill/>
                </a:ln>
                <a:solidFill>
                  <a:prstClr val="white"/>
                </a:solidFill>
                <a:effectLst/>
                <a:uLnTx/>
                <a:uFillTx/>
                <a:latin typeface="Cascadia Code" panose="020B0509020204030204" pitchFamily="49" charset="0"/>
                <a:ea typeface="+mj-ea"/>
                <a:cs typeface="+mj-cs"/>
              </a:rPr>
              <a:t>GetProducts</a:t>
            </a:r>
            <a:endPar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sz="4000" dirty="0">
                <a:solidFill>
                  <a:prstClr val="white"/>
                </a:solidFill>
                <a:latin typeface="Cascadia Code" panose="020B0509020204030204" pitchFamily="49" charset="0"/>
              </a:rPr>
              <a:t>	index.js</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rPr>
              <a:t>	</a:t>
            </a:r>
            <a:r>
              <a:rPr kumimoji="0" lang="en-US" sz="4000" b="0" i="0" u="none" strike="noStrike" kern="1200" cap="none" spc="0" normalizeH="0" baseline="0" noProof="0" dirty="0" err="1">
                <a:ln>
                  <a:noFill/>
                </a:ln>
                <a:solidFill>
                  <a:prstClr val="white"/>
                </a:solidFill>
                <a:effectLst/>
                <a:uLnTx/>
                <a:uFillTx/>
                <a:latin typeface="Cascadia Code" panose="020B0509020204030204" pitchFamily="49" charset="0"/>
                <a:ea typeface="+mj-ea"/>
                <a:cs typeface="+mj-cs"/>
              </a:rPr>
              <a:t>function.json</a:t>
            </a:r>
            <a:endPar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endParaRPr>
          </a:p>
        </p:txBody>
      </p:sp>
      <p:sp>
        <p:nvSpPr>
          <p:cNvPr id="7" name="Title 1">
            <a:extLst>
              <a:ext uri="{FF2B5EF4-FFF2-40B4-BE49-F238E27FC236}">
                <a16:creationId xmlns:a16="http://schemas.microsoft.com/office/drawing/2014/main" id="{804A8719-9BF8-41AA-B5E9-0FD53CA089BD}"/>
              </a:ext>
            </a:extLst>
          </p:cNvPr>
          <p:cNvSpPr txBox="1">
            <a:spLocks/>
          </p:cNvSpPr>
          <p:nvPr/>
        </p:nvSpPr>
        <p:spPr>
          <a:xfrm>
            <a:off x="2878233" y="3957403"/>
            <a:ext cx="4901426" cy="7045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rPr>
              <a:t>/</a:t>
            </a:r>
            <a:r>
              <a:rPr kumimoji="0" lang="en-US" sz="4000" b="0" i="0" u="none" strike="noStrike" kern="1200" cap="none" spc="0" normalizeH="0" baseline="0" noProof="0" dirty="0" err="1">
                <a:ln>
                  <a:noFill/>
                </a:ln>
                <a:solidFill>
                  <a:prstClr val="white"/>
                </a:solidFill>
                <a:effectLst/>
                <a:uLnTx/>
                <a:uFillTx/>
                <a:latin typeface="Cascadia Code" panose="020B0509020204030204" pitchFamily="49" charset="0"/>
                <a:ea typeface="+mj-ea"/>
                <a:cs typeface="+mj-cs"/>
              </a:rPr>
              <a:t>ProcessOrders</a:t>
            </a:r>
            <a:endPar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endParaRPr>
          </a:p>
        </p:txBody>
      </p:sp>
      <p:sp>
        <p:nvSpPr>
          <p:cNvPr id="8" name="Title 1">
            <a:extLst>
              <a:ext uri="{FF2B5EF4-FFF2-40B4-BE49-F238E27FC236}">
                <a16:creationId xmlns:a16="http://schemas.microsoft.com/office/drawing/2014/main" id="{202CE6CC-B44B-4ACA-81FC-3E89AE70E655}"/>
              </a:ext>
            </a:extLst>
          </p:cNvPr>
          <p:cNvSpPr txBox="1">
            <a:spLocks/>
          </p:cNvSpPr>
          <p:nvPr/>
        </p:nvSpPr>
        <p:spPr>
          <a:xfrm>
            <a:off x="2878233" y="4928988"/>
            <a:ext cx="4901426" cy="7045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rPr>
              <a:t>/</a:t>
            </a:r>
            <a:r>
              <a:rPr kumimoji="0" lang="en-US" sz="4000" b="0" i="0" u="none" strike="noStrike" kern="1200" cap="none" spc="0" normalizeH="0" baseline="0" noProof="0" dirty="0" err="1">
                <a:ln>
                  <a:noFill/>
                </a:ln>
                <a:solidFill>
                  <a:prstClr val="white"/>
                </a:solidFill>
                <a:effectLst/>
                <a:uLnTx/>
                <a:uFillTx/>
                <a:latin typeface="Cascadia Code" panose="020B0509020204030204" pitchFamily="49" charset="0"/>
                <a:ea typeface="+mj-ea"/>
                <a:cs typeface="+mj-cs"/>
              </a:rPr>
              <a:t>SendReport</a:t>
            </a:r>
            <a:endPar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endParaRPr>
          </a:p>
        </p:txBody>
      </p:sp>
    </p:spTree>
    <p:extLst>
      <p:ext uri="{BB962C8B-B14F-4D97-AF65-F5344CB8AC3E}">
        <p14:creationId xmlns:p14="http://schemas.microsoft.com/office/powerpoint/2010/main" val="390699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64300A-E38A-4C8A-8903-17667A9B60C9}"/>
              </a:ext>
            </a:extLst>
          </p:cNvPr>
          <p:cNvSpPr>
            <a:spLocks noGrp="1"/>
          </p:cNvSpPr>
          <p:nvPr>
            <p:ph type="ctrTitle"/>
          </p:nvPr>
        </p:nvSpPr>
        <p:spPr>
          <a:xfrm>
            <a:off x="1524000" y="853735"/>
            <a:ext cx="9144000" cy="675805"/>
          </a:xfrm>
        </p:spPr>
        <p:txBody>
          <a:bodyPr numCol="2">
            <a:noAutofit/>
          </a:bodyPr>
          <a:lstStyle/>
          <a:p>
            <a:pPr>
              <a:lnSpc>
                <a:spcPct val="100000"/>
              </a:lnSpc>
            </a:pPr>
            <a:r>
              <a:rPr lang="en-US" sz="4000" dirty="0">
                <a:solidFill>
                  <a:schemeClr val="bg1"/>
                </a:solidFill>
                <a:latin typeface="Cascadia Code" panose="020B0509020204030204" pitchFamily="49" charset="0"/>
              </a:rPr>
              <a:t>Triggers</a:t>
            </a:r>
            <a:br>
              <a:rPr lang="en-US" sz="4000" dirty="0">
                <a:solidFill>
                  <a:schemeClr val="bg1"/>
                </a:solidFill>
                <a:latin typeface="Cascadia Code" panose="020B0509020204030204" pitchFamily="49" charset="0"/>
              </a:rPr>
            </a:br>
            <a:r>
              <a:rPr lang="en-US" sz="4000" dirty="0">
                <a:solidFill>
                  <a:schemeClr val="bg1"/>
                </a:solidFill>
                <a:latin typeface="Cascadia Code" panose="020B0509020204030204" pitchFamily="49" charset="0"/>
              </a:rPr>
              <a:t>Bindings</a:t>
            </a:r>
          </a:p>
        </p:txBody>
      </p:sp>
      <p:pic>
        <p:nvPicPr>
          <p:cNvPr id="4" name="Picture 3" descr="A close up of a logo&#10;&#10;Description automatically generated">
            <a:extLst>
              <a:ext uri="{FF2B5EF4-FFF2-40B4-BE49-F238E27FC236}">
                <a16:creationId xmlns:a16="http://schemas.microsoft.com/office/drawing/2014/main" id="{AD7E85FF-7160-4DF1-A391-33650BFAC45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3895928" y="2135489"/>
            <a:ext cx="4046706" cy="4046706"/>
          </a:xfrm>
          <a:prstGeom prst="rect">
            <a:avLst/>
          </a:prstGeom>
        </p:spPr>
      </p:pic>
    </p:spTree>
    <p:extLst>
      <p:ext uri="{BB962C8B-B14F-4D97-AF65-F5344CB8AC3E}">
        <p14:creationId xmlns:p14="http://schemas.microsoft.com/office/powerpoint/2010/main" val="3364627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FF52521A-17DE-409F-883D-57673607E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07" y="538488"/>
            <a:ext cx="1263650" cy="1263650"/>
          </a:xfrm>
          <a:prstGeom prst="rect">
            <a:avLst/>
          </a:prstGeom>
        </p:spPr>
      </p:pic>
      <p:sp>
        <p:nvSpPr>
          <p:cNvPr id="4" name="Title 1">
            <a:extLst>
              <a:ext uri="{FF2B5EF4-FFF2-40B4-BE49-F238E27FC236}">
                <a16:creationId xmlns:a16="http://schemas.microsoft.com/office/drawing/2014/main" id="{74F30BEF-0921-405A-98D0-5D7D0022C99C}"/>
              </a:ext>
            </a:extLst>
          </p:cNvPr>
          <p:cNvSpPr>
            <a:spLocks noGrp="1"/>
          </p:cNvSpPr>
          <p:nvPr>
            <p:ph type="ctrTitle"/>
          </p:nvPr>
        </p:nvSpPr>
        <p:spPr>
          <a:xfrm>
            <a:off x="2319846" y="681451"/>
            <a:ext cx="6722553" cy="704538"/>
          </a:xfrm>
        </p:spPr>
        <p:txBody>
          <a:bodyPr>
            <a:noAutofit/>
          </a:bodyPr>
          <a:lstStyle/>
          <a:p>
            <a:pPr algn="l"/>
            <a:r>
              <a:rPr lang="en-US" sz="4000" dirty="0">
                <a:solidFill>
                  <a:schemeClr val="bg1"/>
                </a:solidFill>
                <a:latin typeface="Cascadia Code" panose="020B0509020204030204" pitchFamily="49" charset="0"/>
              </a:rPr>
              <a:t>/my-functions-project</a:t>
            </a:r>
          </a:p>
        </p:txBody>
      </p:sp>
      <p:sp>
        <p:nvSpPr>
          <p:cNvPr id="6" name="Title 1">
            <a:extLst>
              <a:ext uri="{FF2B5EF4-FFF2-40B4-BE49-F238E27FC236}">
                <a16:creationId xmlns:a16="http://schemas.microsoft.com/office/drawing/2014/main" id="{53D3CF67-F9E1-4719-981A-A97E246AF483}"/>
              </a:ext>
            </a:extLst>
          </p:cNvPr>
          <p:cNvSpPr txBox="1">
            <a:spLocks/>
          </p:cNvSpPr>
          <p:nvPr/>
        </p:nvSpPr>
        <p:spPr>
          <a:xfrm>
            <a:off x="3013916" y="1444045"/>
            <a:ext cx="6164168" cy="23952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rPr>
              <a:t>/</a:t>
            </a:r>
            <a:r>
              <a:rPr kumimoji="0" lang="en-US" sz="4000" b="0" i="0" u="none" strike="noStrike" kern="1200" cap="none" spc="0" normalizeH="0" baseline="0" noProof="0" dirty="0" err="1">
                <a:ln>
                  <a:noFill/>
                </a:ln>
                <a:solidFill>
                  <a:prstClr val="white"/>
                </a:solidFill>
                <a:effectLst/>
                <a:uLnTx/>
                <a:uFillTx/>
                <a:latin typeface="Cascadia Code" panose="020B0509020204030204" pitchFamily="49" charset="0"/>
                <a:ea typeface="+mj-ea"/>
                <a:cs typeface="+mj-cs"/>
              </a:rPr>
              <a:t>GetProducts</a:t>
            </a:r>
            <a:endPar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endParaRPr>
          </a:p>
          <a:p>
            <a:pPr marL="0" marR="0" lvl="0" indent="0" algn="l" defTabSz="914400" rtl="0" eaLnBrk="1" fontAlgn="auto" latinLnBrk="0" hangingPunct="1">
              <a:lnSpc>
                <a:spcPct val="150000"/>
              </a:lnSpc>
              <a:spcBef>
                <a:spcPct val="0"/>
              </a:spcBef>
              <a:spcAft>
                <a:spcPts val="0"/>
              </a:spcAft>
              <a:buClrTx/>
              <a:buSzTx/>
              <a:buFontTx/>
              <a:buNone/>
              <a:tabLst/>
              <a:defRPr/>
            </a:pPr>
            <a:r>
              <a:rPr lang="en-US" sz="4000" dirty="0">
                <a:solidFill>
                  <a:prstClr val="white"/>
                </a:solidFill>
                <a:latin typeface="Cascadia Code" panose="020B0509020204030204" pitchFamily="49" charset="0"/>
              </a:rPr>
              <a:t>	index.js</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rPr>
              <a:t>	</a:t>
            </a:r>
            <a:r>
              <a:rPr kumimoji="0" lang="en-US" sz="4000" b="0" i="0" u="none" strike="noStrike" kern="1200" cap="none" spc="0" normalizeH="0" baseline="0" noProof="0" dirty="0" err="1">
                <a:ln>
                  <a:noFill/>
                </a:ln>
                <a:solidFill>
                  <a:prstClr val="white"/>
                </a:solidFill>
                <a:effectLst/>
                <a:uLnTx/>
                <a:uFillTx/>
                <a:latin typeface="Cascadia Code" panose="020B0509020204030204" pitchFamily="49" charset="0"/>
                <a:ea typeface="+mj-ea"/>
                <a:cs typeface="+mj-cs"/>
              </a:rPr>
              <a:t>function.json</a:t>
            </a:r>
            <a:endPar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endParaRPr>
          </a:p>
        </p:txBody>
      </p:sp>
      <p:sp>
        <p:nvSpPr>
          <p:cNvPr id="7" name="Title 1">
            <a:extLst>
              <a:ext uri="{FF2B5EF4-FFF2-40B4-BE49-F238E27FC236}">
                <a16:creationId xmlns:a16="http://schemas.microsoft.com/office/drawing/2014/main" id="{804A8719-9BF8-41AA-B5E9-0FD53CA089BD}"/>
              </a:ext>
            </a:extLst>
          </p:cNvPr>
          <p:cNvSpPr txBox="1">
            <a:spLocks/>
          </p:cNvSpPr>
          <p:nvPr/>
        </p:nvSpPr>
        <p:spPr>
          <a:xfrm>
            <a:off x="2975005" y="3948401"/>
            <a:ext cx="4901426" cy="7045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rPr>
              <a:t>/</a:t>
            </a:r>
            <a:r>
              <a:rPr kumimoji="0" lang="en-US" sz="4000" b="0" i="0" u="none" strike="noStrike" kern="1200" cap="none" spc="0" normalizeH="0" baseline="0" noProof="0" dirty="0" err="1">
                <a:ln>
                  <a:noFill/>
                </a:ln>
                <a:solidFill>
                  <a:prstClr val="white"/>
                </a:solidFill>
                <a:effectLst/>
                <a:uLnTx/>
                <a:uFillTx/>
                <a:latin typeface="Cascadia Code" panose="020B0509020204030204" pitchFamily="49" charset="0"/>
                <a:ea typeface="+mj-ea"/>
                <a:cs typeface="+mj-cs"/>
              </a:rPr>
              <a:t>ProcessOrders</a:t>
            </a:r>
            <a:endPar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endParaRPr>
          </a:p>
        </p:txBody>
      </p:sp>
      <p:sp>
        <p:nvSpPr>
          <p:cNvPr id="8" name="Title 1">
            <a:extLst>
              <a:ext uri="{FF2B5EF4-FFF2-40B4-BE49-F238E27FC236}">
                <a16:creationId xmlns:a16="http://schemas.microsoft.com/office/drawing/2014/main" id="{202CE6CC-B44B-4ACA-81FC-3E89AE70E655}"/>
              </a:ext>
            </a:extLst>
          </p:cNvPr>
          <p:cNvSpPr txBox="1">
            <a:spLocks/>
          </p:cNvSpPr>
          <p:nvPr/>
        </p:nvSpPr>
        <p:spPr>
          <a:xfrm>
            <a:off x="2975005" y="4919320"/>
            <a:ext cx="4901426" cy="7045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rPr>
              <a:t>/</a:t>
            </a:r>
            <a:r>
              <a:rPr kumimoji="0" lang="en-US" sz="4000" b="0" i="0" u="none" strike="noStrike" kern="1200" cap="none" spc="0" normalizeH="0" baseline="0" noProof="0" dirty="0" err="1">
                <a:ln>
                  <a:noFill/>
                </a:ln>
                <a:solidFill>
                  <a:prstClr val="white"/>
                </a:solidFill>
                <a:effectLst/>
                <a:uLnTx/>
                <a:uFillTx/>
                <a:latin typeface="Cascadia Code" panose="020B0509020204030204" pitchFamily="49" charset="0"/>
                <a:ea typeface="+mj-ea"/>
                <a:cs typeface="+mj-cs"/>
              </a:rPr>
              <a:t>SendReport</a:t>
            </a:r>
            <a:endParaRPr kumimoji="0" lang="en-US" sz="4000" b="0" i="0" u="none" strike="noStrike" kern="1200" cap="none" spc="0" normalizeH="0" baseline="0" noProof="0" dirty="0">
              <a:ln>
                <a:noFill/>
              </a:ln>
              <a:solidFill>
                <a:prstClr val="white"/>
              </a:solidFill>
              <a:effectLst/>
              <a:uLnTx/>
              <a:uFillTx/>
              <a:latin typeface="Cascadia Code" panose="020B0509020204030204" pitchFamily="49" charset="0"/>
              <a:ea typeface="+mj-ea"/>
              <a:cs typeface="+mj-cs"/>
            </a:endParaRPr>
          </a:p>
        </p:txBody>
      </p:sp>
      <p:sp>
        <p:nvSpPr>
          <p:cNvPr id="3" name="Rectangle 2">
            <a:extLst>
              <a:ext uri="{FF2B5EF4-FFF2-40B4-BE49-F238E27FC236}">
                <a16:creationId xmlns:a16="http://schemas.microsoft.com/office/drawing/2014/main" id="{218375A3-D654-4976-9F5B-E3DF4112198A}"/>
              </a:ext>
            </a:extLst>
          </p:cNvPr>
          <p:cNvSpPr/>
          <p:nvPr/>
        </p:nvSpPr>
        <p:spPr>
          <a:xfrm>
            <a:off x="3463045" y="2052537"/>
            <a:ext cx="3210129" cy="82296"/>
          </a:xfrm>
          <a:prstGeom prst="rect">
            <a:avLst/>
          </a:prstGeom>
          <a:solidFill>
            <a:srgbClr val="1490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213EB7-57EB-424E-9E58-33F2F84CDA08}"/>
              </a:ext>
            </a:extLst>
          </p:cNvPr>
          <p:cNvSpPr/>
          <p:nvPr/>
        </p:nvSpPr>
        <p:spPr>
          <a:xfrm>
            <a:off x="3343999" y="4604759"/>
            <a:ext cx="3922564" cy="78284"/>
          </a:xfrm>
          <a:prstGeom prst="rect">
            <a:avLst/>
          </a:prstGeom>
          <a:solidFill>
            <a:srgbClr val="1490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F26107-012D-45E2-9826-28046D9CBC3B}"/>
              </a:ext>
            </a:extLst>
          </p:cNvPr>
          <p:cNvSpPr/>
          <p:nvPr/>
        </p:nvSpPr>
        <p:spPr>
          <a:xfrm>
            <a:off x="3343998" y="5566410"/>
            <a:ext cx="2969253" cy="82296"/>
          </a:xfrm>
          <a:prstGeom prst="rect">
            <a:avLst/>
          </a:prstGeom>
          <a:solidFill>
            <a:srgbClr val="1490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90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64300A-E38A-4C8A-8903-17667A9B60C9}"/>
              </a:ext>
            </a:extLst>
          </p:cNvPr>
          <p:cNvSpPr>
            <a:spLocks noGrp="1"/>
          </p:cNvSpPr>
          <p:nvPr>
            <p:ph type="ctrTitle"/>
          </p:nvPr>
        </p:nvSpPr>
        <p:spPr>
          <a:xfrm>
            <a:off x="4533089" y="2169267"/>
            <a:ext cx="7179012" cy="2519464"/>
          </a:xfrm>
        </p:spPr>
        <p:txBody>
          <a:bodyPr numCol="1">
            <a:noAutofit/>
          </a:bodyPr>
          <a:lstStyle/>
          <a:p>
            <a:pPr algn="l">
              <a:lnSpc>
                <a:spcPct val="100000"/>
              </a:lnSpc>
            </a:pPr>
            <a:r>
              <a:rPr lang="en-US" sz="4000" dirty="0">
                <a:solidFill>
                  <a:schemeClr val="bg1"/>
                </a:solidFill>
                <a:latin typeface="Cascadia Code" panose="020B0509020204030204" pitchFamily="49" charset="0"/>
              </a:rPr>
              <a:t>* HTTP Trigger</a:t>
            </a:r>
            <a:br>
              <a:rPr lang="en-US" sz="4000" dirty="0">
                <a:solidFill>
                  <a:schemeClr val="bg1"/>
                </a:solidFill>
                <a:latin typeface="Cascadia Code" panose="020B0509020204030204" pitchFamily="49" charset="0"/>
              </a:rPr>
            </a:br>
            <a:r>
              <a:rPr lang="en-US" sz="4000" dirty="0">
                <a:solidFill>
                  <a:schemeClr val="bg1"/>
                </a:solidFill>
                <a:latin typeface="Cascadia Code" panose="020B0509020204030204" pitchFamily="49" charset="0"/>
              </a:rPr>
              <a:t>* Timer Trigger</a:t>
            </a:r>
            <a:br>
              <a:rPr lang="en-US" sz="4000" dirty="0">
                <a:solidFill>
                  <a:schemeClr val="bg1"/>
                </a:solidFill>
                <a:latin typeface="Cascadia Code" panose="020B0509020204030204" pitchFamily="49" charset="0"/>
              </a:rPr>
            </a:br>
            <a:r>
              <a:rPr lang="en-US" sz="4000" dirty="0">
                <a:solidFill>
                  <a:schemeClr val="bg1"/>
                </a:solidFill>
                <a:latin typeface="Cascadia Code" panose="020B0509020204030204" pitchFamily="49" charset="0"/>
              </a:rPr>
              <a:t>* Queue Trigger</a:t>
            </a:r>
            <a:br>
              <a:rPr lang="en-US" sz="4000" dirty="0">
                <a:solidFill>
                  <a:schemeClr val="bg1"/>
                </a:solidFill>
                <a:latin typeface="Cascadia Code" panose="020B0509020204030204" pitchFamily="49" charset="0"/>
              </a:rPr>
            </a:br>
            <a:r>
              <a:rPr lang="en-US" sz="4000" dirty="0">
                <a:solidFill>
                  <a:schemeClr val="bg1"/>
                </a:solidFill>
                <a:latin typeface="Cascadia Code" panose="020B0509020204030204" pitchFamily="49" charset="0"/>
              </a:rPr>
              <a:t>* Event Grid Trigger</a:t>
            </a:r>
          </a:p>
        </p:txBody>
      </p:sp>
      <p:pic>
        <p:nvPicPr>
          <p:cNvPr id="5" name="Picture 4" descr="A close up of a sign&#10;&#10;Description automatically generated">
            <a:extLst>
              <a:ext uri="{FF2B5EF4-FFF2-40B4-BE49-F238E27FC236}">
                <a16:creationId xmlns:a16="http://schemas.microsoft.com/office/drawing/2014/main" id="{898E2C51-C751-483E-BE47-819AF71C9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51" y="1845124"/>
            <a:ext cx="3167751" cy="3167751"/>
          </a:xfrm>
          <a:prstGeom prst="rect">
            <a:avLst/>
          </a:prstGeom>
        </p:spPr>
      </p:pic>
    </p:spTree>
    <p:extLst>
      <p:ext uri="{BB962C8B-B14F-4D97-AF65-F5344CB8AC3E}">
        <p14:creationId xmlns:p14="http://schemas.microsoft.com/office/powerpoint/2010/main" val="2581644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EFCD56-7853-4ED3-B649-605E97932CB0}"/>
              </a:ext>
            </a:extLst>
          </p:cNvPr>
          <p:cNvSpPr txBox="1">
            <a:spLocks/>
          </p:cNvSpPr>
          <p:nvPr/>
        </p:nvSpPr>
        <p:spPr>
          <a:xfrm>
            <a:off x="897997" y="577020"/>
            <a:ext cx="12192000" cy="6066971"/>
          </a:xfrm>
          <a:prstGeom prst="rect">
            <a:avLst/>
          </a:prstGeom>
        </p:spPr>
        <p:txBody>
          <a:bodyPr vert="horz" lIns="91440" tIns="45720" rIns="91440" bIns="45720" numCol="1"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4000" dirty="0">
                <a:solidFill>
                  <a:schemeClr val="bg1"/>
                </a:solidFill>
                <a:latin typeface="Cascadia Code" panose="020B0509020204030204" pitchFamily="49" charset="0"/>
              </a:rPr>
              <a:t>BLOB Storage</a:t>
            </a:r>
          </a:p>
          <a:p>
            <a:pPr algn="l">
              <a:lnSpc>
                <a:spcPct val="100000"/>
              </a:lnSpc>
            </a:pPr>
            <a:r>
              <a:rPr lang="en-US" sz="4000" dirty="0">
                <a:solidFill>
                  <a:schemeClr val="bg1"/>
                </a:solidFill>
                <a:latin typeface="Cascadia Code" panose="020B0509020204030204" pitchFamily="49" charset="0"/>
              </a:rPr>
              <a:t>Cosmos DB</a:t>
            </a:r>
          </a:p>
          <a:p>
            <a:pPr algn="l">
              <a:lnSpc>
                <a:spcPct val="100000"/>
              </a:lnSpc>
            </a:pPr>
            <a:r>
              <a:rPr lang="en-US" sz="4000" dirty="0">
                <a:solidFill>
                  <a:schemeClr val="bg1"/>
                </a:solidFill>
                <a:latin typeface="Cascadia Code" panose="020B0509020204030204" pitchFamily="49" charset="0"/>
              </a:rPr>
              <a:t>Event Grid</a:t>
            </a:r>
          </a:p>
          <a:p>
            <a:pPr algn="l">
              <a:lnSpc>
                <a:spcPct val="100000"/>
              </a:lnSpc>
            </a:pPr>
            <a:r>
              <a:rPr lang="en-US" sz="4000" dirty="0">
                <a:solidFill>
                  <a:schemeClr val="bg1"/>
                </a:solidFill>
                <a:latin typeface="Cascadia Code" panose="020B0509020204030204" pitchFamily="49" charset="0"/>
              </a:rPr>
              <a:t>Event Hubs</a:t>
            </a:r>
          </a:p>
          <a:p>
            <a:pPr algn="l">
              <a:lnSpc>
                <a:spcPct val="100000"/>
              </a:lnSpc>
            </a:pPr>
            <a:r>
              <a:rPr lang="en-US" sz="4000" dirty="0">
                <a:solidFill>
                  <a:schemeClr val="bg1"/>
                </a:solidFill>
                <a:latin typeface="Cascadia Code" panose="020B0509020204030204" pitchFamily="49" charset="0"/>
              </a:rPr>
              <a:t>HTTP &amp; Webhooks</a:t>
            </a:r>
          </a:p>
          <a:p>
            <a:pPr algn="l">
              <a:lnSpc>
                <a:spcPct val="100000"/>
              </a:lnSpc>
            </a:pPr>
            <a:r>
              <a:rPr lang="en-US" sz="4000" dirty="0">
                <a:solidFill>
                  <a:schemeClr val="bg1"/>
                </a:solidFill>
                <a:latin typeface="Cascadia Code" panose="020B0509020204030204" pitchFamily="49" charset="0"/>
              </a:rPr>
              <a:t>IoT Hub</a:t>
            </a:r>
          </a:p>
          <a:p>
            <a:pPr algn="l">
              <a:lnSpc>
                <a:spcPct val="100000"/>
              </a:lnSpc>
            </a:pPr>
            <a:r>
              <a:rPr lang="en-US" sz="4000" dirty="0">
                <a:solidFill>
                  <a:schemeClr val="bg1"/>
                </a:solidFill>
                <a:latin typeface="Cascadia Code" panose="020B0509020204030204" pitchFamily="49" charset="0"/>
              </a:rPr>
              <a:t>Microsoft Graph</a:t>
            </a:r>
          </a:p>
          <a:p>
            <a:pPr algn="l">
              <a:lnSpc>
                <a:spcPct val="100000"/>
              </a:lnSpc>
            </a:pPr>
            <a:r>
              <a:rPr lang="en-US" sz="4000" dirty="0">
                <a:solidFill>
                  <a:schemeClr val="bg1"/>
                </a:solidFill>
                <a:latin typeface="Cascadia Code" panose="020B0509020204030204" pitchFamily="49" charset="0"/>
              </a:rPr>
              <a:t>SendGrid</a:t>
            </a:r>
          </a:p>
          <a:p>
            <a:pPr algn="l">
              <a:lnSpc>
                <a:spcPct val="100000"/>
              </a:lnSpc>
            </a:pPr>
            <a:r>
              <a:rPr lang="en-US" sz="4000" dirty="0">
                <a:solidFill>
                  <a:schemeClr val="bg1"/>
                </a:solidFill>
                <a:latin typeface="Cascadia Code" panose="020B0509020204030204" pitchFamily="49" charset="0"/>
              </a:rPr>
              <a:t>Twilio</a:t>
            </a:r>
          </a:p>
          <a:p>
            <a:pPr algn="l">
              <a:lnSpc>
                <a:spcPct val="100000"/>
              </a:lnSpc>
            </a:pPr>
            <a:endParaRPr lang="en-US" sz="4000" dirty="0">
              <a:solidFill>
                <a:schemeClr val="bg1"/>
              </a:solidFill>
              <a:latin typeface="Cascadia Code" panose="020B0509020204030204" pitchFamily="49" charset="0"/>
            </a:endParaRPr>
          </a:p>
        </p:txBody>
      </p:sp>
    </p:spTree>
    <p:extLst>
      <p:ext uri="{BB962C8B-B14F-4D97-AF65-F5344CB8AC3E}">
        <p14:creationId xmlns:p14="http://schemas.microsoft.com/office/powerpoint/2010/main" val="2332895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EB587A-E21A-4AC3-8878-07AAD7369F2C}"/>
              </a:ext>
            </a:extLst>
          </p:cNvPr>
          <p:cNvSpPr txBox="1"/>
          <p:nvPr/>
        </p:nvSpPr>
        <p:spPr>
          <a:xfrm>
            <a:off x="8434388" y="1842052"/>
            <a:ext cx="1749908" cy="1782418"/>
          </a:xfrm>
          <a:prstGeom prst="rect">
            <a:avLst/>
          </a:prstGeom>
          <a:noFill/>
        </p:spPr>
        <p:txBody>
          <a:bodyPr wrap="square" rtlCol="0">
            <a:spAutoFit/>
          </a:bodyPr>
          <a:lstStyle/>
          <a:p>
            <a:endParaRPr lang="en-US" dirty="0"/>
          </a:p>
        </p:txBody>
      </p:sp>
      <p:pic>
        <p:nvPicPr>
          <p:cNvPr id="5" name="Picture 4" descr="A close up of a sign&#10;&#10;Description automatically generated">
            <a:extLst>
              <a:ext uri="{FF2B5EF4-FFF2-40B4-BE49-F238E27FC236}">
                <a16:creationId xmlns:a16="http://schemas.microsoft.com/office/drawing/2014/main" id="{FF52521A-17DE-409F-883D-57673607E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2296132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3" name="Picture 12" descr="A close up of a sign&#10;&#10;Description automatically generated">
            <a:extLst>
              <a:ext uri="{FF2B5EF4-FFF2-40B4-BE49-F238E27FC236}">
                <a16:creationId xmlns:a16="http://schemas.microsoft.com/office/drawing/2014/main" id="{B60018B7-9885-4CCE-9BC9-FFE751F09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2304" y="892615"/>
            <a:ext cx="6520269" cy="5072769"/>
          </a:xfrm>
          <a:prstGeom prst="rect">
            <a:avLst/>
          </a:prstGeom>
        </p:spPr>
      </p:pic>
    </p:spTree>
    <p:extLst>
      <p:ext uri="{BB962C8B-B14F-4D97-AF65-F5344CB8AC3E}">
        <p14:creationId xmlns:p14="http://schemas.microsoft.com/office/powerpoint/2010/main" val="2045928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58B1759A-6D36-41D3-BE16-8926416ECD7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865592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5A4BC378-F829-41DB-8F8B-555904D63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Tree>
    <p:extLst>
      <p:ext uri="{BB962C8B-B14F-4D97-AF65-F5344CB8AC3E}">
        <p14:creationId xmlns:p14="http://schemas.microsoft.com/office/powerpoint/2010/main" val="3331668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924AC04B-E6CE-4C0A-AB43-8EA4F1BAE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304925"/>
            <a:ext cx="4762500" cy="4248150"/>
          </a:xfrm>
          <a:prstGeom prst="rect">
            <a:avLst/>
          </a:prstGeom>
        </p:spPr>
      </p:pic>
    </p:spTree>
    <p:extLst>
      <p:ext uri="{BB962C8B-B14F-4D97-AF65-F5344CB8AC3E}">
        <p14:creationId xmlns:p14="http://schemas.microsoft.com/office/powerpoint/2010/main" val="3572778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E737850-6385-417C-B232-C3F5AF1C481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973161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925A-C903-4FFF-97FA-2BAFCE664D0E}"/>
              </a:ext>
            </a:extLst>
          </p:cNvPr>
          <p:cNvSpPr>
            <a:spLocks noGrp="1"/>
          </p:cNvSpPr>
          <p:nvPr>
            <p:ph type="ctrTitle"/>
          </p:nvPr>
        </p:nvSpPr>
        <p:spPr>
          <a:xfrm>
            <a:off x="1524000" y="2933320"/>
            <a:ext cx="9144000" cy="991360"/>
          </a:xfrm>
        </p:spPr>
        <p:txBody>
          <a:bodyPr>
            <a:noAutofit/>
          </a:bodyPr>
          <a:lstStyle/>
          <a:p>
            <a:r>
              <a:rPr lang="en-US" dirty="0">
                <a:solidFill>
                  <a:schemeClr val="bg1"/>
                </a:solidFill>
                <a:latin typeface="Cascadia Code" panose="020B0509020204030204" pitchFamily="49" charset="0"/>
              </a:rPr>
              <a:t>Gustavo Machado 🎂 </a:t>
            </a:r>
            <a:endParaRPr lang="en-US" sz="30000" dirty="0">
              <a:solidFill>
                <a:schemeClr val="bg1"/>
              </a:solidFill>
              <a:latin typeface="Cascadia Code" panose="020B0509020204030204" pitchFamily="49" charset="0"/>
            </a:endParaRPr>
          </a:p>
        </p:txBody>
      </p:sp>
    </p:spTree>
    <p:extLst>
      <p:ext uri="{BB962C8B-B14F-4D97-AF65-F5344CB8AC3E}">
        <p14:creationId xmlns:p14="http://schemas.microsoft.com/office/powerpoint/2010/main" val="115689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925A-C903-4FFF-97FA-2BAFCE664D0E}"/>
              </a:ext>
            </a:extLst>
          </p:cNvPr>
          <p:cNvSpPr>
            <a:spLocks noGrp="1"/>
          </p:cNvSpPr>
          <p:nvPr>
            <p:ph type="ctrTitle"/>
          </p:nvPr>
        </p:nvSpPr>
        <p:spPr>
          <a:xfrm>
            <a:off x="0" y="0"/>
            <a:ext cx="12192000" cy="2196842"/>
          </a:xfrm>
        </p:spPr>
        <p:txBody>
          <a:bodyPr>
            <a:noAutofit/>
          </a:bodyPr>
          <a:lstStyle/>
          <a:p>
            <a:r>
              <a:rPr lang="en-US" sz="15000" dirty="0" err="1">
                <a:solidFill>
                  <a:schemeClr val="bg1"/>
                </a:solidFill>
                <a:latin typeface="Cascadia Code" panose="020B0509020204030204" pitchFamily="49" charset="0"/>
              </a:rPr>
              <a:t>MSFTGuest</a:t>
            </a:r>
            <a:endParaRPr lang="en-US" sz="15000" dirty="0">
              <a:solidFill>
                <a:schemeClr val="bg1"/>
              </a:solidFill>
              <a:latin typeface="Cascadia Code" panose="020B0509020204030204" pitchFamily="49" charset="0"/>
            </a:endParaRPr>
          </a:p>
        </p:txBody>
      </p:sp>
      <p:sp>
        <p:nvSpPr>
          <p:cNvPr id="4" name="Title 1">
            <a:extLst>
              <a:ext uri="{FF2B5EF4-FFF2-40B4-BE49-F238E27FC236}">
                <a16:creationId xmlns:a16="http://schemas.microsoft.com/office/drawing/2014/main" id="{E66FF088-1FC3-4607-B30E-8DEDC62C2092}"/>
              </a:ext>
            </a:extLst>
          </p:cNvPr>
          <p:cNvSpPr txBox="1">
            <a:spLocks/>
          </p:cNvSpPr>
          <p:nvPr/>
        </p:nvSpPr>
        <p:spPr>
          <a:xfrm>
            <a:off x="984739" y="1862667"/>
            <a:ext cx="12192000" cy="479500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914400" indent="-914400" algn="l">
              <a:lnSpc>
                <a:spcPct val="150000"/>
              </a:lnSpc>
              <a:buAutoNum type="arabicPeriod"/>
            </a:pPr>
            <a:r>
              <a:rPr lang="en-US" sz="5400" dirty="0">
                <a:solidFill>
                  <a:schemeClr val="bg1"/>
                </a:solidFill>
                <a:latin typeface="Cascadia Code" panose="020B0509020204030204" pitchFamily="49" charset="0"/>
              </a:rPr>
              <a:t>Connect</a:t>
            </a:r>
          </a:p>
          <a:p>
            <a:pPr marL="914400" indent="-914400" algn="l">
              <a:lnSpc>
                <a:spcPct val="150000"/>
              </a:lnSpc>
              <a:buAutoNum type="arabicPeriod"/>
            </a:pPr>
            <a:r>
              <a:rPr lang="en-US" sz="5400" dirty="0">
                <a:solidFill>
                  <a:schemeClr val="bg1"/>
                </a:solidFill>
                <a:latin typeface="Cascadia Code" panose="020B0509020204030204" pitchFamily="49" charset="0"/>
              </a:rPr>
              <a:t>Navigate to bing.com</a:t>
            </a:r>
          </a:p>
          <a:p>
            <a:pPr marL="914400" indent="-914400" algn="l">
              <a:lnSpc>
                <a:spcPct val="150000"/>
              </a:lnSpc>
              <a:buAutoNum type="arabicPeriod"/>
            </a:pPr>
            <a:r>
              <a:rPr lang="en-US" sz="5400" dirty="0">
                <a:solidFill>
                  <a:schemeClr val="bg1"/>
                </a:solidFill>
                <a:latin typeface="Cascadia Code" panose="020B0509020204030204" pitchFamily="49" charset="0"/>
              </a:rPr>
              <a:t>Click on </a:t>
            </a:r>
          </a:p>
          <a:p>
            <a:pPr marL="914400" indent="-914400" algn="l">
              <a:lnSpc>
                <a:spcPct val="150000"/>
              </a:lnSpc>
              <a:buAutoNum type="arabicPeriod"/>
            </a:pPr>
            <a:r>
              <a:rPr lang="en-US" sz="5400" dirty="0">
                <a:solidFill>
                  <a:schemeClr val="bg1"/>
                </a:solidFill>
                <a:latin typeface="Cascadia Code" panose="020B0509020204030204" pitchFamily="49" charset="0"/>
              </a:rPr>
              <a:t>Enter “</a:t>
            </a:r>
            <a:r>
              <a:rPr lang="en-US" sz="5400" dirty="0" err="1">
                <a:solidFill>
                  <a:schemeClr val="bg1"/>
                </a:solidFill>
                <a:latin typeface="Cascadia Code" panose="020B0509020204030204" pitchFamily="49" charset="0"/>
              </a:rPr>
              <a:t>msevent</a:t>
            </a:r>
            <a:r>
              <a:rPr lang="en-US" sz="5400" dirty="0">
                <a:solidFill>
                  <a:schemeClr val="bg1"/>
                </a:solidFill>
                <a:latin typeface="Cascadia Code" panose="020B0509020204030204" pitchFamily="49" charset="0"/>
              </a:rPr>
              <a:t>”</a:t>
            </a:r>
          </a:p>
        </p:txBody>
      </p:sp>
      <p:sp>
        <p:nvSpPr>
          <p:cNvPr id="5" name="Rectangle: Rounded Corners 4">
            <a:extLst>
              <a:ext uri="{FF2B5EF4-FFF2-40B4-BE49-F238E27FC236}">
                <a16:creationId xmlns:a16="http://schemas.microsoft.com/office/drawing/2014/main" id="{27854781-A34A-4830-8F24-15F09074E118}"/>
              </a:ext>
            </a:extLst>
          </p:cNvPr>
          <p:cNvSpPr/>
          <p:nvPr/>
        </p:nvSpPr>
        <p:spPr>
          <a:xfrm>
            <a:off x="5667270" y="4622242"/>
            <a:ext cx="3670845" cy="734169"/>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Event Attendee Code</a:t>
            </a:r>
          </a:p>
        </p:txBody>
      </p:sp>
    </p:spTree>
    <p:extLst>
      <p:ext uri="{BB962C8B-B14F-4D97-AF65-F5344CB8AC3E}">
        <p14:creationId xmlns:p14="http://schemas.microsoft.com/office/powerpoint/2010/main" val="1415308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270E3F5D-93D6-4580-8F72-525A9260238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3387" y="1809345"/>
            <a:ext cx="3696511" cy="3696511"/>
          </a:xfrm>
          <a:prstGeom prst="rect">
            <a:avLst/>
          </a:prstGeom>
        </p:spPr>
      </p:pic>
      <p:graphicFrame>
        <p:nvGraphicFramePr>
          <p:cNvPr id="9" name="Table 9">
            <a:extLst>
              <a:ext uri="{FF2B5EF4-FFF2-40B4-BE49-F238E27FC236}">
                <a16:creationId xmlns:a16="http://schemas.microsoft.com/office/drawing/2014/main" id="{CEBAAB10-BBBA-4B86-8BA1-586730FFF376}"/>
              </a:ext>
            </a:extLst>
          </p:cNvPr>
          <p:cNvGraphicFramePr>
            <a:graphicFrameLocks noGrp="1"/>
          </p:cNvGraphicFramePr>
          <p:nvPr>
            <p:extLst>
              <p:ext uri="{D42A27DB-BD31-4B8C-83A1-F6EECF244321}">
                <p14:modId xmlns:p14="http://schemas.microsoft.com/office/powerpoint/2010/main" val="3815877884"/>
              </p:ext>
            </p:extLst>
          </p:nvPr>
        </p:nvGraphicFramePr>
        <p:xfrm>
          <a:off x="4768176" y="1128228"/>
          <a:ext cx="6603460" cy="4450080"/>
        </p:xfrm>
        <a:graphic>
          <a:graphicData uri="http://schemas.openxmlformats.org/drawingml/2006/table">
            <a:tbl>
              <a:tblPr firstRow="1" bandRow="1">
                <a:tableStyleId>{D7AC3CCA-C797-4891-BE02-D94E43425B78}</a:tableStyleId>
              </a:tblPr>
              <a:tblGrid>
                <a:gridCol w="1234167">
                  <a:extLst>
                    <a:ext uri="{9D8B030D-6E8A-4147-A177-3AD203B41FA5}">
                      <a16:colId xmlns:a16="http://schemas.microsoft.com/office/drawing/2014/main" val="1526198991"/>
                    </a:ext>
                  </a:extLst>
                </a:gridCol>
                <a:gridCol w="1164533">
                  <a:extLst>
                    <a:ext uri="{9D8B030D-6E8A-4147-A177-3AD203B41FA5}">
                      <a16:colId xmlns:a16="http://schemas.microsoft.com/office/drawing/2014/main" val="1649537241"/>
                    </a:ext>
                  </a:extLst>
                </a:gridCol>
                <a:gridCol w="4204760">
                  <a:extLst>
                    <a:ext uri="{9D8B030D-6E8A-4147-A177-3AD203B41FA5}">
                      <a16:colId xmlns:a16="http://schemas.microsoft.com/office/drawing/2014/main" val="1851800846"/>
                    </a:ext>
                  </a:extLst>
                </a:gridCol>
              </a:tblGrid>
              <a:tr h="370840">
                <a:tc>
                  <a:txBody>
                    <a:bodyPr/>
                    <a:lstStyle/>
                    <a:p>
                      <a:pPr algn="ctr"/>
                      <a:r>
                        <a:rPr lang="en-US" dirty="0"/>
                        <a:t>From</a:t>
                      </a:r>
                    </a:p>
                  </a:txBody>
                  <a:tcPr/>
                </a:tc>
                <a:tc>
                  <a:txBody>
                    <a:bodyPr/>
                    <a:lstStyle/>
                    <a:p>
                      <a:pPr algn="ctr"/>
                      <a:r>
                        <a:rPr lang="en-US" dirty="0"/>
                        <a:t>To</a:t>
                      </a:r>
                    </a:p>
                  </a:txBody>
                  <a:tcPr/>
                </a:tc>
                <a:tc>
                  <a:txBody>
                    <a:bodyPr/>
                    <a:lstStyle/>
                    <a:p>
                      <a:pPr algn="ctr"/>
                      <a:r>
                        <a:rPr lang="en-US" dirty="0"/>
                        <a:t>Session</a:t>
                      </a:r>
                    </a:p>
                  </a:txBody>
                  <a:tcPr/>
                </a:tc>
                <a:extLst>
                  <a:ext uri="{0D108BD9-81ED-4DB2-BD59-A6C34878D82A}">
                    <a16:rowId xmlns:a16="http://schemas.microsoft.com/office/drawing/2014/main" val="4196305201"/>
                  </a:ext>
                </a:extLst>
              </a:tr>
              <a:tr h="370840">
                <a:tc>
                  <a:txBody>
                    <a:bodyPr/>
                    <a:lstStyle/>
                    <a:p>
                      <a:r>
                        <a:rPr lang="en-US" dirty="0"/>
                        <a:t>08:30 AM</a:t>
                      </a:r>
                    </a:p>
                  </a:txBody>
                  <a:tcPr/>
                </a:tc>
                <a:tc>
                  <a:txBody>
                    <a:bodyPr/>
                    <a:lstStyle/>
                    <a:p>
                      <a:r>
                        <a:rPr lang="en-US" dirty="0"/>
                        <a:t>09:00 AM</a:t>
                      </a:r>
                    </a:p>
                  </a:txBody>
                  <a:tcPr/>
                </a:tc>
                <a:tc>
                  <a:txBody>
                    <a:bodyPr/>
                    <a:lstStyle/>
                    <a:p>
                      <a:r>
                        <a:rPr lang="en-US" dirty="0"/>
                        <a:t>Check-in &amp; breakfast</a:t>
                      </a:r>
                    </a:p>
                  </a:txBody>
                  <a:tcPr/>
                </a:tc>
                <a:extLst>
                  <a:ext uri="{0D108BD9-81ED-4DB2-BD59-A6C34878D82A}">
                    <a16:rowId xmlns:a16="http://schemas.microsoft.com/office/drawing/2014/main" val="1565202062"/>
                  </a:ext>
                </a:extLst>
              </a:tr>
              <a:tr h="370840">
                <a:tc>
                  <a:txBody>
                    <a:bodyPr/>
                    <a:lstStyle/>
                    <a:p>
                      <a:r>
                        <a:rPr lang="en-US" dirty="0"/>
                        <a:t>09:00 AM</a:t>
                      </a:r>
                    </a:p>
                  </a:txBody>
                  <a:tcPr/>
                </a:tc>
                <a:tc>
                  <a:txBody>
                    <a:bodyPr/>
                    <a:lstStyle/>
                    <a:p>
                      <a:r>
                        <a:rPr lang="en-US" dirty="0"/>
                        <a:t>10:00 AM</a:t>
                      </a:r>
                    </a:p>
                  </a:txBody>
                  <a:tcPr/>
                </a:tc>
                <a:tc>
                  <a:txBody>
                    <a:bodyPr/>
                    <a:lstStyle/>
                    <a:p>
                      <a:r>
                        <a:rPr lang="en-US" dirty="0"/>
                        <a:t>Greatest keynote of all time</a:t>
                      </a:r>
                    </a:p>
                  </a:txBody>
                  <a:tcPr/>
                </a:tc>
                <a:extLst>
                  <a:ext uri="{0D108BD9-81ED-4DB2-BD59-A6C34878D82A}">
                    <a16:rowId xmlns:a16="http://schemas.microsoft.com/office/drawing/2014/main" val="3924990679"/>
                  </a:ext>
                </a:extLst>
              </a:tr>
              <a:tr h="370840">
                <a:tc>
                  <a:txBody>
                    <a:bodyPr/>
                    <a:lstStyle/>
                    <a:p>
                      <a:r>
                        <a:rPr lang="en-US" dirty="0"/>
                        <a:t>10:00 AM</a:t>
                      </a:r>
                    </a:p>
                  </a:txBody>
                  <a:tcPr/>
                </a:tc>
                <a:tc>
                  <a:txBody>
                    <a:bodyPr/>
                    <a:lstStyle/>
                    <a:p>
                      <a:r>
                        <a:rPr lang="en-US" dirty="0"/>
                        <a:t>10:15 AM</a:t>
                      </a:r>
                    </a:p>
                  </a:txBody>
                  <a:tcPr/>
                </a:tc>
                <a:tc>
                  <a:txBody>
                    <a:bodyPr/>
                    <a:lstStyle/>
                    <a:p>
                      <a:r>
                        <a:rPr lang="en-US" dirty="0"/>
                        <a:t>Break</a:t>
                      </a:r>
                    </a:p>
                  </a:txBody>
                  <a:tcPr/>
                </a:tc>
                <a:extLst>
                  <a:ext uri="{0D108BD9-81ED-4DB2-BD59-A6C34878D82A}">
                    <a16:rowId xmlns:a16="http://schemas.microsoft.com/office/drawing/2014/main" val="1183417345"/>
                  </a:ext>
                </a:extLst>
              </a:tr>
              <a:tr h="370840">
                <a:tc>
                  <a:txBody>
                    <a:bodyPr/>
                    <a:lstStyle/>
                    <a:p>
                      <a:r>
                        <a:rPr lang="en-US" dirty="0"/>
                        <a:t>10:15 AM </a:t>
                      </a:r>
                    </a:p>
                  </a:txBody>
                  <a:tcPr/>
                </a:tc>
                <a:tc>
                  <a:txBody>
                    <a:bodyPr/>
                    <a:lstStyle/>
                    <a:p>
                      <a:r>
                        <a:rPr lang="en-US" dirty="0"/>
                        <a:t>10:30 AM</a:t>
                      </a:r>
                    </a:p>
                  </a:txBody>
                  <a:tcPr/>
                </a:tc>
                <a:tc>
                  <a:txBody>
                    <a:bodyPr/>
                    <a:lstStyle/>
                    <a:p>
                      <a:r>
                        <a:rPr lang="en-US" dirty="0"/>
                        <a:t>Challenge Overview</a:t>
                      </a:r>
                    </a:p>
                  </a:txBody>
                  <a:tcPr/>
                </a:tc>
                <a:extLst>
                  <a:ext uri="{0D108BD9-81ED-4DB2-BD59-A6C34878D82A}">
                    <a16:rowId xmlns:a16="http://schemas.microsoft.com/office/drawing/2014/main" val="2719432299"/>
                  </a:ext>
                </a:extLst>
              </a:tr>
              <a:tr h="370840">
                <a:tc>
                  <a:txBody>
                    <a:bodyPr/>
                    <a:lstStyle/>
                    <a:p>
                      <a:r>
                        <a:rPr lang="en-US" dirty="0"/>
                        <a:t>10:30 AM</a:t>
                      </a:r>
                    </a:p>
                  </a:txBody>
                  <a:tcPr/>
                </a:tc>
                <a:tc>
                  <a:txBody>
                    <a:bodyPr/>
                    <a:lstStyle/>
                    <a:p>
                      <a:r>
                        <a:rPr lang="en-US" dirty="0"/>
                        <a:t>12:00 PM</a:t>
                      </a:r>
                    </a:p>
                  </a:txBody>
                  <a:tcPr/>
                </a:tc>
                <a:tc>
                  <a:txBody>
                    <a:bodyPr/>
                    <a:lstStyle/>
                    <a:p>
                      <a:r>
                        <a:rPr lang="en-US" dirty="0"/>
                        <a:t>Code Challenge</a:t>
                      </a:r>
                    </a:p>
                  </a:txBody>
                  <a:tcPr/>
                </a:tc>
                <a:extLst>
                  <a:ext uri="{0D108BD9-81ED-4DB2-BD59-A6C34878D82A}">
                    <a16:rowId xmlns:a16="http://schemas.microsoft.com/office/drawing/2014/main" val="3973632455"/>
                  </a:ext>
                </a:extLst>
              </a:tr>
              <a:tr h="370840">
                <a:tc>
                  <a:txBody>
                    <a:bodyPr/>
                    <a:lstStyle/>
                    <a:p>
                      <a:r>
                        <a:rPr lang="en-US" dirty="0"/>
                        <a:t>12:00 PM</a:t>
                      </a:r>
                    </a:p>
                  </a:txBody>
                  <a:tcPr/>
                </a:tc>
                <a:tc>
                  <a:txBody>
                    <a:bodyPr/>
                    <a:lstStyle/>
                    <a:p>
                      <a:r>
                        <a:rPr lang="en-US" dirty="0"/>
                        <a:t>01:00 PM</a:t>
                      </a:r>
                    </a:p>
                  </a:txBody>
                  <a:tcPr/>
                </a:tc>
                <a:tc>
                  <a:txBody>
                    <a:bodyPr/>
                    <a:lstStyle/>
                    <a:p>
                      <a:r>
                        <a:rPr lang="en-US" dirty="0"/>
                        <a:t>Lunch Break</a:t>
                      </a:r>
                    </a:p>
                  </a:txBody>
                  <a:tcPr/>
                </a:tc>
                <a:extLst>
                  <a:ext uri="{0D108BD9-81ED-4DB2-BD59-A6C34878D82A}">
                    <a16:rowId xmlns:a16="http://schemas.microsoft.com/office/drawing/2014/main" val="67887775"/>
                  </a:ext>
                </a:extLst>
              </a:tr>
              <a:tr h="370840">
                <a:tc>
                  <a:txBody>
                    <a:bodyPr/>
                    <a:lstStyle/>
                    <a:p>
                      <a:r>
                        <a:rPr lang="en-US" dirty="0"/>
                        <a:t>01:00 PM</a:t>
                      </a:r>
                    </a:p>
                  </a:txBody>
                  <a:tcPr/>
                </a:tc>
                <a:tc>
                  <a:txBody>
                    <a:bodyPr/>
                    <a:lstStyle/>
                    <a:p>
                      <a:r>
                        <a:rPr lang="en-US" dirty="0"/>
                        <a:t>01:30 PM</a:t>
                      </a:r>
                    </a:p>
                  </a:txBody>
                  <a:tcPr/>
                </a:tc>
                <a:tc>
                  <a:txBody>
                    <a:bodyPr/>
                    <a:lstStyle/>
                    <a:p>
                      <a:r>
                        <a:rPr lang="en-US" dirty="0"/>
                        <a:t>Using Serverless Framework with Azure</a:t>
                      </a:r>
                    </a:p>
                  </a:txBody>
                  <a:tcPr/>
                </a:tc>
                <a:extLst>
                  <a:ext uri="{0D108BD9-81ED-4DB2-BD59-A6C34878D82A}">
                    <a16:rowId xmlns:a16="http://schemas.microsoft.com/office/drawing/2014/main" val="4153041588"/>
                  </a:ext>
                </a:extLst>
              </a:tr>
              <a:tr h="370840">
                <a:tc>
                  <a:txBody>
                    <a:bodyPr/>
                    <a:lstStyle/>
                    <a:p>
                      <a:r>
                        <a:rPr lang="en-US" dirty="0"/>
                        <a:t>01:30 PM</a:t>
                      </a:r>
                    </a:p>
                  </a:txBody>
                  <a:tcPr/>
                </a:tc>
                <a:tc>
                  <a:txBody>
                    <a:bodyPr/>
                    <a:lstStyle/>
                    <a:p>
                      <a:r>
                        <a:rPr lang="en-US" dirty="0"/>
                        <a:t>03:00 PM</a:t>
                      </a:r>
                    </a:p>
                  </a:txBody>
                  <a:tcPr/>
                </a:tc>
                <a:tc>
                  <a:txBody>
                    <a:bodyPr/>
                    <a:lstStyle/>
                    <a:p>
                      <a:r>
                        <a:rPr lang="en-US" dirty="0"/>
                        <a:t>Code Challenge</a:t>
                      </a:r>
                    </a:p>
                  </a:txBody>
                  <a:tcPr/>
                </a:tc>
                <a:extLst>
                  <a:ext uri="{0D108BD9-81ED-4DB2-BD59-A6C34878D82A}">
                    <a16:rowId xmlns:a16="http://schemas.microsoft.com/office/drawing/2014/main" val="4068285907"/>
                  </a:ext>
                </a:extLst>
              </a:tr>
              <a:tr h="370840">
                <a:tc>
                  <a:txBody>
                    <a:bodyPr/>
                    <a:lstStyle/>
                    <a:p>
                      <a:r>
                        <a:rPr lang="en-US" dirty="0"/>
                        <a:t>03:00 PM</a:t>
                      </a:r>
                    </a:p>
                  </a:txBody>
                  <a:tcPr/>
                </a:tc>
                <a:tc>
                  <a:txBody>
                    <a:bodyPr/>
                    <a:lstStyle/>
                    <a:p>
                      <a:r>
                        <a:rPr lang="en-US" dirty="0"/>
                        <a:t>03:15 PM</a:t>
                      </a:r>
                    </a:p>
                  </a:txBody>
                  <a:tcPr/>
                </a:tc>
                <a:tc>
                  <a:txBody>
                    <a:bodyPr/>
                    <a:lstStyle/>
                    <a:p>
                      <a:r>
                        <a:rPr lang="en-US" dirty="0"/>
                        <a:t>Break</a:t>
                      </a:r>
                    </a:p>
                  </a:txBody>
                  <a:tcPr/>
                </a:tc>
                <a:extLst>
                  <a:ext uri="{0D108BD9-81ED-4DB2-BD59-A6C34878D82A}">
                    <a16:rowId xmlns:a16="http://schemas.microsoft.com/office/drawing/2014/main" val="3934403037"/>
                  </a:ext>
                </a:extLst>
              </a:tr>
              <a:tr h="370840">
                <a:tc>
                  <a:txBody>
                    <a:bodyPr/>
                    <a:lstStyle/>
                    <a:p>
                      <a:r>
                        <a:rPr lang="en-US" dirty="0"/>
                        <a:t>03:15 PM</a:t>
                      </a:r>
                    </a:p>
                  </a:txBody>
                  <a:tcPr/>
                </a:tc>
                <a:tc>
                  <a:txBody>
                    <a:bodyPr/>
                    <a:lstStyle/>
                    <a:p>
                      <a:r>
                        <a:rPr lang="en-US" dirty="0"/>
                        <a:t>04:30 PM</a:t>
                      </a:r>
                    </a:p>
                  </a:txBody>
                  <a:tcPr/>
                </a:tc>
                <a:tc>
                  <a:txBody>
                    <a:bodyPr/>
                    <a:lstStyle/>
                    <a:p>
                      <a:r>
                        <a:rPr lang="en-US" dirty="0"/>
                        <a:t>Code Challenge</a:t>
                      </a:r>
                    </a:p>
                  </a:txBody>
                  <a:tcPr/>
                </a:tc>
                <a:extLst>
                  <a:ext uri="{0D108BD9-81ED-4DB2-BD59-A6C34878D82A}">
                    <a16:rowId xmlns:a16="http://schemas.microsoft.com/office/drawing/2014/main" val="1505339820"/>
                  </a:ext>
                </a:extLst>
              </a:tr>
              <a:tr h="370840">
                <a:tc>
                  <a:txBody>
                    <a:bodyPr/>
                    <a:lstStyle/>
                    <a:p>
                      <a:r>
                        <a:rPr lang="en-US" dirty="0"/>
                        <a:t>04:30 PM</a:t>
                      </a:r>
                    </a:p>
                  </a:txBody>
                  <a:tcPr/>
                </a:tc>
                <a:tc>
                  <a:txBody>
                    <a:bodyPr/>
                    <a:lstStyle/>
                    <a:p>
                      <a:r>
                        <a:rPr lang="en-US" dirty="0"/>
                        <a:t>05:00 PM</a:t>
                      </a:r>
                    </a:p>
                  </a:txBody>
                  <a:tcPr/>
                </a:tc>
                <a:tc>
                  <a:txBody>
                    <a:bodyPr/>
                    <a:lstStyle/>
                    <a:p>
                      <a:r>
                        <a:rPr lang="en-US" dirty="0"/>
                        <a:t>Wrap Up</a:t>
                      </a:r>
                    </a:p>
                  </a:txBody>
                  <a:tcPr/>
                </a:tc>
                <a:extLst>
                  <a:ext uri="{0D108BD9-81ED-4DB2-BD59-A6C34878D82A}">
                    <a16:rowId xmlns:a16="http://schemas.microsoft.com/office/drawing/2014/main" val="1243431263"/>
                  </a:ext>
                </a:extLst>
              </a:tr>
            </a:tbl>
          </a:graphicData>
        </a:graphic>
      </p:graphicFrame>
    </p:spTree>
    <p:extLst>
      <p:ext uri="{BB962C8B-B14F-4D97-AF65-F5344CB8AC3E}">
        <p14:creationId xmlns:p14="http://schemas.microsoft.com/office/powerpoint/2010/main" val="2623314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B6B76E1-6B3C-4359-81B9-543F1D9D341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652128" y="985128"/>
            <a:ext cx="4887744" cy="4887744"/>
          </a:xfrm>
          <a:prstGeom prst="rect">
            <a:avLst/>
          </a:prstGeom>
        </p:spPr>
      </p:pic>
    </p:spTree>
    <p:extLst>
      <p:ext uri="{BB962C8B-B14F-4D97-AF65-F5344CB8AC3E}">
        <p14:creationId xmlns:p14="http://schemas.microsoft.com/office/powerpoint/2010/main" val="440737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2" descr="Image result for microsoft logo png">
            <a:extLst>
              <a:ext uri="{FF2B5EF4-FFF2-40B4-BE49-F238E27FC236}">
                <a16:creationId xmlns:a16="http://schemas.microsoft.com/office/drawing/2014/main" id="{3626810F-3DD9-4462-A008-486E9570F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43" y="348343"/>
            <a:ext cx="3650106" cy="13426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EFCD56-7853-4ED3-B649-605E97932CB0}"/>
              </a:ext>
            </a:extLst>
          </p:cNvPr>
          <p:cNvSpPr txBox="1">
            <a:spLocks/>
          </p:cNvSpPr>
          <p:nvPr/>
        </p:nvSpPr>
        <p:spPr>
          <a:xfrm>
            <a:off x="528346" y="1582058"/>
            <a:ext cx="12192000" cy="6066971"/>
          </a:xfrm>
          <a:prstGeom prst="rect">
            <a:avLst/>
          </a:prstGeom>
        </p:spPr>
        <p:txBody>
          <a:bodyPr vert="horz" lIns="91440" tIns="45720" rIns="91440" bIns="45720" numCol="2"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4000" dirty="0">
                <a:solidFill>
                  <a:schemeClr val="bg1"/>
                </a:solidFill>
                <a:latin typeface="Cascadia Code" panose="020B0509020204030204" pitchFamily="49" charset="0"/>
              </a:rPr>
              <a:t>My Ho</a:t>
            </a:r>
          </a:p>
          <a:p>
            <a:pPr algn="l">
              <a:lnSpc>
                <a:spcPct val="100000"/>
              </a:lnSpc>
            </a:pPr>
            <a:r>
              <a:rPr lang="en-US" sz="4000" dirty="0">
                <a:solidFill>
                  <a:schemeClr val="bg1"/>
                </a:solidFill>
                <a:latin typeface="Cascadia Code" panose="020B0509020204030204" pitchFamily="49" charset="0"/>
              </a:rPr>
              <a:t>Eduardo Laureano</a:t>
            </a:r>
          </a:p>
          <a:p>
            <a:pPr algn="l">
              <a:lnSpc>
                <a:spcPct val="100000"/>
              </a:lnSpc>
            </a:pPr>
            <a:r>
              <a:rPr lang="en-US" sz="4000" dirty="0">
                <a:solidFill>
                  <a:schemeClr val="bg1"/>
                </a:solidFill>
                <a:latin typeface="Cascadia Code" panose="020B0509020204030204" pitchFamily="49" charset="0"/>
              </a:rPr>
              <a:t>Jeff Hollan</a:t>
            </a:r>
          </a:p>
          <a:p>
            <a:pPr algn="l">
              <a:lnSpc>
                <a:spcPct val="100000"/>
              </a:lnSpc>
            </a:pPr>
            <a:r>
              <a:rPr lang="en-US" sz="4000" dirty="0">
                <a:solidFill>
                  <a:schemeClr val="bg1"/>
                </a:solidFill>
                <a:latin typeface="Cascadia Code" panose="020B0509020204030204" pitchFamily="49" charset="0"/>
              </a:rPr>
              <a:t>Anirudh Garg</a:t>
            </a:r>
          </a:p>
          <a:p>
            <a:pPr algn="l">
              <a:lnSpc>
                <a:spcPct val="100000"/>
              </a:lnSpc>
            </a:pPr>
            <a:r>
              <a:rPr lang="en-US" sz="4000" dirty="0">
                <a:solidFill>
                  <a:schemeClr val="bg1"/>
                </a:solidFill>
                <a:latin typeface="Cascadia Code" panose="020B0509020204030204" pitchFamily="49" charset="0"/>
              </a:rPr>
              <a:t>Joseph Barnes</a:t>
            </a:r>
          </a:p>
          <a:p>
            <a:pPr algn="l">
              <a:lnSpc>
                <a:spcPct val="100000"/>
              </a:lnSpc>
            </a:pPr>
            <a:endParaRPr lang="en-US" sz="4000" dirty="0">
              <a:solidFill>
                <a:schemeClr val="bg1"/>
              </a:solidFill>
              <a:latin typeface="Cascadia Code" panose="020B0509020204030204" pitchFamily="49" charset="0"/>
            </a:endParaRPr>
          </a:p>
          <a:p>
            <a:pPr algn="l">
              <a:lnSpc>
                <a:spcPct val="100000"/>
              </a:lnSpc>
            </a:pPr>
            <a:endParaRPr lang="en-US" sz="4000" dirty="0">
              <a:solidFill>
                <a:schemeClr val="bg1"/>
              </a:solidFill>
              <a:latin typeface="Cascadia Code" panose="020B0509020204030204" pitchFamily="49" charset="0"/>
            </a:endParaRPr>
          </a:p>
          <a:p>
            <a:pPr algn="l">
              <a:lnSpc>
                <a:spcPct val="100000"/>
              </a:lnSpc>
            </a:pPr>
            <a:endParaRPr lang="en-US" sz="4000" dirty="0">
              <a:solidFill>
                <a:schemeClr val="bg1"/>
              </a:solidFill>
              <a:latin typeface="Cascadia Code" panose="020B0509020204030204" pitchFamily="49" charset="0"/>
            </a:endParaRPr>
          </a:p>
          <a:p>
            <a:pPr algn="l">
              <a:lnSpc>
                <a:spcPct val="100000"/>
              </a:lnSpc>
            </a:pPr>
            <a:endParaRPr lang="en-US" sz="4000" dirty="0">
              <a:solidFill>
                <a:schemeClr val="bg1"/>
              </a:solidFill>
              <a:latin typeface="Cascadia Code" panose="020B0509020204030204" pitchFamily="49" charset="0"/>
            </a:endParaRPr>
          </a:p>
          <a:p>
            <a:pPr algn="l">
              <a:lnSpc>
                <a:spcPct val="100000"/>
              </a:lnSpc>
            </a:pPr>
            <a:r>
              <a:rPr lang="en-US" sz="4000" dirty="0">
                <a:solidFill>
                  <a:schemeClr val="bg1"/>
                </a:solidFill>
                <a:latin typeface="Cascadia Code" panose="020B0509020204030204" pitchFamily="49" charset="0"/>
              </a:rPr>
              <a:t>Mike Budzynski</a:t>
            </a:r>
          </a:p>
          <a:p>
            <a:pPr algn="l">
              <a:lnSpc>
                <a:spcPct val="100000"/>
              </a:lnSpc>
            </a:pPr>
            <a:r>
              <a:rPr lang="en-US" sz="4000" dirty="0">
                <a:solidFill>
                  <a:schemeClr val="bg1"/>
                </a:solidFill>
                <a:latin typeface="Cascadia Code" panose="020B0509020204030204" pitchFamily="49" charset="0"/>
              </a:rPr>
              <a:t>Matthew Farmer</a:t>
            </a:r>
          </a:p>
          <a:p>
            <a:pPr algn="l">
              <a:lnSpc>
                <a:spcPct val="100000"/>
              </a:lnSpc>
            </a:pPr>
            <a:r>
              <a:rPr lang="en-US" sz="4000" dirty="0">
                <a:solidFill>
                  <a:schemeClr val="bg1"/>
                </a:solidFill>
                <a:latin typeface="Cascadia Code" panose="020B0509020204030204" pitchFamily="49" charset="0"/>
              </a:rPr>
              <a:t>Michael Collier</a:t>
            </a:r>
          </a:p>
          <a:p>
            <a:pPr algn="l">
              <a:lnSpc>
                <a:spcPct val="100000"/>
              </a:lnSpc>
            </a:pPr>
            <a:r>
              <a:rPr lang="en-US" sz="4000" dirty="0">
                <a:solidFill>
                  <a:schemeClr val="bg1"/>
                </a:solidFill>
                <a:latin typeface="Cascadia Code" panose="020B0509020204030204" pitchFamily="49" charset="0"/>
              </a:rPr>
              <a:t>David Barkol</a:t>
            </a:r>
          </a:p>
          <a:p>
            <a:pPr algn="l">
              <a:lnSpc>
                <a:spcPct val="100000"/>
              </a:lnSpc>
            </a:pPr>
            <a:r>
              <a:rPr lang="en-US" sz="4000" dirty="0">
                <a:solidFill>
                  <a:schemeClr val="bg1"/>
                </a:solidFill>
                <a:latin typeface="Cascadia Code" panose="020B0509020204030204" pitchFamily="49" charset="0"/>
              </a:rPr>
              <a:t>Burke Holland</a:t>
            </a:r>
          </a:p>
        </p:txBody>
      </p:sp>
    </p:spTree>
    <p:extLst>
      <p:ext uri="{BB962C8B-B14F-4D97-AF65-F5344CB8AC3E}">
        <p14:creationId xmlns:p14="http://schemas.microsoft.com/office/powerpoint/2010/main" val="2179170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613E6AC-DAE2-45D9-B645-F17C4DBAA30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174122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A925A-C903-4FFF-97FA-2BAFCE664D0E}"/>
              </a:ext>
            </a:extLst>
          </p:cNvPr>
          <p:cNvSpPr>
            <a:spLocks noGrp="1"/>
          </p:cNvSpPr>
          <p:nvPr>
            <p:ph type="ctrTitle"/>
          </p:nvPr>
        </p:nvSpPr>
        <p:spPr>
          <a:xfrm>
            <a:off x="1524000" y="1284912"/>
            <a:ext cx="9144000" cy="4288176"/>
          </a:xfrm>
        </p:spPr>
        <p:txBody>
          <a:bodyPr>
            <a:noAutofit/>
          </a:bodyPr>
          <a:lstStyle/>
          <a:p>
            <a:r>
              <a:rPr lang="en-US" sz="30000" dirty="0">
                <a:solidFill>
                  <a:schemeClr val="bg1"/>
                </a:solidFill>
                <a:latin typeface="Cascadia Code" panose="020B0509020204030204" pitchFamily="49" charset="0"/>
              </a:rPr>
              <a:t>?</a:t>
            </a:r>
          </a:p>
        </p:txBody>
      </p:sp>
    </p:spTree>
    <p:extLst>
      <p:ext uri="{BB962C8B-B14F-4D97-AF65-F5344CB8AC3E}">
        <p14:creationId xmlns:p14="http://schemas.microsoft.com/office/powerpoint/2010/main" val="216699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65028ECE68D1408B35BAFE778A6E56" ma:contentTypeVersion="15" ma:contentTypeDescription="Create a new document." ma:contentTypeScope="" ma:versionID="6d4dabecc3f318f598ee78a589a2a33f">
  <xsd:schema xmlns:xsd="http://www.w3.org/2001/XMLSchema" xmlns:xs="http://www.w3.org/2001/XMLSchema" xmlns:p="http://schemas.microsoft.com/office/2006/metadata/properties" xmlns:ns3="427cef13-bfe7-4296-bea5-58417f1dbffe" xmlns:ns4="f7d48548-b984-4e61-bd46-9d8db314d2f6" targetNamespace="http://schemas.microsoft.com/office/2006/metadata/properties" ma:root="true" ma:fieldsID="ab6b87bc0ae66fa8666f78c5c7902b96" ns3:_="" ns4:_="">
    <xsd:import namespace="427cef13-bfe7-4296-bea5-58417f1dbffe"/>
    <xsd:import namespace="f7d48548-b984-4e61-bd46-9d8db314d2f6"/>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7cef13-bfe7-4296-bea5-58417f1dbff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7d48548-b984-4e61-bd46-9d8db314d2f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MediaServic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f7d48548-b984-4e61-bd46-9d8db314d2f6" xsi:nil="true"/>
  </documentManagement>
</p:properties>
</file>

<file path=customXml/itemProps1.xml><?xml version="1.0" encoding="utf-8"?>
<ds:datastoreItem xmlns:ds="http://schemas.openxmlformats.org/officeDocument/2006/customXml" ds:itemID="{A7C9E717-CA99-473D-888C-270957AF15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7cef13-bfe7-4296-bea5-58417f1dbffe"/>
    <ds:schemaRef ds:uri="f7d48548-b984-4e61-bd46-9d8db314d2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F1A52A-11BC-4102-BD4D-5BD499EF1D38}">
  <ds:schemaRefs>
    <ds:schemaRef ds:uri="http://schemas.microsoft.com/sharepoint/v3/contenttype/forms"/>
  </ds:schemaRefs>
</ds:datastoreItem>
</file>

<file path=customXml/itemProps3.xml><?xml version="1.0" encoding="utf-8"?>
<ds:datastoreItem xmlns:ds="http://schemas.openxmlformats.org/officeDocument/2006/customXml" ds:itemID="{1748E636-9A5F-4792-912D-225D560A9B3B}">
  <ds:schemaRefs>
    <ds:schemaRef ds:uri="http://purl.org/dc/elements/1.1/"/>
    <ds:schemaRef ds:uri="http://schemas.microsoft.com/office/2006/metadata/properties"/>
    <ds:schemaRef ds:uri="http://schemas.microsoft.com/office/2006/documentManagement/types"/>
    <ds:schemaRef ds:uri="http://purl.org/dc/dcmitype/"/>
    <ds:schemaRef ds:uri="427cef13-bfe7-4296-bea5-58417f1dbffe"/>
    <ds:schemaRef ds:uri="http://www.w3.org/XML/1998/namespace"/>
    <ds:schemaRef ds:uri="http://purl.org/dc/terms/"/>
    <ds:schemaRef ds:uri="f7d48548-b984-4e61-bd46-9d8db314d2f6"/>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5699</TotalTime>
  <Words>3122</Words>
  <Application>Microsoft Office PowerPoint</Application>
  <PresentationFormat>Widescreen</PresentationFormat>
  <Paragraphs>393</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Cascadia Code</vt:lpstr>
      <vt:lpstr>Office Theme</vt:lpstr>
      <vt:lpstr>Serverless Workshop</vt:lpstr>
      <vt:lpstr>PowerPoint Presentation</vt:lpstr>
      <vt:lpstr>PowerPoint Presentation</vt:lpstr>
      <vt:lpstr>MSFTGuest</vt:lpstr>
      <vt:lpstr>PowerPoint Presentation</vt:lpstr>
      <vt:lpstr>PowerPoint Presentation</vt:lpstr>
      <vt:lpstr>PowerPoint Presentation</vt:lpstr>
      <vt:lpstr>PowerPoint Presentation</vt:lpstr>
      <vt:lpstr>?</vt:lpstr>
      <vt:lpstr>“It’s not important to understand what “Serverless” means.   It’s only important that you know the word and you are not afraid to use it in a blog post”</vt:lpstr>
      <vt:lpstr>PowerPoint Presentation</vt:lpstr>
      <vt:lpstr>Build applications without thinking about servers</vt:lpstr>
      <vt:lpstr>…custom code run in managed, ephemeral containers on a “Functions as a Service” (FaaS) platform.</vt:lpstr>
      <vt:lpstr>PowerPoint Presentation</vt:lpstr>
      <vt:lpstr>FaaS</vt:lpstr>
      <vt:lpstr>1</vt:lpstr>
      <vt:lpstr>2</vt:lpstr>
      <vt:lpstr>2</vt:lpstr>
      <vt:lpstr>3</vt:lpstr>
      <vt:lpstr>$</vt:lpstr>
      <vt:lpstr>$EVENT</vt:lpstr>
      <vt:lpstr>PowerPoint Presentation</vt:lpstr>
      <vt:lpstr>/my-functions-project</vt:lpstr>
      <vt:lpstr>Triggers Bindings</vt:lpstr>
      <vt:lpstr>/my-functions-project</vt:lpstr>
      <vt:lpstr>* HTTP Trigger * Timer Trigger * Queue Trigger * Event Grid Trigger</vt:lpstr>
      <vt:lpstr>PowerPoint Presentation</vt:lpstr>
      <vt:lpstr>PowerPoint Presentation</vt:lpstr>
      <vt:lpstr>PowerPoint Presentation</vt:lpstr>
      <vt:lpstr>PowerPoint Presentation</vt:lpstr>
      <vt:lpstr>PowerPoint Presentation</vt:lpstr>
      <vt:lpstr>PowerPoint Presentation</vt:lpstr>
      <vt:lpstr>Gustavo Machado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Burke Holland</dc:creator>
  <cp:lastModifiedBy>Burke Holland</cp:lastModifiedBy>
  <cp:revision>1</cp:revision>
  <dcterms:created xsi:type="dcterms:W3CDTF">2019-09-27T16:44:50Z</dcterms:created>
  <dcterms:modified xsi:type="dcterms:W3CDTF">2019-10-06T16:31:59Z</dcterms:modified>
</cp:coreProperties>
</file>