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68" r:id="rId2"/>
    <p:sldId id="257" r:id="rId3"/>
    <p:sldId id="259" r:id="rId4"/>
    <p:sldId id="261" r:id="rId5"/>
    <p:sldId id="263" r:id="rId6"/>
    <p:sldId id="265" r:id="rId7"/>
    <p:sldId id="269" r:id="rId8"/>
    <p:sldId id="292" r:id="rId9"/>
    <p:sldId id="293" r:id="rId10"/>
    <p:sldId id="294" r:id="rId11"/>
    <p:sldId id="272" r:id="rId12"/>
    <p:sldId id="282" r:id="rId13"/>
    <p:sldId id="284" r:id="rId14"/>
    <p:sldId id="271" r:id="rId15"/>
    <p:sldId id="270" r:id="rId16"/>
    <p:sldId id="279" r:id="rId17"/>
    <p:sldId id="283" r:id="rId18"/>
    <p:sldId id="273" r:id="rId19"/>
    <p:sldId id="278" r:id="rId20"/>
    <p:sldId id="274" r:id="rId21"/>
    <p:sldId id="275" r:id="rId22"/>
    <p:sldId id="280" r:id="rId23"/>
    <p:sldId id="281" r:id="rId24"/>
    <p:sldId id="287" r:id="rId25"/>
    <p:sldId id="285" r:id="rId26"/>
    <p:sldId id="288" r:id="rId27"/>
    <p:sldId id="289" r:id="rId28"/>
    <p:sldId id="290" r:id="rId29"/>
    <p:sldId id="291" r:id="rId30"/>
    <p:sldId id="286" r:id="rId31"/>
    <p:sldId id="26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p15:clr>
            <a:srgbClr val="A4A3A4"/>
          </p15:clr>
        </p15:guide>
        <p15:guide id="2" orient="horz" pos="171">
          <p15:clr>
            <a:srgbClr val="A4A3A4"/>
          </p15:clr>
        </p15:guide>
        <p15:guide id="3" orient="horz" pos="1752">
          <p15:clr>
            <a:srgbClr val="A4A3A4"/>
          </p15:clr>
        </p15:guide>
        <p15:guide id="4" pos="340">
          <p15:clr>
            <a:srgbClr val="A4A3A4"/>
          </p15:clr>
        </p15:guide>
        <p15:guide id="5" pos="5592">
          <p15:clr>
            <a:srgbClr val="A4A3A4"/>
          </p15:clr>
        </p15:guide>
        <p15:guide id="6" pos="2880">
          <p15:clr>
            <a:srgbClr val="A4A3A4"/>
          </p15:clr>
        </p15:guide>
        <p15:guide id="7" pos="5103">
          <p15:clr>
            <a:srgbClr val="A4A3A4"/>
          </p15:clr>
        </p15:guide>
        <p15:guide id="8" pos="460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01A"/>
    <a:srgbClr val="7AB51D"/>
    <a:srgbClr val="BB90BD"/>
    <a:srgbClr val="95CEED"/>
    <a:srgbClr val="FFE608"/>
    <a:srgbClr val="7071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4"/>
    <p:restoredTop sz="86418"/>
  </p:normalViewPr>
  <p:slideViewPr>
    <p:cSldViewPr showGuides="1">
      <p:cViewPr varScale="1">
        <p:scale>
          <a:sx n="66" d="100"/>
          <a:sy n="66" d="100"/>
        </p:scale>
        <p:origin x="1552" y="32"/>
      </p:cViewPr>
      <p:guideLst>
        <p:guide orient="horz" pos="3884"/>
        <p:guide orient="horz" pos="171"/>
        <p:guide orient="horz" pos="1752"/>
        <p:guide pos="340"/>
        <p:guide pos="5592"/>
        <p:guide pos="2880"/>
        <p:guide pos="5103"/>
        <p:guide pos="46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6F9010-04BA-BD45-A96B-9078FFD914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6E7FD0-761F-E344-A91E-E2BBA18D13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1A9362-94C4-684D-8813-CDCA8CE3A10D}" type="datetimeFigureOut">
              <a:rPr lang="en-US" smtClean="0"/>
              <a:t>2/5/2024</a:t>
            </a:fld>
            <a:endParaRPr lang="en-US"/>
          </a:p>
        </p:txBody>
      </p:sp>
      <p:sp>
        <p:nvSpPr>
          <p:cNvPr id="4" name="Footer Placeholder 3">
            <a:extLst>
              <a:ext uri="{FF2B5EF4-FFF2-40B4-BE49-F238E27FC236}">
                <a16:creationId xmlns:a16="http://schemas.microsoft.com/office/drawing/2014/main" id="{955E953F-036C-1544-8DE0-572A89C57F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A82846F-2FEC-2346-99B8-C9AB796EB7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9D4B5E-EFF5-E44C-A6E6-0279C9C48444}" type="slidenum">
              <a:rPr lang="en-US" smtClean="0"/>
              <a:t>‹#›</a:t>
            </a:fld>
            <a:endParaRPr lang="en-US"/>
          </a:p>
        </p:txBody>
      </p:sp>
    </p:spTree>
    <p:extLst>
      <p:ext uri="{BB962C8B-B14F-4D97-AF65-F5344CB8AC3E}">
        <p14:creationId xmlns:p14="http://schemas.microsoft.com/office/powerpoint/2010/main" val="3664031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AE799-0F4C-4193-A430-8AF8F0A1E62F}" type="datetimeFigureOut">
              <a:rPr lang="en-GB" smtClean="0"/>
              <a:pPr/>
              <a:t>05/02/2024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542BFE-AC8B-45F1-9056-C26AF0B1D6BA}" type="slidenum">
              <a:rPr lang="en-GB" smtClean="0"/>
              <a:pPr/>
              <a:t>‹#›</a:t>
            </a:fld>
            <a:endParaRPr lang="en-GB"/>
          </a:p>
        </p:txBody>
      </p:sp>
    </p:spTree>
    <p:extLst>
      <p:ext uri="{BB962C8B-B14F-4D97-AF65-F5344CB8AC3E}">
        <p14:creationId xmlns:p14="http://schemas.microsoft.com/office/powerpoint/2010/main" val="193973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crick.ac.uk/"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rickFro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762" y="5801202"/>
            <a:ext cx="8136072" cy="779624"/>
          </a:xfrm>
          <a:prstGeom prst="rect">
            <a:avLst/>
          </a:prstGeom>
        </p:spPr>
      </p:pic>
      <p:pic>
        <p:nvPicPr>
          <p:cNvPr id="8" name="Picture 7" descr="cover.png"/>
          <p:cNvPicPr>
            <a:picLocks noChangeAspect="1"/>
          </p:cNvPicPr>
          <p:nvPr userDrawn="1"/>
        </p:nvPicPr>
        <p:blipFill>
          <a:blip r:embed="rId3" cstate="screen"/>
          <a:stretch>
            <a:fillRect/>
          </a:stretch>
        </p:blipFill>
        <p:spPr>
          <a:xfrm>
            <a:off x="2937082" y="1556792"/>
            <a:ext cx="2901456" cy="3157467"/>
          </a:xfrm>
          <a:prstGeom prst="rect">
            <a:avLst/>
          </a:prstGeom>
        </p:spPr>
      </p:pic>
    </p:spTree>
  </p:cSld>
  <p:clrMapOvr>
    <a:masterClrMapping/>
  </p:clrMapOvr>
  <p:extLst>
    <p:ext uri="{DCECCB84-F9BA-43D5-87BE-67443E8EF086}">
      <p15:sldGuideLst xmlns:p15="http://schemas.microsoft.com/office/powerpoint/2012/main">
        <p15:guide id="1" orient="horz" pos="4032"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rickContent_6">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1AA3E8-B458-2D4F-AB2E-A715D83EE3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01" t="23098" r="3243" b="44399"/>
          <a:stretch/>
        </p:blipFill>
        <p:spPr>
          <a:xfrm>
            <a:off x="0" y="5373215"/>
            <a:ext cx="9144000" cy="1484785"/>
          </a:xfrm>
          <a:prstGeom prst="rect">
            <a:avLst/>
          </a:prstGeom>
        </p:spPr>
      </p:pic>
      <p:sp>
        <p:nvSpPr>
          <p:cNvPr id="2" name="Title 1"/>
          <p:cNvSpPr>
            <a:spLocks noGrp="1"/>
          </p:cNvSpPr>
          <p:nvPr>
            <p:ph type="title" hasCustomPrompt="1"/>
          </p:nvPr>
        </p:nvSpPr>
        <p:spPr>
          <a:xfrm>
            <a:off x="360000" y="360000"/>
            <a:ext cx="6768554"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7" name="Picture 16">
            <a:extLst>
              <a:ext uri="{FF2B5EF4-FFF2-40B4-BE49-F238E27FC236}">
                <a16:creationId xmlns:a16="http://schemas.microsoft.com/office/drawing/2014/main" id="{4CDCEEE3-35DF-1D49-8129-59D7A68469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41D26265-73C6-3C49-BD36-85BFCA59E685}"/>
              </a:ext>
            </a:extLst>
          </p:cNvPr>
          <p:cNvSpPr>
            <a:spLocks noGrp="1"/>
          </p:cNvSpPr>
          <p:nvPr>
            <p:ph idx="1"/>
          </p:nvPr>
        </p:nvSpPr>
        <p:spPr>
          <a:xfrm>
            <a:off x="360000" y="1800000"/>
            <a:ext cx="4067984" cy="4680000"/>
          </a:xfrm>
          <a:prstGeom prst="rect">
            <a:avLst/>
          </a:prstGeom>
        </p:spPr>
        <p:txBody>
          <a:bodyPr numCol="1" spcCol="0">
            <a:no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72D4B7FE-69F9-044D-940D-1914A9290723}"/>
              </a:ext>
            </a:extLst>
          </p:cNvPr>
          <p:cNvSpPr>
            <a:spLocks noGrp="1"/>
          </p:cNvSpPr>
          <p:nvPr>
            <p:ph idx="13"/>
          </p:nvPr>
        </p:nvSpPr>
        <p:spPr>
          <a:xfrm>
            <a:off x="4752000" y="1800000"/>
            <a:ext cx="4068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Clr>
                <a:schemeClr val="accent1"/>
              </a:buClr>
              <a:buFont typeface="Arial" pitchFamily="34" charset="0"/>
              <a:buChar char="•"/>
              <a:defRPr sz="2000" b="0">
                <a:solidFill>
                  <a:schemeClr val="accent1"/>
                </a:solidFill>
              </a:defRPr>
            </a:lvl2pPr>
            <a:lvl3pPr>
              <a:lnSpc>
                <a:spcPct val="100000"/>
              </a:lnSpc>
              <a:spcAft>
                <a:spcPts val="600"/>
              </a:spcAft>
              <a:defRPr sz="2000" b="0">
                <a:solidFill>
                  <a:schemeClr val="accent1"/>
                </a:solidFill>
              </a:defRPr>
            </a:lvl3pPr>
            <a:lvl4pPr>
              <a:lnSpc>
                <a:spcPct val="100000"/>
              </a:lnSpc>
              <a:spcAft>
                <a:spcPts val="600"/>
              </a:spcAft>
              <a:buClr>
                <a:schemeClr val="accent1"/>
              </a:buClr>
              <a:defRPr sz="2000" b="0">
                <a:solidFill>
                  <a:schemeClr val="accent1"/>
                </a:solidFill>
              </a:defRPr>
            </a:lvl4pPr>
            <a:lvl5pPr>
              <a:lnSpc>
                <a:spcPct val="100000"/>
              </a:lnSpc>
              <a:spcAft>
                <a:spcPts val="600"/>
              </a:spcAft>
              <a:defRPr sz="2000" b="0">
                <a:solidFill>
                  <a:schemeClr val="accent1"/>
                </a:solidFill>
              </a:defRPr>
            </a:lvl5pPr>
          </a:lstStyle>
          <a:p>
            <a:pPr lvl="0"/>
            <a:r>
              <a:rPr lang="en-US"/>
              <a:t>Edit Master text styles</a:t>
            </a:r>
          </a:p>
        </p:txBody>
      </p:sp>
    </p:spTree>
    <p:extLst>
      <p:ext uri="{BB962C8B-B14F-4D97-AF65-F5344CB8AC3E}">
        <p14:creationId xmlns:p14="http://schemas.microsoft.com/office/powerpoint/2010/main" val="276934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rickContent_7">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1AA3E8-B458-2D4F-AB2E-A715D83EE3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696" r="3879" b="44673"/>
          <a:stretch/>
        </p:blipFill>
        <p:spPr>
          <a:xfrm>
            <a:off x="0" y="4330545"/>
            <a:ext cx="9144000" cy="2527456"/>
          </a:xfrm>
          <a:prstGeom prst="rect">
            <a:avLst/>
          </a:prstGeom>
        </p:spPr>
      </p:pic>
      <p:sp>
        <p:nvSpPr>
          <p:cNvPr id="2" name="Title 1"/>
          <p:cNvSpPr>
            <a:spLocks noGrp="1"/>
          </p:cNvSpPr>
          <p:nvPr>
            <p:ph type="title" hasCustomPrompt="1"/>
          </p:nvPr>
        </p:nvSpPr>
        <p:spPr>
          <a:xfrm>
            <a:off x="360000" y="360000"/>
            <a:ext cx="6768554"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3" name="Content Placeholder 2"/>
          <p:cNvSpPr>
            <a:spLocks noGrp="1"/>
          </p:cNvSpPr>
          <p:nvPr>
            <p:ph idx="1"/>
          </p:nvPr>
        </p:nvSpPr>
        <p:spPr>
          <a:xfrm>
            <a:off x="360000" y="1800000"/>
            <a:ext cx="8460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7" name="Picture 16">
            <a:extLst>
              <a:ext uri="{FF2B5EF4-FFF2-40B4-BE49-F238E27FC236}">
                <a16:creationId xmlns:a16="http://schemas.microsoft.com/office/drawing/2014/main" id="{4CDCEEE3-35DF-1D49-8129-59D7A68469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9993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ickContent_8">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1AA3E8-B458-2D4F-AB2E-A715D83EE3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696" r="3879" b="44673"/>
          <a:stretch/>
        </p:blipFill>
        <p:spPr>
          <a:xfrm>
            <a:off x="0" y="4330545"/>
            <a:ext cx="9144000" cy="2527456"/>
          </a:xfrm>
          <a:prstGeom prst="rect">
            <a:avLst/>
          </a:prstGeom>
        </p:spPr>
      </p:pic>
      <p:sp>
        <p:nvSpPr>
          <p:cNvPr id="2" name="Title 1"/>
          <p:cNvSpPr>
            <a:spLocks noGrp="1"/>
          </p:cNvSpPr>
          <p:nvPr>
            <p:ph type="title" hasCustomPrompt="1"/>
          </p:nvPr>
        </p:nvSpPr>
        <p:spPr>
          <a:xfrm>
            <a:off x="360000" y="360000"/>
            <a:ext cx="6768554"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7" name="Picture 16">
            <a:extLst>
              <a:ext uri="{FF2B5EF4-FFF2-40B4-BE49-F238E27FC236}">
                <a16:creationId xmlns:a16="http://schemas.microsoft.com/office/drawing/2014/main" id="{4CDCEEE3-35DF-1D49-8129-59D7A68469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2449D3F7-AABE-4342-9755-D19DD0CB6D8B}"/>
              </a:ext>
            </a:extLst>
          </p:cNvPr>
          <p:cNvSpPr>
            <a:spLocks noGrp="1"/>
          </p:cNvSpPr>
          <p:nvPr>
            <p:ph idx="1"/>
          </p:nvPr>
        </p:nvSpPr>
        <p:spPr>
          <a:xfrm>
            <a:off x="360000" y="1800000"/>
            <a:ext cx="4067984" cy="4680000"/>
          </a:xfrm>
          <a:prstGeom prst="rect">
            <a:avLst/>
          </a:prstGeom>
        </p:spPr>
        <p:txBody>
          <a:bodyPr numCol="1" spcCol="0">
            <a:no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DCD49932-D762-2B43-9BF5-993FD3940458}"/>
              </a:ext>
            </a:extLst>
          </p:cNvPr>
          <p:cNvSpPr>
            <a:spLocks noGrp="1"/>
          </p:cNvSpPr>
          <p:nvPr>
            <p:ph idx="13"/>
          </p:nvPr>
        </p:nvSpPr>
        <p:spPr>
          <a:xfrm>
            <a:off x="4752000" y="1800000"/>
            <a:ext cx="4068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Clr>
                <a:schemeClr val="accent1"/>
              </a:buClr>
              <a:buFont typeface="Arial" pitchFamily="34" charset="0"/>
              <a:buChar char="•"/>
              <a:defRPr sz="2000" b="0">
                <a:solidFill>
                  <a:schemeClr val="accent1"/>
                </a:solidFill>
              </a:defRPr>
            </a:lvl2pPr>
            <a:lvl3pPr>
              <a:lnSpc>
                <a:spcPct val="100000"/>
              </a:lnSpc>
              <a:spcAft>
                <a:spcPts val="600"/>
              </a:spcAft>
              <a:defRPr sz="2000" b="0">
                <a:solidFill>
                  <a:schemeClr val="accent1"/>
                </a:solidFill>
              </a:defRPr>
            </a:lvl3pPr>
            <a:lvl4pPr>
              <a:lnSpc>
                <a:spcPct val="100000"/>
              </a:lnSpc>
              <a:spcAft>
                <a:spcPts val="600"/>
              </a:spcAft>
              <a:buClr>
                <a:schemeClr val="accent1"/>
              </a:buClr>
              <a:defRPr sz="2000" b="0">
                <a:solidFill>
                  <a:schemeClr val="accent1"/>
                </a:solidFill>
              </a:defRPr>
            </a:lvl4pPr>
            <a:lvl5pPr>
              <a:lnSpc>
                <a:spcPct val="100000"/>
              </a:lnSpc>
              <a:spcAft>
                <a:spcPts val="600"/>
              </a:spcAft>
              <a:defRPr sz="2000" b="0">
                <a:solidFill>
                  <a:schemeClr val="accent1"/>
                </a:solidFill>
              </a:defRPr>
            </a:lvl5pPr>
          </a:lstStyle>
          <a:p>
            <a:pPr lvl="0"/>
            <a:r>
              <a:rPr lang="en-US"/>
              <a:t>Edit Master text styles</a:t>
            </a:r>
          </a:p>
        </p:txBody>
      </p:sp>
    </p:spTree>
    <p:extLst>
      <p:ext uri="{BB962C8B-B14F-4D97-AF65-F5344CB8AC3E}">
        <p14:creationId xmlns:p14="http://schemas.microsoft.com/office/powerpoint/2010/main" val="76089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rick_End slide">
    <p:spTree>
      <p:nvGrpSpPr>
        <p:cNvPr id="1" name=""/>
        <p:cNvGrpSpPr/>
        <p:nvPr/>
      </p:nvGrpSpPr>
      <p:grpSpPr>
        <a:xfrm>
          <a:off x="0" y="0"/>
          <a:ext cx="0" cy="0"/>
          <a:chOff x="0" y="0"/>
          <a:chExt cx="0" cy="0"/>
        </a:xfrm>
      </p:grpSpPr>
      <p:pic>
        <p:nvPicPr>
          <p:cNvPr id="8" name="Picture 7" descr="cover.png"/>
          <p:cNvPicPr>
            <a:picLocks noChangeAspect="1"/>
          </p:cNvPicPr>
          <p:nvPr userDrawn="1"/>
        </p:nvPicPr>
        <p:blipFill>
          <a:blip r:embed="rId2" cstate="screen"/>
          <a:stretch>
            <a:fillRect/>
          </a:stretch>
        </p:blipFill>
        <p:spPr>
          <a:xfrm>
            <a:off x="2937082" y="1556792"/>
            <a:ext cx="2901456" cy="3157467"/>
          </a:xfrm>
          <a:prstGeom prst="rect">
            <a:avLst/>
          </a:prstGeom>
        </p:spPr>
      </p:pic>
      <p:sp>
        <p:nvSpPr>
          <p:cNvPr id="10" name="TextBox 9"/>
          <p:cNvSpPr txBox="1"/>
          <p:nvPr userDrawn="1"/>
        </p:nvSpPr>
        <p:spPr>
          <a:xfrm>
            <a:off x="3635896" y="6040131"/>
            <a:ext cx="1872208" cy="384721"/>
          </a:xfrm>
          <a:prstGeom prst="rect">
            <a:avLst/>
          </a:prstGeom>
          <a:noFill/>
        </p:spPr>
        <p:txBody>
          <a:bodyPr wrap="square" rtlCol="0">
            <a:spAutoFit/>
          </a:bodyPr>
          <a:lstStyle/>
          <a:p>
            <a:pPr algn="ctr"/>
            <a:r>
              <a:rPr lang="en-GB" sz="1900" dirty="0" err="1">
                <a:solidFill>
                  <a:schemeClr val="accent1"/>
                </a:solidFill>
                <a:hlinkClick r:id="rId3"/>
              </a:rPr>
              <a:t>crick.ac.uk</a:t>
            </a:r>
            <a:endParaRPr lang="en-GB" sz="1900"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rickFrontSlide_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22AEA-5456-E743-AF2A-06677F91817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76"/>
          <a:stretch/>
        </p:blipFill>
        <p:spPr>
          <a:xfrm>
            <a:off x="0" y="0"/>
            <a:ext cx="9146619" cy="5517232"/>
          </a:xfrm>
          <a:prstGeom prst="rect">
            <a:avLst/>
          </a:prstGeom>
        </p:spPr>
      </p:pic>
      <p:sp>
        <p:nvSpPr>
          <p:cNvPr id="6" name="Rectangle 5">
            <a:extLst>
              <a:ext uri="{FF2B5EF4-FFF2-40B4-BE49-F238E27FC236}">
                <a16:creationId xmlns:a16="http://schemas.microsoft.com/office/drawing/2014/main" id="{A1F6272F-3059-034C-8212-524166835FA5}"/>
              </a:ext>
            </a:extLst>
          </p:cNvPr>
          <p:cNvSpPr/>
          <p:nvPr userDrawn="1"/>
        </p:nvSpPr>
        <p:spPr>
          <a:xfrm>
            <a:off x="0" y="5517232"/>
            <a:ext cx="9144000" cy="134076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689" y="5807649"/>
            <a:ext cx="7960621" cy="759934"/>
          </a:xfrm>
          <a:prstGeom prst="rect">
            <a:avLst/>
          </a:prstGeom>
        </p:spPr>
      </p:pic>
      <p:pic>
        <p:nvPicPr>
          <p:cNvPr id="5" name="Picture 4">
            <a:extLst>
              <a:ext uri="{FF2B5EF4-FFF2-40B4-BE49-F238E27FC236}">
                <a16:creationId xmlns:a16="http://schemas.microsoft.com/office/drawing/2014/main" id="{7202EDE4-3DA5-EA49-A5B8-69852DD03D9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40352" y="476672"/>
            <a:ext cx="900000" cy="938298"/>
          </a:xfrm>
          <a:prstGeom prst="rect">
            <a:avLst/>
          </a:prstGeom>
        </p:spPr>
      </p:pic>
    </p:spTree>
    <p:extLst>
      <p:ext uri="{BB962C8B-B14F-4D97-AF65-F5344CB8AC3E}">
        <p14:creationId xmlns:p14="http://schemas.microsoft.com/office/powerpoint/2010/main" val="686542732"/>
      </p:ext>
    </p:extLst>
  </p:cSld>
  <p:clrMapOvr>
    <a:masterClrMapping/>
  </p:clrMapOvr>
  <p:extLst>
    <p:ext uri="{DCECCB84-F9BA-43D5-87BE-67443E8EF086}">
      <p15:sldGuideLst xmlns:p15="http://schemas.microsoft.com/office/powerpoint/2012/main">
        <p15:guide id="1" orient="horz" pos="4032">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rickTitle_1">
    <p:spTree>
      <p:nvGrpSpPr>
        <p:cNvPr id="1" name=""/>
        <p:cNvGrpSpPr/>
        <p:nvPr/>
      </p:nvGrpSpPr>
      <p:grpSpPr>
        <a:xfrm>
          <a:off x="0" y="0"/>
          <a:ext cx="0" cy="0"/>
          <a:chOff x="0" y="0"/>
          <a:chExt cx="0" cy="0"/>
        </a:xfrm>
      </p:grpSpPr>
      <p:pic>
        <p:nvPicPr>
          <p:cNvPr id="11" name="Picture 10" descr="Subhead1.emf"/>
          <p:cNvPicPr>
            <a:picLocks noChangeAspect="1"/>
          </p:cNvPicPr>
          <p:nvPr userDrawn="1"/>
        </p:nvPicPr>
        <p:blipFill>
          <a:blip r:embed="rId2" cstate="screen"/>
          <a:stretch>
            <a:fillRect/>
          </a:stretch>
        </p:blipFill>
        <p:spPr>
          <a:xfrm>
            <a:off x="360390" y="2213232"/>
            <a:ext cx="8783610" cy="4644768"/>
          </a:xfrm>
          <a:prstGeom prst="rect">
            <a:avLst/>
          </a:prstGeom>
        </p:spPr>
      </p:pic>
      <p:sp>
        <p:nvSpPr>
          <p:cNvPr id="2" name="Title 1"/>
          <p:cNvSpPr>
            <a:spLocks noGrp="1"/>
          </p:cNvSpPr>
          <p:nvPr>
            <p:ph type="ctrTitle" hasCustomPrompt="1"/>
          </p:nvPr>
        </p:nvSpPr>
        <p:spPr>
          <a:xfrm>
            <a:off x="360000" y="360000"/>
            <a:ext cx="6840000" cy="900000"/>
          </a:xfrm>
          <a:prstGeom prst="rect">
            <a:avLst/>
          </a:prstGeom>
        </p:spPr>
        <p:txBody>
          <a:bodyPr bIns="180000" anchor="t" anchorCtr="0">
            <a:noAutofit/>
          </a:bodyPr>
          <a:lstStyle>
            <a:lvl1pPr>
              <a:defRPr sz="2400">
                <a:solidFill>
                  <a:schemeClr val="accent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60000" y="1620000"/>
            <a:ext cx="6840000" cy="1080000"/>
          </a:xfrm>
          <a:prstGeom prst="rect">
            <a:avLst/>
          </a:prstGeom>
        </p:spPr>
        <p:txBody>
          <a:bodyPr>
            <a:normAutofit/>
          </a:bodyPr>
          <a:lstStyle>
            <a:lvl1pPr marL="0" indent="0" algn="l">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a:xfrm>
            <a:off x="539750" y="6239734"/>
            <a:ext cx="1450504" cy="365125"/>
          </a:xfrm>
          <a:prstGeom prst="rect">
            <a:avLst/>
          </a:prstGeom>
        </p:spPr>
        <p:txBody>
          <a:bodyPr/>
          <a:lstStyle>
            <a:lvl1pPr>
              <a:defRPr sz="1400"/>
            </a:lvl1pPr>
          </a:lstStyle>
          <a:p>
            <a:fld id="{6BA42CF4-8536-974A-A707-3564250E44D8}" type="datetime1">
              <a:rPr lang="en-GB" smtClean="0"/>
              <a:pPr/>
              <a:t>05/02/2024</a:t>
            </a:fld>
            <a:endParaRPr lang="en-GB" dirty="0"/>
          </a:p>
        </p:txBody>
      </p:sp>
      <p:sp>
        <p:nvSpPr>
          <p:cNvPr id="5" name="Footer Placeholder 4"/>
          <p:cNvSpPr>
            <a:spLocks noGrp="1"/>
          </p:cNvSpPr>
          <p:nvPr>
            <p:ph type="ftr" sz="quarter" idx="11"/>
          </p:nvPr>
        </p:nvSpPr>
        <p:spPr>
          <a:xfrm>
            <a:off x="3124200" y="6239735"/>
            <a:ext cx="2895600" cy="365125"/>
          </a:xfrm>
          <a:prstGeom prst="rect">
            <a:avLst/>
          </a:prstGeom>
        </p:spPr>
        <p:txBody>
          <a:bodyPr/>
          <a:lstStyle>
            <a:lvl1pPr>
              <a:defRPr sz="1400"/>
            </a:lvl1pPr>
          </a:lstStyle>
          <a:p>
            <a:endParaRPr lang="en-GB" dirty="0"/>
          </a:p>
        </p:txBody>
      </p:sp>
      <p:pic>
        <p:nvPicPr>
          <p:cNvPr id="9" name="Picture 8" descr="CRICK_Logotype_black_RGB.emf"/>
          <p:cNvPicPr>
            <a:picLocks noChangeAspect="1"/>
          </p:cNvPicPr>
          <p:nvPr userDrawn="1"/>
        </p:nvPicPr>
        <p:blipFill>
          <a:blip r:embed="rId3" cstate="screen"/>
          <a:stretch>
            <a:fillRect/>
          </a:stretch>
        </p:blipFill>
        <p:spPr>
          <a:xfrm>
            <a:off x="8028000" y="360000"/>
            <a:ext cx="773886" cy="800070"/>
          </a:xfrm>
          <a:prstGeom prst="rect">
            <a:avLst/>
          </a:prstGeom>
        </p:spPr>
      </p:pic>
      <p:sp>
        <p:nvSpPr>
          <p:cNvPr id="12" name="Slide Number Placeholder 5"/>
          <p:cNvSpPr>
            <a:spLocks noGrp="1"/>
          </p:cNvSpPr>
          <p:nvPr>
            <p:ph type="sldNum" sz="quarter" idx="12"/>
          </p:nvPr>
        </p:nvSpPr>
        <p:spPr>
          <a:xfrm>
            <a:off x="8496000" y="6336000"/>
            <a:ext cx="479137" cy="365125"/>
          </a:xfrm>
        </p:spPr>
        <p:txBody>
          <a:bodyPr/>
          <a:lstStyle/>
          <a:p>
            <a:fld id="{D19B3434-7E09-465F-A694-A86E7D543F5E}"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rickTitle_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1089" t="2093" r="5665" b="31175"/>
          <a:stretch/>
        </p:blipFill>
        <p:spPr>
          <a:xfrm>
            <a:off x="-144013" y="-27382"/>
            <a:ext cx="9288014" cy="6885382"/>
          </a:xfrm>
          <a:prstGeom prst="rect">
            <a:avLst/>
          </a:prstGeom>
        </p:spPr>
      </p:pic>
      <p:sp>
        <p:nvSpPr>
          <p:cNvPr id="2" name="Title 1"/>
          <p:cNvSpPr>
            <a:spLocks noGrp="1"/>
          </p:cNvSpPr>
          <p:nvPr>
            <p:ph type="ctrTitle" hasCustomPrompt="1"/>
          </p:nvPr>
        </p:nvSpPr>
        <p:spPr>
          <a:xfrm>
            <a:off x="360000" y="360000"/>
            <a:ext cx="6840000" cy="900000"/>
          </a:xfrm>
          <a:prstGeom prst="rect">
            <a:avLst/>
          </a:prstGeom>
        </p:spPr>
        <p:txBody>
          <a:bodyPr bIns="180000" anchor="t" anchorCtr="0">
            <a:noAutofit/>
          </a:bodyPr>
          <a:lstStyle>
            <a:lvl1pPr>
              <a:defRPr sz="2400">
                <a:solidFill>
                  <a:schemeClr val="accent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60000" y="1620000"/>
            <a:ext cx="6840000" cy="1080000"/>
          </a:xfrm>
          <a:prstGeom prst="rect">
            <a:avLst/>
          </a:prstGeom>
        </p:spPr>
        <p:txBody>
          <a:bodyPr>
            <a:normAutofit/>
          </a:bodyPr>
          <a:lstStyle>
            <a:lvl1pPr marL="0" indent="0" algn="l">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a:xfrm>
            <a:off x="539750" y="6239734"/>
            <a:ext cx="1450504" cy="365125"/>
          </a:xfrm>
          <a:prstGeom prst="rect">
            <a:avLst/>
          </a:prstGeom>
        </p:spPr>
        <p:txBody>
          <a:bodyPr/>
          <a:lstStyle>
            <a:lvl1pPr>
              <a:defRPr sz="1400"/>
            </a:lvl1pPr>
          </a:lstStyle>
          <a:p>
            <a:fld id="{6BA42CF4-8536-974A-A707-3564250E44D8}" type="datetime1">
              <a:rPr lang="en-GB" smtClean="0"/>
              <a:pPr/>
              <a:t>05/02/2024</a:t>
            </a:fld>
            <a:endParaRPr lang="en-GB" dirty="0"/>
          </a:p>
        </p:txBody>
      </p:sp>
      <p:sp>
        <p:nvSpPr>
          <p:cNvPr id="5" name="Footer Placeholder 4"/>
          <p:cNvSpPr>
            <a:spLocks noGrp="1"/>
          </p:cNvSpPr>
          <p:nvPr>
            <p:ph type="ftr" sz="quarter" idx="11"/>
          </p:nvPr>
        </p:nvSpPr>
        <p:spPr>
          <a:xfrm>
            <a:off x="3124200" y="6239735"/>
            <a:ext cx="2895600" cy="365125"/>
          </a:xfrm>
          <a:prstGeom prst="rect">
            <a:avLst/>
          </a:prstGeom>
        </p:spPr>
        <p:txBody>
          <a:bodyPr/>
          <a:lstStyle>
            <a:lvl1pPr>
              <a:defRPr sz="1400"/>
            </a:lvl1pPr>
          </a:lstStyle>
          <a:p>
            <a:endParaRPr lang="en-GB" dirty="0"/>
          </a:p>
        </p:txBody>
      </p:sp>
      <p:pic>
        <p:nvPicPr>
          <p:cNvPr id="9" name="Picture 8" descr="CRICK_Logotype_black_RGB.emf"/>
          <p:cNvPicPr>
            <a:picLocks noChangeAspect="1"/>
          </p:cNvPicPr>
          <p:nvPr userDrawn="1"/>
        </p:nvPicPr>
        <p:blipFill>
          <a:blip r:embed="rId3" cstate="screen"/>
          <a:stretch>
            <a:fillRect/>
          </a:stretch>
        </p:blipFill>
        <p:spPr>
          <a:xfrm>
            <a:off x="8028000" y="360000"/>
            <a:ext cx="773886" cy="800070"/>
          </a:xfrm>
          <a:prstGeom prst="rect">
            <a:avLst/>
          </a:prstGeom>
        </p:spPr>
      </p:pic>
      <p:sp>
        <p:nvSpPr>
          <p:cNvPr id="12" name="Slide Number Placeholder 5"/>
          <p:cNvSpPr>
            <a:spLocks noGrp="1"/>
          </p:cNvSpPr>
          <p:nvPr>
            <p:ph type="sldNum" sz="quarter" idx="12"/>
          </p:nvPr>
        </p:nvSpPr>
        <p:spPr>
          <a:xfrm>
            <a:off x="8496000" y="6336000"/>
            <a:ext cx="479137" cy="365125"/>
          </a:xfrm>
        </p:spPr>
        <p:txBody>
          <a:bodyPr/>
          <a:lstStyle/>
          <a:p>
            <a:fld id="{D19B3434-7E09-465F-A694-A86E7D543F5E}" type="slidenum">
              <a:rPr lang="en-GB" smtClean="0"/>
              <a:pPr/>
              <a:t>‹#›</a:t>
            </a:fld>
            <a:endParaRPr lang="en-GB" dirty="0"/>
          </a:p>
        </p:txBody>
      </p:sp>
    </p:spTree>
    <p:extLst>
      <p:ext uri="{BB962C8B-B14F-4D97-AF65-F5344CB8AC3E}">
        <p14:creationId xmlns:p14="http://schemas.microsoft.com/office/powerpoint/2010/main" val="41926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rickContent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60000"/>
            <a:ext cx="6840000"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3" name="Content Placeholder 2"/>
          <p:cNvSpPr>
            <a:spLocks noGrp="1"/>
          </p:cNvSpPr>
          <p:nvPr>
            <p:ph idx="1"/>
          </p:nvPr>
        </p:nvSpPr>
        <p:spPr>
          <a:xfrm>
            <a:off x="360000" y="1800000"/>
            <a:ext cx="8496104" cy="4680000"/>
          </a:xfrm>
          <a:prstGeom prst="rect">
            <a:avLst/>
          </a:prstGeom>
        </p:spPr>
        <p:txBody>
          <a:bodyPr>
            <a:noAutofit/>
          </a:bodyPr>
          <a:lstStyle>
            <a:lvl1pPr>
              <a:lnSpc>
                <a:spcPct val="100000"/>
              </a:lnSpc>
              <a:spcAft>
                <a:spcPts val="600"/>
              </a:spcAft>
              <a:defRPr sz="2000" b="0">
                <a:solidFill>
                  <a:schemeClr val="accent1"/>
                </a:solidFill>
              </a:defRPr>
            </a:lvl1pPr>
            <a:lvl2pPr marL="360000" indent="-360000">
              <a:lnSpc>
                <a:spcPct val="100000"/>
              </a:lnSpc>
              <a:spcAft>
                <a:spcPts val="600"/>
              </a:spcAft>
              <a:buClr>
                <a:schemeClr val="accent1"/>
              </a:buClr>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10" name="Picture 16">
            <a:extLst>
              <a:ext uri="{FF2B5EF4-FFF2-40B4-BE49-F238E27FC236}">
                <a16:creationId xmlns:a16="http://schemas.microsoft.com/office/drawing/2014/main" id="{A045C5FE-6B2D-774F-A69E-96E35D2DB1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7047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rickContent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360000"/>
            <a:ext cx="6840000"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10" name="Picture 16">
            <a:extLst>
              <a:ext uri="{FF2B5EF4-FFF2-40B4-BE49-F238E27FC236}">
                <a16:creationId xmlns:a16="http://schemas.microsoft.com/office/drawing/2014/main" id="{A045C5FE-6B2D-774F-A69E-96E35D2DB1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8507A225-7552-434F-938F-2CE07D794E4C}"/>
              </a:ext>
            </a:extLst>
          </p:cNvPr>
          <p:cNvSpPr>
            <a:spLocks noGrp="1"/>
          </p:cNvSpPr>
          <p:nvPr>
            <p:ph idx="1"/>
          </p:nvPr>
        </p:nvSpPr>
        <p:spPr>
          <a:xfrm>
            <a:off x="360000" y="1800000"/>
            <a:ext cx="4067984" cy="4680000"/>
          </a:xfrm>
          <a:prstGeom prst="rect">
            <a:avLst/>
          </a:prstGeom>
        </p:spPr>
        <p:txBody>
          <a:bodyPr numCol="1" spcCol="0">
            <a:no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2">
            <a:extLst>
              <a:ext uri="{FF2B5EF4-FFF2-40B4-BE49-F238E27FC236}">
                <a16:creationId xmlns:a16="http://schemas.microsoft.com/office/drawing/2014/main" id="{B90D97BE-5DA1-DC4B-B59E-E644DB237DAC}"/>
              </a:ext>
            </a:extLst>
          </p:cNvPr>
          <p:cNvSpPr>
            <a:spLocks noGrp="1"/>
          </p:cNvSpPr>
          <p:nvPr>
            <p:ph idx="13"/>
          </p:nvPr>
        </p:nvSpPr>
        <p:spPr>
          <a:xfrm>
            <a:off x="4752000" y="1800000"/>
            <a:ext cx="4068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Clr>
                <a:schemeClr val="accent1"/>
              </a:buClr>
              <a:buFont typeface="Arial" pitchFamily="34" charset="0"/>
              <a:buChar char="•"/>
              <a:defRPr sz="2000" b="0">
                <a:solidFill>
                  <a:schemeClr val="accent1"/>
                </a:solidFill>
              </a:defRPr>
            </a:lvl2pPr>
            <a:lvl3pPr>
              <a:lnSpc>
                <a:spcPct val="100000"/>
              </a:lnSpc>
              <a:spcAft>
                <a:spcPts val="600"/>
              </a:spcAft>
              <a:defRPr sz="2000" b="0">
                <a:solidFill>
                  <a:schemeClr val="accent1"/>
                </a:solidFill>
              </a:defRPr>
            </a:lvl3pPr>
            <a:lvl4pPr>
              <a:lnSpc>
                <a:spcPct val="100000"/>
              </a:lnSpc>
              <a:spcAft>
                <a:spcPts val="600"/>
              </a:spcAft>
              <a:buClr>
                <a:schemeClr val="accent1"/>
              </a:buClr>
              <a:defRPr sz="2000" b="0">
                <a:solidFill>
                  <a:schemeClr val="accent1"/>
                </a:solidFill>
              </a:defRPr>
            </a:lvl4pPr>
            <a:lvl5pPr>
              <a:lnSpc>
                <a:spcPct val="100000"/>
              </a:lnSpc>
              <a:spcAft>
                <a:spcPts val="600"/>
              </a:spcAft>
              <a:defRPr sz="2000" b="0">
                <a:solidFill>
                  <a:schemeClr val="accent1"/>
                </a:solidFill>
              </a:defRPr>
            </a:lvl5pPr>
          </a:lstStyle>
          <a:p>
            <a:pPr lvl="0"/>
            <a:r>
              <a:rPr lang="en-US"/>
              <a:t>Edit Master text styles</a:t>
            </a:r>
          </a:p>
        </p:txBody>
      </p:sp>
    </p:spTree>
    <p:extLst>
      <p:ext uri="{BB962C8B-B14F-4D97-AF65-F5344CB8AC3E}">
        <p14:creationId xmlns:p14="http://schemas.microsoft.com/office/powerpoint/2010/main" val="57633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rickContent_3">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1AA3E8-B458-2D4F-AB2E-A715D83EE3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01" r="3243" b="44736"/>
          <a:stretch/>
        </p:blipFill>
        <p:spPr>
          <a:xfrm>
            <a:off x="0" y="4333446"/>
            <a:ext cx="9144000" cy="2524554"/>
          </a:xfrm>
          <a:prstGeom prst="rect">
            <a:avLst/>
          </a:prstGeom>
        </p:spPr>
      </p:pic>
      <p:sp>
        <p:nvSpPr>
          <p:cNvPr id="2" name="Title 1"/>
          <p:cNvSpPr>
            <a:spLocks noGrp="1"/>
          </p:cNvSpPr>
          <p:nvPr>
            <p:ph type="title" hasCustomPrompt="1"/>
          </p:nvPr>
        </p:nvSpPr>
        <p:spPr>
          <a:xfrm>
            <a:off x="360000" y="360000"/>
            <a:ext cx="6768554"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3" name="Content Placeholder 2"/>
          <p:cNvSpPr>
            <a:spLocks noGrp="1"/>
          </p:cNvSpPr>
          <p:nvPr>
            <p:ph idx="1"/>
          </p:nvPr>
        </p:nvSpPr>
        <p:spPr>
          <a:xfrm>
            <a:off x="360000" y="1800000"/>
            <a:ext cx="8460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7" name="Picture 16">
            <a:extLst>
              <a:ext uri="{FF2B5EF4-FFF2-40B4-BE49-F238E27FC236}">
                <a16:creationId xmlns:a16="http://schemas.microsoft.com/office/drawing/2014/main" id="{4CDCEEE3-35DF-1D49-8129-59D7A68469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6846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ickContent_4">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1AA3E8-B458-2D4F-AB2E-A715D83EE3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01" r="3243" b="44736"/>
          <a:stretch/>
        </p:blipFill>
        <p:spPr>
          <a:xfrm>
            <a:off x="0" y="4333446"/>
            <a:ext cx="9144000" cy="2524554"/>
          </a:xfrm>
          <a:prstGeom prst="rect">
            <a:avLst/>
          </a:prstGeom>
        </p:spPr>
      </p:pic>
      <p:sp>
        <p:nvSpPr>
          <p:cNvPr id="2" name="Title 1"/>
          <p:cNvSpPr>
            <a:spLocks noGrp="1"/>
          </p:cNvSpPr>
          <p:nvPr>
            <p:ph type="title" hasCustomPrompt="1"/>
          </p:nvPr>
        </p:nvSpPr>
        <p:spPr>
          <a:xfrm>
            <a:off x="360000" y="360000"/>
            <a:ext cx="6768554"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7" name="Picture 16">
            <a:extLst>
              <a:ext uri="{FF2B5EF4-FFF2-40B4-BE49-F238E27FC236}">
                <a16:creationId xmlns:a16="http://schemas.microsoft.com/office/drawing/2014/main" id="{4CDCEEE3-35DF-1D49-8129-59D7A68469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906F73DB-444E-4942-A4F5-B829534E0F57}"/>
              </a:ext>
            </a:extLst>
          </p:cNvPr>
          <p:cNvSpPr>
            <a:spLocks noGrp="1"/>
          </p:cNvSpPr>
          <p:nvPr>
            <p:ph idx="1"/>
          </p:nvPr>
        </p:nvSpPr>
        <p:spPr>
          <a:xfrm>
            <a:off x="360000" y="1800000"/>
            <a:ext cx="4067984" cy="4680000"/>
          </a:xfrm>
          <a:prstGeom prst="rect">
            <a:avLst/>
          </a:prstGeom>
        </p:spPr>
        <p:txBody>
          <a:bodyPr numCol="1" spcCol="0">
            <a:no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DD306988-B40B-D945-B4E4-9DFC029FA22D}"/>
              </a:ext>
            </a:extLst>
          </p:cNvPr>
          <p:cNvSpPr>
            <a:spLocks noGrp="1"/>
          </p:cNvSpPr>
          <p:nvPr>
            <p:ph idx="13"/>
          </p:nvPr>
        </p:nvSpPr>
        <p:spPr>
          <a:xfrm>
            <a:off x="4752000" y="1800000"/>
            <a:ext cx="4068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Clr>
                <a:schemeClr val="accent1"/>
              </a:buClr>
              <a:buFont typeface="Arial" pitchFamily="34" charset="0"/>
              <a:buChar char="•"/>
              <a:defRPr sz="2000" b="0">
                <a:solidFill>
                  <a:schemeClr val="accent1"/>
                </a:solidFill>
              </a:defRPr>
            </a:lvl2pPr>
            <a:lvl3pPr>
              <a:lnSpc>
                <a:spcPct val="100000"/>
              </a:lnSpc>
              <a:spcAft>
                <a:spcPts val="600"/>
              </a:spcAft>
              <a:defRPr sz="2000" b="0">
                <a:solidFill>
                  <a:schemeClr val="accent1"/>
                </a:solidFill>
              </a:defRPr>
            </a:lvl3pPr>
            <a:lvl4pPr>
              <a:lnSpc>
                <a:spcPct val="100000"/>
              </a:lnSpc>
              <a:spcAft>
                <a:spcPts val="600"/>
              </a:spcAft>
              <a:buClr>
                <a:schemeClr val="accent1"/>
              </a:buClr>
              <a:defRPr sz="2000" b="0">
                <a:solidFill>
                  <a:schemeClr val="accent1"/>
                </a:solidFill>
              </a:defRPr>
            </a:lvl4pPr>
            <a:lvl5pPr>
              <a:lnSpc>
                <a:spcPct val="100000"/>
              </a:lnSpc>
              <a:spcAft>
                <a:spcPts val="600"/>
              </a:spcAft>
              <a:defRPr sz="2000" b="0">
                <a:solidFill>
                  <a:schemeClr val="accent1"/>
                </a:solidFill>
              </a:defRPr>
            </a:lvl5pPr>
          </a:lstStyle>
          <a:p>
            <a:pPr lvl="0"/>
            <a:r>
              <a:rPr lang="en-US"/>
              <a:t>Edit Master text styles</a:t>
            </a:r>
          </a:p>
        </p:txBody>
      </p:sp>
    </p:spTree>
    <p:extLst>
      <p:ext uri="{BB962C8B-B14F-4D97-AF65-F5344CB8AC3E}">
        <p14:creationId xmlns:p14="http://schemas.microsoft.com/office/powerpoint/2010/main" val="8361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rickContent_5">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1AA3E8-B458-2D4F-AB2E-A715D83EE3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01" t="23098" r="3243" b="44399"/>
          <a:stretch/>
        </p:blipFill>
        <p:spPr>
          <a:xfrm>
            <a:off x="0" y="5373215"/>
            <a:ext cx="9144000" cy="1484785"/>
          </a:xfrm>
          <a:prstGeom prst="rect">
            <a:avLst/>
          </a:prstGeom>
        </p:spPr>
      </p:pic>
      <p:sp>
        <p:nvSpPr>
          <p:cNvPr id="2" name="Title 1"/>
          <p:cNvSpPr>
            <a:spLocks noGrp="1"/>
          </p:cNvSpPr>
          <p:nvPr>
            <p:ph type="title" hasCustomPrompt="1"/>
          </p:nvPr>
        </p:nvSpPr>
        <p:spPr>
          <a:xfrm>
            <a:off x="360000" y="360000"/>
            <a:ext cx="6768554" cy="900000"/>
          </a:xfrm>
          <a:prstGeom prst="rect">
            <a:avLst/>
          </a:prstGeom>
          <a:ln w="15875" cmpd="sng">
            <a:noFill/>
          </a:ln>
        </p:spPr>
        <p:txBody>
          <a:bodyPr anchor="t" anchorCtr="0">
            <a:normAutofit/>
          </a:bodyPr>
          <a:lstStyle>
            <a:lvl1pPr>
              <a:lnSpc>
                <a:spcPct val="100000"/>
              </a:lnSpc>
              <a:defRPr sz="2400">
                <a:solidFill>
                  <a:schemeClr val="accent1"/>
                </a:solidFill>
              </a:defRPr>
            </a:lvl1pPr>
          </a:lstStyle>
          <a:p>
            <a:r>
              <a:rPr lang="en-US" dirty="0"/>
              <a:t>CLICK TO EDIT MASTER CONTENT HEADING</a:t>
            </a:r>
            <a:endParaRPr lang="en-GB" dirty="0"/>
          </a:p>
        </p:txBody>
      </p:sp>
      <p:sp>
        <p:nvSpPr>
          <p:cNvPr id="3" name="Content Placeholder 2"/>
          <p:cNvSpPr>
            <a:spLocks noGrp="1"/>
          </p:cNvSpPr>
          <p:nvPr>
            <p:ph idx="1"/>
          </p:nvPr>
        </p:nvSpPr>
        <p:spPr>
          <a:xfrm>
            <a:off x="360000" y="1800000"/>
            <a:ext cx="8460000" cy="4680000"/>
          </a:xfrm>
          <a:prstGeom prst="rect">
            <a:avLst/>
          </a:prstGeom>
        </p:spPr>
        <p:txBody>
          <a:bodyPr>
            <a:normAutofit/>
          </a:bodyPr>
          <a:lstStyle>
            <a:lvl1pPr>
              <a:lnSpc>
                <a:spcPct val="100000"/>
              </a:lnSpc>
              <a:spcAft>
                <a:spcPts val="600"/>
              </a:spcAft>
              <a:defRPr sz="2000" b="1">
                <a:solidFill>
                  <a:schemeClr val="accent1"/>
                </a:solidFill>
              </a:defRPr>
            </a:lvl1pPr>
            <a:lvl2pPr marL="180975" indent="-180975">
              <a:lnSpc>
                <a:spcPct val="100000"/>
              </a:lnSpc>
              <a:spcAft>
                <a:spcPts val="600"/>
              </a:spcAft>
              <a:buFont typeface="Arial" pitchFamily="34" charset="0"/>
              <a:buChar char="•"/>
              <a:defRPr sz="2000" b="0">
                <a:solidFill>
                  <a:schemeClr val="accent1"/>
                </a:solidFill>
              </a:defRPr>
            </a:lvl2pPr>
            <a:lvl3pPr>
              <a:lnSpc>
                <a:spcPct val="100000"/>
              </a:lnSpc>
              <a:spcAft>
                <a:spcPts val="600"/>
              </a:spcAft>
              <a:defRPr sz="1800" b="0">
                <a:solidFill>
                  <a:schemeClr val="accent1"/>
                </a:solidFill>
              </a:defRPr>
            </a:lvl3pPr>
            <a:lvl4pPr>
              <a:lnSpc>
                <a:spcPct val="100000"/>
              </a:lnSpc>
              <a:spcAft>
                <a:spcPts val="600"/>
              </a:spcAft>
              <a:defRPr sz="1600" b="0">
                <a:solidFill>
                  <a:schemeClr val="accent1"/>
                </a:solidFill>
              </a:defRPr>
            </a:lvl4pPr>
            <a:lvl5pPr>
              <a:lnSpc>
                <a:spcPct val="100000"/>
              </a:lnSpc>
              <a:spcAft>
                <a:spcPts val="600"/>
              </a:spcAft>
              <a:defRPr sz="1600" b="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8496000" y="6336000"/>
            <a:ext cx="479137" cy="365125"/>
          </a:xfrm>
        </p:spPr>
        <p:txBody>
          <a:bodyPr/>
          <a:lstStyle>
            <a:lvl1pPr>
              <a:defRPr>
                <a:solidFill>
                  <a:schemeClr val="accent1"/>
                </a:solidFill>
              </a:defRPr>
            </a:lvl1pPr>
          </a:lstStyle>
          <a:p>
            <a:fld id="{D19B3434-7E09-465F-A694-A86E7D543F5E}" type="slidenum">
              <a:rPr lang="en-GB" smtClean="0"/>
              <a:pPr/>
              <a:t>‹#›</a:t>
            </a:fld>
            <a:endParaRPr lang="en-GB" dirty="0"/>
          </a:p>
        </p:txBody>
      </p:sp>
      <p:pic>
        <p:nvPicPr>
          <p:cNvPr id="7" name="Picture 16">
            <a:extLst>
              <a:ext uri="{FF2B5EF4-FFF2-40B4-BE49-F238E27FC236}">
                <a16:creationId xmlns:a16="http://schemas.microsoft.com/office/drawing/2014/main" id="{4CDCEEE3-35DF-1D49-8129-59D7A68469E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472" t="-11057" r="-10472" b="-11057"/>
          <a:stretch/>
        </p:blipFill>
        <p:spPr bwMode="auto">
          <a:xfrm>
            <a:off x="7920000" y="288000"/>
            <a:ext cx="936104" cy="97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2055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000" y="1799999"/>
            <a:ext cx="8353424" cy="46800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388423" y="6448251"/>
            <a:ext cx="479137" cy="365125"/>
          </a:xfrm>
          <a:prstGeom prst="rect">
            <a:avLst/>
          </a:prstGeom>
        </p:spPr>
        <p:txBody>
          <a:bodyPr vert="horz" lIns="91440" tIns="45720" rIns="91440" bIns="45720" rtlCol="0" anchor="ctr"/>
          <a:lstStyle>
            <a:lvl1pPr algn="r">
              <a:defRPr sz="1000">
                <a:solidFill>
                  <a:schemeClr val="accent1"/>
                </a:solidFill>
              </a:defRPr>
            </a:lvl1pPr>
          </a:lstStyle>
          <a:p>
            <a:fld id="{D19B3434-7E09-465F-A694-A86E7D543F5E}" type="slidenum">
              <a:rPr lang="en-GB" smtClean="0"/>
              <a:pPr/>
              <a:t>‹#›</a:t>
            </a:fld>
            <a:endParaRPr lang="en-GB" dirty="0"/>
          </a:p>
        </p:txBody>
      </p:sp>
      <p:sp>
        <p:nvSpPr>
          <p:cNvPr id="5" name="Title Placeholder 4">
            <a:extLst>
              <a:ext uri="{FF2B5EF4-FFF2-40B4-BE49-F238E27FC236}">
                <a16:creationId xmlns:a16="http://schemas.microsoft.com/office/drawing/2014/main" id="{9A069318-D986-984D-8E16-4DEF55225329}"/>
              </a:ext>
            </a:extLst>
          </p:cNvPr>
          <p:cNvSpPr>
            <a:spLocks noGrp="1"/>
          </p:cNvSpPr>
          <p:nvPr>
            <p:ph type="title"/>
          </p:nvPr>
        </p:nvSpPr>
        <p:spPr>
          <a:xfrm>
            <a:off x="360000" y="360000"/>
            <a:ext cx="7886700" cy="1080000"/>
          </a:xfrm>
          <a:prstGeom prst="rect">
            <a:avLst/>
          </a:prstGeom>
        </p:spPr>
        <p:txBody>
          <a:bodyPr vert="horz" lIns="91440" tIns="45720" rIns="91440" bIns="45720" rtlCol="0" anchor="t">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93" r:id="rId2"/>
    <p:sldLayoutId id="2147483669" r:id="rId3"/>
    <p:sldLayoutId id="2147483681" r:id="rId4"/>
    <p:sldLayoutId id="2147483672" r:id="rId5"/>
    <p:sldLayoutId id="2147483691" r:id="rId6"/>
    <p:sldLayoutId id="2147483682" r:id="rId7"/>
    <p:sldLayoutId id="2147483689" r:id="rId8"/>
    <p:sldLayoutId id="2147483685" r:id="rId9"/>
    <p:sldLayoutId id="2147483686" r:id="rId10"/>
    <p:sldLayoutId id="2147483683" r:id="rId11"/>
    <p:sldLayoutId id="2147483688" r:id="rId12"/>
    <p:sldLayoutId id="2147483670" r:id="rId13"/>
  </p:sldLayoutIdLst>
  <p:hf hdr="0" ftr="0"/>
  <p:txStyles>
    <p:titleStyle>
      <a:lvl1pPr algn="l" defTabSz="914400" rtl="0" eaLnBrk="1" latinLnBrk="0" hangingPunct="1">
        <a:lnSpc>
          <a:spcPct val="100000"/>
        </a:lnSpc>
        <a:spcBef>
          <a:spcPct val="0"/>
        </a:spcBef>
        <a:buNone/>
        <a:defRPr sz="2400" b="1" kern="1200">
          <a:solidFill>
            <a:schemeClr val="accent1"/>
          </a:solidFill>
          <a:latin typeface="+mj-lt"/>
          <a:ea typeface="+mj-ea"/>
          <a:cs typeface="+mj-cs"/>
        </a:defRPr>
      </a:lvl1pPr>
    </p:titleStyle>
    <p:bodyStyle>
      <a:lvl1pPr marL="180000" indent="-180000" algn="l" defTabSz="914400" rtl="0" eaLnBrk="1" latinLnBrk="0" hangingPunct="1">
        <a:lnSpc>
          <a:spcPts val="2000"/>
        </a:lnSpc>
        <a:spcBef>
          <a:spcPts val="600"/>
        </a:spcBef>
        <a:spcAft>
          <a:spcPts val="600"/>
        </a:spcAft>
        <a:buClr>
          <a:schemeClr val="accent1"/>
        </a:buClr>
        <a:buFont typeface="Arial" panose="020B0604020202020204" pitchFamily="34" charset="0"/>
        <a:buChar char="•"/>
        <a:defRPr lang="en-US" sz="2000" b="1" kern="1200" dirty="0" smtClean="0">
          <a:solidFill>
            <a:schemeClr val="accent1"/>
          </a:solidFill>
          <a:latin typeface="+mn-lt"/>
          <a:ea typeface="+mn-ea"/>
          <a:cs typeface="+mn-cs"/>
        </a:defRPr>
      </a:lvl1pPr>
      <a:lvl2pPr marL="360000" indent="-1800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accent1"/>
          </a:solidFill>
          <a:latin typeface="+mn-lt"/>
          <a:ea typeface="+mn-ea"/>
          <a:cs typeface="+mn-cs"/>
        </a:defRPr>
      </a:lvl2pPr>
      <a:lvl3pPr marL="540000" indent="-180000" algn="l" defTabSz="914400" rtl="0" eaLnBrk="1" latinLnBrk="0" hangingPunct="1">
        <a:lnSpc>
          <a:spcPts val="2000"/>
        </a:lnSpc>
        <a:spcBef>
          <a:spcPts val="0"/>
        </a:spcBef>
        <a:spcAft>
          <a:spcPts val="600"/>
        </a:spcAft>
        <a:buFont typeface="Trebuchet MS" pitchFamily="34" charset="0"/>
        <a:buChar char="–"/>
        <a:defRPr sz="1800" b="0" kern="1200">
          <a:solidFill>
            <a:schemeClr val="accent1"/>
          </a:solidFill>
          <a:latin typeface="+mn-lt"/>
          <a:ea typeface="+mn-ea"/>
          <a:cs typeface="+mn-cs"/>
        </a:defRPr>
      </a:lvl3pPr>
      <a:lvl4pPr marL="720000" indent="-180975" algn="l" defTabSz="914400" rtl="0" eaLnBrk="1" latinLnBrk="0" hangingPunct="1">
        <a:lnSpc>
          <a:spcPts val="2000"/>
        </a:lnSpc>
        <a:spcBef>
          <a:spcPts val="0"/>
        </a:spcBef>
        <a:spcAft>
          <a:spcPts val="600"/>
        </a:spcAft>
        <a:buClr>
          <a:schemeClr val="accent1"/>
        </a:buClr>
        <a:buFont typeface="Arial" pitchFamily="34" charset="0"/>
        <a:buChar char="•"/>
        <a:defRPr sz="1600" b="0" kern="1200">
          <a:solidFill>
            <a:schemeClr val="accent1"/>
          </a:solidFill>
          <a:latin typeface="+mn-lt"/>
          <a:ea typeface="+mn-ea"/>
          <a:cs typeface="+mn-cs"/>
        </a:defRPr>
      </a:lvl4pPr>
      <a:lvl5pPr marL="720000" indent="-180975" algn="l" defTabSz="914400" rtl="0" eaLnBrk="1" latinLnBrk="0" hangingPunct="1">
        <a:lnSpc>
          <a:spcPts val="1900"/>
        </a:lnSpc>
        <a:spcBef>
          <a:spcPts val="0"/>
        </a:spcBef>
        <a:spcAft>
          <a:spcPts val="600"/>
        </a:spcAft>
        <a:buFont typeface="Trebuchet MS" pitchFamily="34" charset="0"/>
        <a:buChar char="–"/>
        <a:defRPr sz="1600" b="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hyperlink" Target="https://downloads.imagej.net/fiji/latest/fiji-linux64.zip" TargetMode="Externa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fiji.sc/" TargetMode="External"/><Relationship Id="rId3" Type="http://schemas.openxmlformats.org/officeDocument/2006/relationships/hyperlink" Target="https://openondemand.org/" TargetMode="External"/><Relationship Id="rId7" Type="http://schemas.openxmlformats.org/officeDocument/2006/relationships/hyperlink" Target="https://docs.conda.io/" TargetMode="External"/><Relationship Id="rId2" Type="http://schemas.openxmlformats.org/officeDocument/2006/relationships/hyperlink" Target="https://wiki.thecrick.org/display/HPC/OnDemand" TargetMode="External"/><Relationship Id="rId1" Type="http://schemas.openxmlformats.org/officeDocument/2006/relationships/slideLayout" Target="../slideLayouts/slideLayout11.xml"/><Relationship Id="rId6" Type="http://schemas.openxmlformats.org/officeDocument/2006/relationships/hyperlink" Target="https://jupyter.org/" TargetMode="External"/><Relationship Id="rId5" Type="http://schemas.openxmlformats.org/officeDocument/2006/relationships/hyperlink" Target="https://slurm.schedmd.com/" TargetMode="External"/><Relationship Id="rId4" Type="http://schemas.openxmlformats.org/officeDocument/2006/relationships/hyperlink" Target="https://lmod.readthedocs.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mailto:username@login.nemo.thecrick.org" TargetMode="External"/><Relationship Id="rId2" Type="http://schemas.openxmlformats.org/officeDocument/2006/relationships/hyperlink" Target="https://ondemand.nemo.thecrick.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10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3AF5-1184-3C43-9EC0-CFE399C08410}"/>
              </a:ext>
            </a:extLst>
          </p:cNvPr>
          <p:cNvSpPr>
            <a:spLocks noGrp="1"/>
          </p:cNvSpPr>
          <p:nvPr>
            <p:ph type="title"/>
          </p:nvPr>
        </p:nvSpPr>
        <p:spPr/>
        <p:txBody>
          <a:bodyPr/>
          <a:lstStyle/>
          <a:p>
            <a:r>
              <a:rPr lang="en-US" dirty="0"/>
              <a:t>Remote Desktop</a:t>
            </a:r>
          </a:p>
        </p:txBody>
      </p:sp>
      <p:sp>
        <p:nvSpPr>
          <p:cNvPr id="3" name="Content Placeholder 2">
            <a:extLst>
              <a:ext uri="{FF2B5EF4-FFF2-40B4-BE49-F238E27FC236}">
                <a16:creationId xmlns:a16="http://schemas.microsoft.com/office/drawing/2014/main" id="{11711624-0857-D24D-9954-162995A820BA}"/>
              </a:ext>
            </a:extLst>
          </p:cNvPr>
          <p:cNvSpPr>
            <a:spLocks noGrp="1"/>
          </p:cNvSpPr>
          <p:nvPr>
            <p:ph idx="1"/>
          </p:nvPr>
        </p:nvSpPr>
        <p:spPr/>
        <p:txBody>
          <a:bodyPr>
            <a:normAutofit/>
          </a:bodyPr>
          <a:lstStyle/>
          <a:p>
            <a:pPr marL="0" indent="0">
              <a:buNone/>
            </a:pPr>
            <a:r>
              <a:rPr lang="en-US" b="0" dirty="0"/>
              <a:t>Once the session has started press Launch.</a:t>
            </a:r>
          </a:p>
          <a:p>
            <a:pPr marL="0" indent="0">
              <a:buNone/>
            </a:pPr>
            <a:r>
              <a:rPr lang="en-US" b="0" dirty="0"/>
              <a:t>In the window that opens right click(2-finger tap for </a:t>
            </a:r>
            <a:r>
              <a:rPr lang="en-US" b="0" dirty="0" err="1"/>
              <a:t>OSx</a:t>
            </a:r>
            <a:r>
              <a:rPr lang="en-US" b="0" dirty="0"/>
              <a:t>) on the desktop and start </a:t>
            </a:r>
            <a:r>
              <a:rPr lang="en-US" b="0" dirty="0" err="1"/>
              <a:t>xterm</a:t>
            </a:r>
            <a:endParaRPr lang="en-US" b="0" dirty="0"/>
          </a:p>
        </p:txBody>
      </p:sp>
      <p:sp>
        <p:nvSpPr>
          <p:cNvPr id="4" name="Slide Number Placeholder 3">
            <a:extLst>
              <a:ext uri="{FF2B5EF4-FFF2-40B4-BE49-F238E27FC236}">
                <a16:creationId xmlns:a16="http://schemas.microsoft.com/office/drawing/2014/main" id="{43EDDA27-26F4-8247-A73C-877D11E5CE2F}"/>
              </a:ext>
            </a:extLst>
          </p:cNvPr>
          <p:cNvSpPr>
            <a:spLocks noGrp="1"/>
          </p:cNvSpPr>
          <p:nvPr>
            <p:ph type="sldNum" sz="quarter" idx="12"/>
          </p:nvPr>
        </p:nvSpPr>
        <p:spPr/>
        <p:txBody>
          <a:bodyPr/>
          <a:lstStyle/>
          <a:p>
            <a:fld id="{D19B3434-7E09-465F-A694-A86E7D543F5E}" type="slidenum">
              <a:rPr lang="en-GB" smtClean="0"/>
              <a:pPr/>
              <a:t>10</a:t>
            </a:fld>
            <a:endParaRPr lang="en-GB" dirty="0"/>
          </a:p>
        </p:txBody>
      </p:sp>
    </p:spTree>
    <p:extLst>
      <p:ext uri="{BB962C8B-B14F-4D97-AF65-F5344CB8AC3E}">
        <p14:creationId xmlns:p14="http://schemas.microsoft.com/office/powerpoint/2010/main" val="122358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Software Modules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US" b="0" dirty="0"/>
              <a:t>There are centrally installed software on Nemo available to all users</a:t>
            </a:r>
          </a:p>
          <a:p>
            <a:pPr marL="342900" indent="-342900"/>
            <a:r>
              <a:rPr lang="en-US" b="0" dirty="0"/>
              <a:t>Accessible through the module(or ml) command</a:t>
            </a:r>
          </a:p>
          <a:p>
            <a:pPr marL="342900" indent="-342900"/>
            <a:r>
              <a:rPr lang="en-US" b="0" dirty="0"/>
              <a:t>To check if a module is available either of the following can be used:</a:t>
            </a:r>
          </a:p>
          <a:p>
            <a:pPr marL="702900" lvl="2" indent="-342900"/>
            <a:r>
              <a:rPr lang="en-US" i="1" dirty="0"/>
              <a:t>ml avail software</a:t>
            </a:r>
          </a:p>
          <a:p>
            <a:pPr marL="702900" lvl="2" indent="-342900"/>
            <a:r>
              <a:rPr lang="en-US" i="1" dirty="0"/>
              <a:t>ml spider software</a:t>
            </a:r>
          </a:p>
          <a:p>
            <a:pPr marL="343875" lvl="1" indent="-342900"/>
            <a:r>
              <a:rPr lang="en-US" dirty="0"/>
              <a:t>To load a module:</a:t>
            </a:r>
          </a:p>
          <a:p>
            <a:pPr marL="702900" lvl="2" indent="-342900"/>
            <a:r>
              <a:rPr lang="en-US" dirty="0"/>
              <a:t>ml </a:t>
            </a:r>
            <a:r>
              <a:rPr lang="en-US" dirty="0" err="1"/>
              <a:t>modulename</a:t>
            </a:r>
            <a:endParaRPr lang="en-US" dirty="0"/>
          </a:p>
          <a:p>
            <a:pPr marL="343875" lvl="1" indent="-342900"/>
            <a:r>
              <a:rPr lang="en-US" dirty="0"/>
              <a:t>List currently loaded modules</a:t>
            </a:r>
          </a:p>
          <a:p>
            <a:pPr marL="702900" lvl="2" indent="-342900"/>
            <a:r>
              <a:rPr lang="en-US" dirty="0"/>
              <a:t>ml </a:t>
            </a:r>
            <a:br>
              <a:rPr lang="en-US" dirty="0"/>
            </a:br>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11</a:t>
            </a:fld>
            <a:endParaRPr lang="en-GB" dirty="0"/>
          </a:p>
        </p:txBody>
      </p:sp>
    </p:spTree>
    <p:extLst>
      <p:ext uri="{BB962C8B-B14F-4D97-AF65-F5344CB8AC3E}">
        <p14:creationId xmlns:p14="http://schemas.microsoft.com/office/powerpoint/2010/main" val="91227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Software Modules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US" b="0" dirty="0"/>
              <a:t>To remove a module</a:t>
            </a:r>
          </a:p>
          <a:p>
            <a:pPr marL="702900" lvl="2" indent="-342900"/>
            <a:r>
              <a:rPr lang="en-US" i="1" dirty="0"/>
              <a:t>ml unload </a:t>
            </a:r>
            <a:r>
              <a:rPr lang="en-US" i="1" dirty="0" err="1"/>
              <a:t>modulename</a:t>
            </a:r>
            <a:endParaRPr lang="en-US" i="1" dirty="0"/>
          </a:p>
          <a:p>
            <a:pPr marL="343875" lvl="1" indent="-342900"/>
            <a:r>
              <a:rPr lang="en-US" dirty="0"/>
              <a:t>To remove all loaded modules</a:t>
            </a:r>
          </a:p>
          <a:p>
            <a:pPr marL="702900" lvl="2" indent="-342900"/>
            <a:r>
              <a:rPr lang="en-US" i="1" dirty="0"/>
              <a:t>ml purge</a:t>
            </a:r>
            <a:endParaRPr lang="en-US" dirty="0"/>
          </a:p>
          <a:p>
            <a:pPr marL="343875" lvl="1" indent="-342900"/>
            <a:r>
              <a:rPr lang="en-US" dirty="0"/>
              <a:t>You can also create your own modules or use modules shared by a colleague or different lab/STP. To do so you just need to add the path of the directory which contains those modules:</a:t>
            </a:r>
          </a:p>
          <a:p>
            <a:pPr marL="702900" lvl="2" indent="-342900"/>
            <a:r>
              <a:rPr lang="en-US" i="1" dirty="0"/>
              <a:t>ml use /path/to/directory</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12</a:t>
            </a:fld>
            <a:endParaRPr lang="en-GB" dirty="0"/>
          </a:p>
        </p:txBody>
      </p:sp>
    </p:spTree>
    <p:extLst>
      <p:ext uri="{BB962C8B-B14F-4D97-AF65-F5344CB8AC3E}">
        <p14:creationId xmlns:p14="http://schemas.microsoft.com/office/powerpoint/2010/main" val="418541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US" dirty="0"/>
              <a:t>Exercise (ml)</a:t>
            </a:r>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fontScale="92500" lnSpcReduction="10000"/>
          </a:bodyPr>
          <a:lstStyle/>
          <a:p>
            <a:pPr marL="342900" indent="-342900"/>
            <a:r>
              <a:rPr lang="en-US" b="0" dirty="0"/>
              <a:t>List the </a:t>
            </a:r>
            <a:r>
              <a:rPr lang="en-US" b="0" dirty="0" err="1"/>
              <a:t>SpaceFM</a:t>
            </a:r>
            <a:r>
              <a:rPr lang="en-US" b="0" dirty="0"/>
              <a:t> module – ml av </a:t>
            </a:r>
            <a:r>
              <a:rPr lang="en-US" b="0" dirty="0" err="1"/>
              <a:t>SpaceFM</a:t>
            </a:r>
            <a:endParaRPr lang="en-US" b="0" dirty="0"/>
          </a:p>
          <a:p>
            <a:pPr marL="343875" lvl="1" indent="-342900"/>
            <a:r>
              <a:rPr lang="en-US" dirty="0"/>
              <a:t>Load </a:t>
            </a:r>
            <a:r>
              <a:rPr lang="en-US" dirty="0" err="1"/>
              <a:t>SpaceFM</a:t>
            </a:r>
            <a:r>
              <a:rPr lang="en-US" dirty="0"/>
              <a:t> – ml </a:t>
            </a:r>
            <a:r>
              <a:rPr lang="en-US" dirty="0" err="1"/>
              <a:t>SpaceFM</a:t>
            </a:r>
            <a:endParaRPr lang="en-US" dirty="0"/>
          </a:p>
          <a:p>
            <a:pPr marL="343875" lvl="1" indent="-342900"/>
            <a:r>
              <a:rPr lang="en-US" dirty="0"/>
              <a:t>Run </a:t>
            </a:r>
            <a:r>
              <a:rPr lang="en-US" dirty="0" err="1"/>
              <a:t>SpaceFM</a:t>
            </a:r>
            <a:r>
              <a:rPr lang="en-US" dirty="0"/>
              <a:t>(Case might be different) - </a:t>
            </a:r>
            <a:r>
              <a:rPr lang="en-US" dirty="0" err="1"/>
              <a:t>spacefm</a:t>
            </a:r>
            <a:endParaRPr lang="en-US" dirty="0"/>
          </a:p>
          <a:p>
            <a:pPr marL="343875" lvl="1" indent="-342900"/>
            <a:r>
              <a:rPr lang="en-US" dirty="0"/>
              <a:t>Check what modules were loaded - ml</a:t>
            </a:r>
          </a:p>
          <a:p>
            <a:pPr marL="343875" lvl="1" indent="-342900"/>
            <a:r>
              <a:rPr lang="en-US" dirty="0"/>
              <a:t>Investigate Nemo’s folder structure</a:t>
            </a:r>
          </a:p>
          <a:p>
            <a:pPr marL="343875" lvl="1" indent="-342900"/>
            <a:r>
              <a:rPr lang="en-US" dirty="0"/>
              <a:t>Close </a:t>
            </a:r>
            <a:r>
              <a:rPr lang="en-US" dirty="0" err="1"/>
              <a:t>SpaceFM</a:t>
            </a:r>
            <a:endParaRPr lang="en-US" dirty="0"/>
          </a:p>
          <a:p>
            <a:pPr marL="343875" lvl="1" indent="-342900"/>
            <a:r>
              <a:rPr lang="en-US" dirty="0"/>
              <a:t>Unload the </a:t>
            </a:r>
            <a:r>
              <a:rPr lang="en-US" dirty="0" err="1"/>
              <a:t>SpaceFM</a:t>
            </a:r>
            <a:r>
              <a:rPr lang="en-US" dirty="0"/>
              <a:t> module – ml unload </a:t>
            </a:r>
            <a:r>
              <a:rPr lang="en-US" dirty="0" err="1"/>
              <a:t>SpaceFM</a:t>
            </a:r>
            <a:endParaRPr lang="en-US" dirty="0"/>
          </a:p>
          <a:p>
            <a:pPr marL="343875" lvl="1" indent="-342900"/>
            <a:r>
              <a:rPr lang="en-US" dirty="0"/>
              <a:t>Check if any modules are still loaded - ml</a:t>
            </a:r>
          </a:p>
          <a:p>
            <a:pPr marL="343875" lvl="1" indent="-342900"/>
            <a:r>
              <a:rPr lang="en-US" dirty="0"/>
              <a:t>Purge all the modules – ml purge</a:t>
            </a:r>
          </a:p>
          <a:p>
            <a:pPr marL="343875" lvl="1" indent="-342900"/>
            <a:endParaRPr lang="en-US" dirty="0"/>
          </a:p>
          <a:p>
            <a:pPr marL="975" lvl="1" indent="0">
              <a:buNone/>
            </a:pPr>
            <a:r>
              <a:rPr lang="en-US" dirty="0"/>
              <a:t>Tip: Some commands can autocomplete using the Tab key, ml can do that with module names</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13</a:t>
            </a:fld>
            <a:endParaRPr lang="en-GB" dirty="0"/>
          </a:p>
        </p:txBody>
      </p:sp>
    </p:spTree>
    <p:extLst>
      <p:ext uri="{BB962C8B-B14F-4D97-AF65-F5344CB8AC3E}">
        <p14:creationId xmlns:p14="http://schemas.microsoft.com/office/powerpoint/2010/main" val="375832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Folder structure</a:t>
            </a:r>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14</a:t>
            </a:fld>
            <a:endParaRPr lang="en-GB" dirty="0"/>
          </a:p>
        </p:txBody>
      </p:sp>
      <p:pic>
        <p:nvPicPr>
          <p:cNvPr id="83" name="Content Placeholder 82">
            <a:extLst>
              <a:ext uri="{FF2B5EF4-FFF2-40B4-BE49-F238E27FC236}">
                <a16:creationId xmlns:a16="http://schemas.microsoft.com/office/drawing/2014/main" id="{B7C2DD3D-C774-446F-901F-F4E9175D3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933981"/>
            <a:ext cx="8459787" cy="2412437"/>
          </a:xfrm>
        </p:spPr>
      </p:pic>
    </p:spTree>
    <p:extLst>
      <p:ext uri="{BB962C8B-B14F-4D97-AF65-F5344CB8AC3E}">
        <p14:creationId xmlns:p14="http://schemas.microsoft.com/office/powerpoint/2010/main" val="128053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Command line basics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r>
              <a:rPr lang="en-US" dirty="0"/>
              <a:t>Get directory listing</a:t>
            </a:r>
          </a:p>
          <a:p>
            <a:pPr lvl="2"/>
            <a:r>
              <a:rPr lang="en-US" i="1" dirty="0"/>
              <a:t>ls </a:t>
            </a:r>
          </a:p>
          <a:p>
            <a:pPr lvl="2"/>
            <a:r>
              <a:rPr lang="en-US" i="1" dirty="0"/>
              <a:t>ls path</a:t>
            </a:r>
          </a:p>
          <a:p>
            <a:r>
              <a:rPr lang="en-US" dirty="0"/>
              <a:t>Print working directory</a:t>
            </a:r>
          </a:p>
          <a:p>
            <a:pPr lvl="2"/>
            <a:r>
              <a:rPr lang="en-US" i="1" dirty="0" err="1"/>
              <a:t>pwd</a:t>
            </a:r>
            <a:endParaRPr lang="en-US" i="1" dirty="0"/>
          </a:p>
          <a:p>
            <a:r>
              <a:rPr lang="en-US" dirty="0"/>
              <a:t>Change directory</a:t>
            </a:r>
          </a:p>
          <a:p>
            <a:pPr lvl="2"/>
            <a:r>
              <a:rPr lang="en-US" i="1" dirty="0"/>
              <a:t>cd path</a:t>
            </a:r>
          </a:p>
          <a:p>
            <a:pPr lvl="2"/>
            <a:r>
              <a:rPr lang="en-US" i="1" dirty="0"/>
              <a:t>cd</a:t>
            </a:r>
            <a:r>
              <a:rPr lang="en-US" dirty="0"/>
              <a:t> # without arguments takes you back to your home directory</a:t>
            </a:r>
          </a:p>
          <a:p>
            <a:pPr lvl="2"/>
            <a:r>
              <a:rPr lang="en-US" i="1" dirty="0"/>
              <a:t>cd ..</a:t>
            </a:r>
            <a:r>
              <a:rPr lang="en-US" dirty="0"/>
              <a:t> # change to the directory one level up</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15</a:t>
            </a:fld>
            <a:endParaRPr lang="en-GB" dirty="0"/>
          </a:p>
        </p:txBody>
      </p:sp>
    </p:spTree>
    <p:extLst>
      <p:ext uri="{BB962C8B-B14F-4D97-AF65-F5344CB8AC3E}">
        <p14:creationId xmlns:p14="http://schemas.microsoft.com/office/powerpoint/2010/main" val="309308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Command line basics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a:xfrm>
            <a:off x="342000" y="1412776"/>
            <a:ext cx="8460000" cy="5085224"/>
          </a:xfrm>
        </p:spPr>
        <p:txBody>
          <a:bodyPr>
            <a:normAutofit lnSpcReduction="10000"/>
          </a:bodyPr>
          <a:lstStyle/>
          <a:p>
            <a:r>
              <a:rPr lang="en-US" b="0" dirty="0"/>
              <a:t>Copy files or directories</a:t>
            </a:r>
          </a:p>
          <a:p>
            <a:pPr lvl="2"/>
            <a:r>
              <a:rPr lang="en-US" i="1" dirty="0"/>
              <a:t>cp source destination</a:t>
            </a:r>
          </a:p>
          <a:p>
            <a:pPr lvl="2"/>
            <a:r>
              <a:rPr lang="en-US" i="1" dirty="0"/>
              <a:t>cp –R </a:t>
            </a:r>
            <a:r>
              <a:rPr lang="en-US" i="1" dirty="0" err="1"/>
              <a:t>source_directory</a:t>
            </a:r>
            <a:r>
              <a:rPr lang="en-US" i="1" dirty="0"/>
              <a:t> </a:t>
            </a:r>
            <a:r>
              <a:rPr lang="en-US" i="1" dirty="0" err="1"/>
              <a:t>destination_directory</a:t>
            </a:r>
            <a:endParaRPr lang="en-US" i="1" dirty="0"/>
          </a:p>
          <a:p>
            <a:r>
              <a:rPr lang="en-US" b="0" dirty="0"/>
              <a:t>Move files/directories</a:t>
            </a:r>
          </a:p>
          <a:p>
            <a:pPr lvl="2"/>
            <a:r>
              <a:rPr lang="en-US" i="1" dirty="0"/>
              <a:t>mv source destination</a:t>
            </a:r>
          </a:p>
          <a:p>
            <a:r>
              <a:rPr lang="en-US" b="0" dirty="0"/>
              <a:t>Create a new directory</a:t>
            </a:r>
          </a:p>
          <a:p>
            <a:pPr lvl="2"/>
            <a:r>
              <a:rPr lang="en-US" i="1" dirty="0" err="1"/>
              <a:t>mkdir</a:t>
            </a:r>
            <a:r>
              <a:rPr lang="en-US" i="1" dirty="0"/>
              <a:t> /path/to/directory</a:t>
            </a:r>
            <a:r>
              <a:rPr lang="en-US" dirty="0"/>
              <a:t> # Assumes parent directories already exist</a:t>
            </a:r>
          </a:p>
          <a:p>
            <a:pPr lvl="2"/>
            <a:r>
              <a:rPr lang="en-US" i="1" dirty="0" err="1"/>
              <a:t>mkdir</a:t>
            </a:r>
            <a:r>
              <a:rPr lang="en-US" i="1" dirty="0"/>
              <a:t> –p /path/to/new/directory</a:t>
            </a:r>
            <a:r>
              <a:rPr lang="en-US" dirty="0"/>
              <a:t> # Creates parent directories if they don’t exist</a:t>
            </a:r>
          </a:p>
          <a:p>
            <a:pPr lvl="1"/>
            <a:r>
              <a:rPr lang="en-US" dirty="0"/>
              <a:t>Print or display a file</a:t>
            </a:r>
          </a:p>
          <a:p>
            <a:pPr lvl="2"/>
            <a:r>
              <a:rPr lang="en-US" i="1" dirty="0"/>
              <a:t>cat filename </a:t>
            </a:r>
            <a:r>
              <a:rPr lang="en-US" dirty="0"/>
              <a:t># prints file contents, great for small files</a:t>
            </a:r>
          </a:p>
          <a:p>
            <a:pPr lvl="2"/>
            <a:r>
              <a:rPr lang="en-US" i="1" dirty="0"/>
              <a:t>less filename</a:t>
            </a:r>
            <a:r>
              <a:rPr lang="en-US" dirty="0"/>
              <a:t> # display the files in an interactive viewer, </a:t>
            </a:r>
            <a:r>
              <a:rPr lang="en-US" i="1" dirty="0"/>
              <a:t>q </a:t>
            </a:r>
            <a:r>
              <a:rPr lang="en-US" dirty="0"/>
              <a:t>to quit</a:t>
            </a:r>
          </a:p>
          <a:p>
            <a:pPr lvl="1"/>
            <a:r>
              <a:rPr lang="en-US" dirty="0"/>
              <a:t>Manual pages</a:t>
            </a:r>
          </a:p>
          <a:p>
            <a:pPr lvl="2"/>
            <a:r>
              <a:rPr lang="en-US" dirty="0"/>
              <a:t>man ls </a:t>
            </a:r>
          </a:p>
          <a:p>
            <a:pPr marL="0" indent="0">
              <a:buNone/>
            </a:pPr>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16</a:t>
            </a:fld>
            <a:endParaRPr lang="en-GB" dirty="0"/>
          </a:p>
        </p:txBody>
      </p:sp>
    </p:spTree>
    <p:extLst>
      <p:ext uri="{BB962C8B-B14F-4D97-AF65-F5344CB8AC3E}">
        <p14:creationId xmlns:p14="http://schemas.microsoft.com/office/powerpoint/2010/main" val="95426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Exercise 1(</a:t>
            </a:r>
            <a:r>
              <a:rPr lang="en-GB" dirty="0" err="1"/>
              <a:t>pwd</a:t>
            </a:r>
            <a:r>
              <a:rPr lang="en-GB" dirty="0"/>
              <a:t>, ls, cd, cp, df, cat, less, man)</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fontScale="92500" lnSpcReduction="20000"/>
          </a:bodyPr>
          <a:lstStyle/>
          <a:p>
            <a:pPr marL="342900" indent="-342900"/>
            <a:r>
              <a:rPr lang="en-US" b="0" dirty="0"/>
              <a:t>Open a terminal/shell and check which directory you’re currently in</a:t>
            </a:r>
          </a:p>
          <a:p>
            <a:pPr marL="702900" lvl="2" indent="-342900"/>
            <a:r>
              <a:rPr lang="en-US" dirty="0" err="1"/>
              <a:t>pwd</a:t>
            </a:r>
            <a:endParaRPr lang="en-US" b="0" dirty="0"/>
          </a:p>
          <a:p>
            <a:pPr marL="342900" indent="-342900"/>
            <a:r>
              <a:rPr lang="en-US" b="0" dirty="0"/>
              <a:t>List the files in the directory</a:t>
            </a:r>
          </a:p>
          <a:p>
            <a:pPr marL="702900" lvl="2" indent="-342900"/>
            <a:r>
              <a:rPr lang="en-US" b="0" dirty="0"/>
              <a:t>ls</a:t>
            </a:r>
          </a:p>
          <a:p>
            <a:pPr marL="342900" indent="-342900"/>
            <a:r>
              <a:rPr lang="en-US" b="0" dirty="0"/>
              <a:t>Optional - List the hidden files in the directory</a:t>
            </a:r>
          </a:p>
          <a:p>
            <a:pPr marL="702900" lvl="2" indent="-342900"/>
            <a:r>
              <a:rPr lang="en-US" dirty="0"/>
              <a:t>ls -a</a:t>
            </a:r>
            <a:endParaRPr lang="en-US" b="0" dirty="0"/>
          </a:p>
          <a:p>
            <a:pPr marL="342900" indent="-342900"/>
            <a:r>
              <a:rPr lang="en-US" b="0" dirty="0"/>
              <a:t>Go to your lab home or working directory</a:t>
            </a:r>
          </a:p>
          <a:p>
            <a:pPr marL="702900" lvl="2" indent="-342900"/>
            <a:r>
              <a:rPr lang="en-US" dirty="0"/>
              <a:t>cd /nemo/lab/&lt;</a:t>
            </a:r>
            <a:r>
              <a:rPr lang="en-US" dirty="0" err="1"/>
              <a:t>labname</a:t>
            </a:r>
            <a:r>
              <a:rPr lang="en-US" dirty="0"/>
              <a:t>&gt;/home/users/&lt;username&gt;</a:t>
            </a:r>
            <a:endParaRPr lang="en-US" b="0" dirty="0"/>
          </a:p>
          <a:p>
            <a:pPr marL="342900" indent="-342900"/>
            <a:r>
              <a:rPr lang="en-US" b="0" dirty="0"/>
              <a:t>Go back to your own home and copy the </a:t>
            </a:r>
            <a:r>
              <a:rPr lang="en-US" b="0" dirty="0" err="1"/>
              <a:t>fiji</a:t>
            </a:r>
            <a:r>
              <a:rPr lang="en-US" b="0" dirty="0"/>
              <a:t> file </a:t>
            </a:r>
            <a:r>
              <a:rPr lang="en-GB" b="0" i="1" dirty="0"/>
              <a:t>/camp/apps/training/</a:t>
            </a:r>
            <a:r>
              <a:rPr lang="en-GB" b="0" i="1" dirty="0" err="1"/>
              <a:t>stardist</a:t>
            </a:r>
            <a:r>
              <a:rPr lang="en-GB" b="0" i="1" dirty="0"/>
              <a:t>/StarDist_Course_Feb_2024/fiji-linux64.zip </a:t>
            </a:r>
            <a:r>
              <a:rPr lang="en-US" b="0" i="1" dirty="0"/>
              <a:t>to your home</a:t>
            </a:r>
          </a:p>
          <a:p>
            <a:pPr marL="702900" lvl="2" indent="-342900"/>
            <a:r>
              <a:rPr lang="en-US" i="1" dirty="0"/>
              <a:t>cp </a:t>
            </a:r>
            <a:r>
              <a:rPr lang="en-GB" b="0" i="1" dirty="0"/>
              <a:t>/camp/apps/training/</a:t>
            </a:r>
            <a:r>
              <a:rPr lang="en-GB" b="0" i="1" dirty="0" err="1"/>
              <a:t>stardist</a:t>
            </a:r>
            <a:r>
              <a:rPr lang="en-GB" b="0" i="1" dirty="0"/>
              <a:t>/StarDist_Course_Feb_2024/fiji-linux64.zip .</a:t>
            </a:r>
            <a:endParaRPr lang="en-US" b="0" i="1" dirty="0"/>
          </a:p>
          <a:p>
            <a:pPr marL="342900" indent="-342900"/>
            <a:r>
              <a:rPr lang="en-US" b="0" dirty="0"/>
              <a:t>Check how much space you have available in your personal home</a:t>
            </a:r>
          </a:p>
          <a:p>
            <a:pPr marL="702900" lvl="2" indent="-342900"/>
            <a:r>
              <a:rPr lang="en-US" dirty="0"/>
              <a:t>df –h $HOME</a:t>
            </a:r>
            <a:endParaRPr lang="en-US" b="0"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17</a:t>
            </a:fld>
            <a:endParaRPr lang="en-GB" dirty="0"/>
          </a:p>
        </p:txBody>
      </p:sp>
    </p:spTree>
    <p:extLst>
      <p:ext uri="{BB962C8B-B14F-4D97-AF65-F5344CB8AC3E}">
        <p14:creationId xmlns:p14="http://schemas.microsoft.com/office/powerpoint/2010/main" val="48732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SLURM</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a:bodyPr>
          <a:lstStyle/>
          <a:p>
            <a:pPr marL="342900" indent="-342900"/>
            <a:r>
              <a:rPr lang="en-US" b="0" dirty="0"/>
              <a:t>Most HPC systems </a:t>
            </a:r>
            <a:r>
              <a:rPr lang="en-US" b="0" dirty="0" err="1"/>
              <a:t>utilise</a:t>
            </a:r>
            <a:r>
              <a:rPr lang="en-US" b="0" dirty="0"/>
              <a:t> job schedulers to manage how users can access resources.</a:t>
            </a:r>
            <a:br>
              <a:rPr lang="en-US" b="0" dirty="0"/>
            </a:br>
            <a:endParaRPr lang="en-US" b="0" dirty="0"/>
          </a:p>
          <a:p>
            <a:pPr marL="342900" indent="-342900"/>
            <a:r>
              <a:rPr lang="en-US" b="0" dirty="0"/>
              <a:t>Nemo uses </a:t>
            </a:r>
            <a:r>
              <a:rPr lang="en-US" b="0" dirty="0" err="1"/>
              <a:t>Slurm</a:t>
            </a:r>
            <a:r>
              <a:rPr lang="en-US" b="0" dirty="0"/>
              <a:t> for job scheduling on the compute resources. </a:t>
            </a:r>
            <a:br>
              <a:rPr lang="en-US" b="0" dirty="0"/>
            </a:br>
            <a:endParaRPr lang="en-US" b="0" dirty="0"/>
          </a:p>
          <a:p>
            <a:pPr marL="342900" indent="-342900"/>
            <a:r>
              <a:rPr lang="en-US" b="0" dirty="0"/>
              <a:t>A number of policies/limits are implemented to allow fair usage by labs/users</a:t>
            </a:r>
            <a:br>
              <a:rPr lang="en-US" dirty="0"/>
            </a:br>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18</a:t>
            </a:fld>
            <a:endParaRPr lang="en-GB" dirty="0"/>
          </a:p>
        </p:txBody>
      </p:sp>
    </p:spTree>
    <p:extLst>
      <p:ext uri="{BB962C8B-B14F-4D97-AF65-F5344CB8AC3E}">
        <p14:creationId xmlns:p14="http://schemas.microsoft.com/office/powerpoint/2010/main" val="41622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SLURM commands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a:bodyPr>
          <a:lstStyle/>
          <a:p>
            <a:pPr marL="342900" indent="-342900"/>
            <a:r>
              <a:rPr lang="en-US" b="0" dirty="0"/>
              <a:t>Check your jobs in the queue</a:t>
            </a:r>
            <a:br>
              <a:rPr lang="en-US" dirty="0"/>
            </a:br>
            <a:r>
              <a:rPr lang="en-US" i="1" dirty="0" err="1"/>
              <a:t>squeue</a:t>
            </a:r>
            <a:r>
              <a:rPr lang="en-US" i="1" dirty="0"/>
              <a:t> –u username</a:t>
            </a:r>
          </a:p>
          <a:p>
            <a:pPr marL="342900" indent="-342900"/>
            <a:r>
              <a:rPr lang="en-US" b="0" dirty="0"/>
              <a:t>Get overall info for all the partitions</a:t>
            </a:r>
            <a:br>
              <a:rPr lang="en-US" b="0" dirty="0"/>
            </a:br>
            <a:r>
              <a:rPr lang="en-US" i="1" dirty="0" err="1"/>
              <a:t>sinfo</a:t>
            </a:r>
            <a:endParaRPr lang="en-US" i="1" dirty="0"/>
          </a:p>
          <a:p>
            <a:pPr marL="342900" indent="-342900"/>
            <a:r>
              <a:rPr lang="en-US" b="0" dirty="0"/>
              <a:t>Submit a batch script/job(only for </a:t>
            </a:r>
            <a:r>
              <a:rPr lang="en-US" b="0" dirty="0" err="1"/>
              <a:t>cpu</a:t>
            </a:r>
            <a:r>
              <a:rPr lang="en-US" b="0" dirty="0"/>
              <a:t>/</a:t>
            </a:r>
            <a:r>
              <a:rPr lang="en-US" b="0" dirty="0" err="1"/>
              <a:t>gpu</a:t>
            </a:r>
            <a:r>
              <a:rPr lang="en-US" b="0" dirty="0"/>
              <a:t>/</a:t>
            </a:r>
            <a:r>
              <a:rPr lang="en-US" b="0" dirty="0" err="1"/>
              <a:t>hmem</a:t>
            </a:r>
            <a:r>
              <a:rPr lang="en-US" b="0" dirty="0"/>
              <a:t> partitions)</a:t>
            </a:r>
            <a:br>
              <a:rPr lang="en-US" dirty="0"/>
            </a:br>
            <a:r>
              <a:rPr lang="en-US" i="1" dirty="0" err="1"/>
              <a:t>sbatch</a:t>
            </a:r>
            <a:r>
              <a:rPr lang="en-US" i="1" dirty="0"/>
              <a:t> script.sh</a:t>
            </a:r>
          </a:p>
          <a:p>
            <a:pPr marL="342900" indent="-342900"/>
            <a:r>
              <a:rPr lang="en-US" b="0" dirty="0"/>
              <a:t>Start an interactive job</a:t>
            </a:r>
            <a:br>
              <a:rPr lang="en-US" b="0" dirty="0"/>
            </a:br>
            <a:r>
              <a:rPr lang="en-US" i="1" dirty="0" err="1"/>
              <a:t>srun</a:t>
            </a:r>
            <a:r>
              <a:rPr lang="en-US" i="1" dirty="0"/>
              <a:t> –p int –t 00:10:00 --</a:t>
            </a:r>
            <a:r>
              <a:rPr lang="en-US" i="1" dirty="0" err="1"/>
              <a:t>pty</a:t>
            </a:r>
            <a:r>
              <a:rPr lang="en-US" i="1" dirty="0"/>
              <a:t> bash</a:t>
            </a:r>
            <a:endParaRPr lang="en-US" dirty="0"/>
          </a:p>
          <a:p>
            <a:pPr marL="342900" indent="-342900"/>
            <a:endParaRPr lang="en-US" i="1"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19</a:t>
            </a:fld>
            <a:endParaRPr lang="en-GB" dirty="0"/>
          </a:p>
        </p:txBody>
      </p:sp>
    </p:spTree>
    <p:extLst>
      <p:ext uri="{BB962C8B-B14F-4D97-AF65-F5344CB8AC3E}">
        <p14:creationId xmlns:p14="http://schemas.microsoft.com/office/powerpoint/2010/main" val="169837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CC16-EA29-444C-B47A-7F97C9D292D5}"/>
              </a:ext>
            </a:extLst>
          </p:cNvPr>
          <p:cNvSpPr>
            <a:spLocks noGrp="1"/>
          </p:cNvSpPr>
          <p:nvPr>
            <p:ph type="ctrTitle"/>
          </p:nvPr>
        </p:nvSpPr>
        <p:spPr/>
        <p:txBody>
          <a:bodyPr/>
          <a:lstStyle/>
          <a:p>
            <a:r>
              <a:rPr lang="en-US" dirty="0"/>
              <a:t>Nemo and OnDemand</a:t>
            </a:r>
          </a:p>
        </p:txBody>
      </p:sp>
      <p:sp>
        <p:nvSpPr>
          <p:cNvPr id="3" name="Subtitle 2">
            <a:extLst>
              <a:ext uri="{FF2B5EF4-FFF2-40B4-BE49-F238E27FC236}">
                <a16:creationId xmlns:a16="http://schemas.microsoft.com/office/drawing/2014/main" id="{7CFB4D02-C5A4-9444-9C88-68FDF856271F}"/>
              </a:ext>
            </a:extLst>
          </p:cNvPr>
          <p:cNvSpPr>
            <a:spLocks noGrp="1"/>
          </p:cNvSpPr>
          <p:nvPr>
            <p:ph type="subTitle" idx="1"/>
          </p:nvPr>
        </p:nvSpPr>
        <p:spPr/>
        <p:txBody>
          <a:bodyPr/>
          <a:lstStyle/>
          <a:p>
            <a:r>
              <a:rPr lang="en-US" dirty="0"/>
              <a:t>Chris Hadjigeorgiou</a:t>
            </a:r>
          </a:p>
          <a:p>
            <a:r>
              <a:rPr lang="en-US" dirty="0"/>
              <a:t>Todd </a:t>
            </a:r>
            <a:r>
              <a:rPr lang="en-US" dirty="0" err="1"/>
              <a:t>Fallesen</a:t>
            </a:r>
            <a:endParaRPr lang="en-US" dirty="0"/>
          </a:p>
        </p:txBody>
      </p:sp>
      <p:sp>
        <p:nvSpPr>
          <p:cNvPr id="4" name="Date Placeholder 3">
            <a:extLst>
              <a:ext uri="{FF2B5EF4-FFF2-40B4-BE49-F238E27FC236}">
                <a16:creationId xmlns:a16="http://schemas.microsoft.com/office/drawing/2014/main" id="{23BA1482-EA62-B447-A7CB-FFFC2AF8B663}"/>
              </a:ext>
            </a:extLst>
          </p:cNvPr>
          <p:cNvSpPr>
            <a:spLocks noGrp="1"/>
          </p:cNvSpPr>
          <p:nvPr>
            <p:ph type="dt" sz="half" idx="10"/>
          </p:nvPr>
        </p:nvSpPr>
        <p:spPr/>
        <p:txBody>
          <a:bodyPr/>
          <a:lstStyle/>
          <a:p>
            <a:fld id="{6BA42CF4-8536-974A-A707-3564250E44D8}" type="datetime1">
              <a:rPr lang="en-GB" smtClean="0"/>
              <a:pPr/>
              <a:t>05/02/2024</a:t>
            </a:fld>
            <a:endParaRPr lang="en-GB" dirty="0"/>
          </a:p>
        </p:txBody>
      </p:sp>
      <p:sp>
        <p:nvSpPr>
          <p:cNvPr id="5" name="Slide Number Placeholder 4">
            <a:extLst>
              <a:ext uri="{FF2B5EF4-FFF2-40B4-BE49-F238E27FC236}">
                <a16:creationId xmlns:a16="http://schemas.microsoft.com/office/drawing/2014/main" id="{2E91D04D-2158-A143-B3A5-6C8F683E9489}"/>
              </a:ext>
            </a:extLst>
          </p:cNvPr>
          <p:cNvSpPr>
            <a:spLocks noGrp="1"/>
          </p:cNvSpPr>
          <p:nvPr>
            <p:ph type="sldNum" sz="quarter" idx="12"/>
          </p:nvPr>
        </p:nvSpPr>
        <p:spPr/>
        <p:txBody>
          <a:bodyPr/>
          <a:lstStyle/>
          <a:p>
            <a:fld id="{D19B3434-7E09-465F-A694-A86E7D543F5E}" type="slidenum">
              <a:rPr lang="en-GB" smtClean="0"/>
              <a:pPr/>
              <a:t>2</a:t>
            </a:fld>
            <a:endParaRPr lang="en-GB" dirty="0"/>
          </a:p>
        </p:txBody>
      </p:sp>
    </p:spTree>
    <p:extLst>
      <p:ext uri="{BB962C8B-B14F-4D97-AF65-F5344CB8AC3E}">
        <p14:creationId xmlns:p14="http://schemas.microsoft.com/office/powerpoint/2010/main" val="242101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err="1"/>
              <a:t>Jupyter</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GB" b="0" dirty="0"/>
              <a:t>Web-based interactive development environment for notebooks, code, and data</a:t>
            </a:r>
          </a:p>
          <a:p>
            <a:pPr marL="342900" indent="-342900"/>
            <a:r>
              <a:rPr lang="en-GB" b="0" dirty="0"/>
              <a:t>Also has a simple file manager and can be extended modified with libraries/plugins.</a:t>
            </a:r>
          </a:p>
          <a:p>
            <a:pPr marL="342900" indent="-342900"/>
            <a:endParaRPr lang="en-GB" b="0" dirty="0"/>
          </a:p>
          <a:p>
            <a:pPr marL="342900" indent="-342900"/>
            <a:endParaRPr lang="en-US" b="0"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20</a:t>
            </a:fld>
            <a:endParaRPr lang="en-GB" dirty="0"/>
          </a:p>
        </p:txBody>
      </p:sp>
    </p:spTree>
    <p:extLst>
      <p:ext uri="{BB962C8B-B14F-4D97-AF65-F5344CB8AC3E}">
        <p14:creationId xmlns:p14="http://schemas.microsoft.com/office/powerpoint/2010/main" val="118766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Fiji</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fontScale="92500"/>
          </a:bodyPr>
          <a:lstStyle/>
          <a:p>
            <a:pPr marL="342900" indent="-342900"/>
            <a:r>
              <a:rPr lang="en-GB" b="0" dirty="0"/>
              <a:t>A distribution of ImageJ which includes many useful plugins</a:t>
            </a:r>
          </a:p>
          <a:p>
            <a:pPr marL="342900" indent="-342900"/>
            <a:r>
              <a:rPr lang="en-GB" b="0" dirty="0"/>
              <a:t>You’ll setup a personal Fiji installation for easier plugin management</a:t>
            </a:r>
          </a:p>
          <a:p>
            <a:pPr marL="342900" indent="-342900"/>
            <a:r>
              <a:rPr lang="en-GB" b="0" dirty="0"/>
              <a:t>Start a Remote Desktop session </a:t>
            </a:r>
          </a:p>
          <a:p>
            <a:pPr marL="342900" indent="-342900"/>
            <a:r>
              <a:rPr lang="en-GB" b="0" dirty="0"/>
              <a:t>Open </a:t>
            </a:r>
            <a:r>
              <a:rPr lang="en-GB" b="0" dirty="0" err="1"/>
              <a:t>xterm</a:t>
            </a:r>
            <a:r>
              <a:rPr lang="en-GB" b="0" dirty="0"/>
              <a:t>(right click on desktop to open menu)</a:t>
            </a:r>
          </a:p>
          <a:p>
            <a:pPr marL="342900" indent="-342900"/>
            <a:r>
              <a:rPr lang="en-GB" b="0" dirty="0"/>
              <a:t>Copy the </a:t>
            </a:r>
            <a:r>
              <a:rPr lang="en-GB" b="0" dirty="0" err="1"/>
              <a:t>fiji</a:t>
            </a:r>
            <a:r>
              <a:rPr lang="en-GB" b="0" dirty="0"/>
              <a:t> app from the training folder to your user folder in your lab</a:t>
            </a:r>
          </a:p>
          <a:p>
            <a:pPr marL="342900" indent="-342900"/>
            <a:r>
              <a:rPr lang="en-GB" b="0" dirty="0"/>
              <a:t>Unzip the file</a:t>
            </a:r>
          </a:p>
          <a:p>
            <a:pPr marL="702900" lvl="2" indent="-342900"/>
            <a:r>
              <a:rPr lang="en-GB" b="0" dirty="0"/>
              <a:t>Unzip fiji_linux64.zip</a:t>
            </a:r>
          </a:p>
          <a:p>
            <a:pPr marL="342900" indent="-342900"/>
            <a:r>
              <a:rPr lang="en-GB" b="0" dirty="0"/>
              <a:t>Go into the directory which was extracted</a:t>
            </a:r>
          </a:p>
          <a:p>
            <a:pPr marL="702900" lvl="2" indent="-342900"/>
            <a:r>
              <a:rPr lang="en-GB" dirty="0"/>
              <a:t>cd </a:t>
            </a:r>
            <a:r>
              <a:rPr lang="en-GB" dirty="0" err="1"/>
              <a:t>Fiji.app</a:t>
            </a:r>
            <a:endParaRPr lang="en-GB" b="0" dirty="0"/>
          </a:p>
          <a:p>
            <a:pPr marL="342900" indent="-342900"/>
            <a:r>
              <a:rPr lang="en-GB" b="0" dirty="0"/>
              <a:t>Launch </a:t>
            </a:r>
            <a:r>
              <a:rPr lang="en-GB" b="0" dirty="0" err="1"/>
              <a:t>fiji</a:t>
            </a:r>
            <a:r>
              <a:rPr lang="en-GB" b="0" dirty="0"/>
              <a:t> with ./ImageJ-linux64</a:t>
            </a:r>
          </a:p>
          <a:p>
            <a:pPr marL="342900" indent="-342900"/>
            <a:r>
              <a:rPr lang="en-US" b="0" dirty="0">
                <a:hlinkClick r:id="rId2"/>
              </a:rPr>
              <a:t>https://downloads.imagej.net/fiji/latest/fiji-linux64.zip</a:t>
            </a:r>
            <a:endParaRPr lang="en-US" b="0" dirty="0"/>
          </a:p>
          <a:p>
            <a:pPr marL="0" indent="0">
              <a:buNone/>
            </a:pPr>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21</a:t>
            </a:fld>
            <a:endParaRPr lang="en-GB" dirty="0"/>
          </a:p>
        </p:txBody>
      </p:sp>
    </p:spTree>
    <p:extLst>
      <p:ext uri="{BB962C8B-B14F-4D97-AF65-F5344CB8AC3E}">
        <p14:creationId xmlns:p14="http://schemas.microsoft.com/office/powerpoint/2010/main" val="3880614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Command line basics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r>
              <a:rPr lang="en-US" b="0" dirty="0"/>
              <a:t>Remove files</a:t>
            </a:r>
          </a:p>
          <a:p>
            <a:pPr lvl="2"/>
            <a:r>
              <a:rPr lang="en-US" i="1" dirty="0"/>
              <a:t>rm</a:t>
            </a:r>
          </a:p>
          <a:p>
            <a:r>
              <a:rPr lang="en-US" b="0" dirty="0"/>
              <a:t>Read manual pages</a:t>
            </a:r>
          </a:p>
          <a:p>
            <a:pPr lvl="2"/>
            <a:r>
              <a:rPr lang="en-US" i="1" dirty="0"/>
              <a:t>man ls</a:t>
            </a:r>
          </a:p>
          <a:p>
            <a:pPr lvl="1"/>
            <a:r>
              <a:rPr lang="en-US" dirty="0"/>
              <a:t>Create symbolic links</a:t>
            </a:r>
          </a:p>
          <a:p>
            <a:pPr lvl="2"/>
            <a:r>
              <a:rPr lang="en-US" i="1" dirty="0"/>
              <a:t>ln –s target </a:t>
            </a:r>
            <a:r>
              <a:rPr lang="en-US" i="1" dirty="0" err="1"/>
              <a:t>link_name</a:t>
            </a:r>
            <a:endParaRPr lang="en-US" i="1" dirty="0"/>
          </a:p>
          <a:p>
            <a:pPr lvl="1"/>
            <a:r>
              <a:rPr lang="en-US" dirty="0"/>
              <a:t>Get filesystem usage</a:t>
            </a:r>
          </a:p>
          <a:p>
            <a:pPr lvl="2"/>
            <a:r>
              <a:rPr lang="en-US" i="1" dirty="0"/>
              <a:t>df /path/to/directory</a:t>
            </a:r>
          </a:p>
          <a:p>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22</a:t>
            </a:fld>
            <a:endParaRPr lang="en-GB" dirty="0"/>
          </a:p>
        </p:txBody>
      </p:sp>
    </p:spTree>
    <p:extLst>
      <p:ext uri="{BB962C8B-B14F-4D97-AF65-F5344CB8AC3E}">
        <p14:creationId xmlns:p14="http://schemas.microsoft.com/office/powerpoint/2010/main" val="238602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Command line basics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r>
              <a:rPr lang="en-US" dirty="0"/>
              <a:t>Absolute and relative path</a:t>
            </a:r>
          </a:p>
          <a:p>
            <a:pPr lvl="2"/>
            <a:r>
              <a:rPr lang="en-US" dirty="0"/>
              <a:t>You can specify the absolute path to a file or directory or a relative path which depends on the directory you’re currently in.</a:t>
            </a:r>
          </a:p>
          <a:p>
            <a:pPr lvl="2"/>
            <a:r>
              <a:rPr lang="en-US" dirty="0"/>
              <a:t>For example if you are in your home directory and want to list a file in a subdirectory:</a:t>
            </a:r>
          </a:p>
          <a:p>
            <a:pPr lvl="3"/>
            <a:r>
              <a:rPr lang="en-US" i="1" dirty="0"/>
              <a:t>ls /camp/home/username/subdirectory/filename</a:t>
            </a:r>
            <a:r>
              <a:rPr lang="en-US" dirty="0"/>
              <a:t> # absolute path</a:t>
            </a:r>
          </a:p>
          <a:p>
            <a:pPr lvl="3"/>
            <a:r>
              <a:rPr lang="en-US" i="1" dirty="0"/>
              <a:t>ls subdirectory/filename</a:t>
            </a:r>
            <a:r>
              <a:rPr lang="en-US" dirty="0"/>
              <a:t> # relative path </a:t>
            </a:r>
          </a:p>
          <a:p>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23</a:t>
            </a:fld>
            <a:endParaRPr lang="en-GB" dirty="0"/>
          </a:p>
        </p:txBody>
      </p:sp>
    </p:spTree>
    <p:extLst>
      <p:ext uri="{BB962C8B-B14F-4D97-AF65-F5344CB8AC3E}">
        <p14:creationId xmlns:p14="http://schemas.microsoft.com/office/powerpoint/2010/main" val="290701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Exercise 3</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fontScale="85000" lnSpcReduction="20000"/>
          </a:bodyPr>
          <a:lstStyle/>
          <a:p>
            <a:pPr marL="342900" indent="-342900"/>
            <a:r>
              <a:rPr lang="en-US" b="0" dirty="0"/>
              <a:t>Copy the sbatch-example-new.sh from the training directory to your home folder</a:t>
            </a:r>
          </a:p>
          <a:p>
            <a:pPr marL="702900" lvl="2" indent="-342900"/>
            <a:r>
              <a:rPr lang="en-US" b="0" dirty="0"/>
              <a:t>cp /camp/apps/training/stardist/sbatch-example-new.sh $HOME/</a:t>
            </a:r>
          </a:p>
          <a:p>
            <a:pPr marL="342900" indent="-342900"/>
            <a:r>
              <a:rPr lang="en-US" b="0" dirty="0"/>
              <a:t>Modify it with following(you can edit the file via the OnDemand File explorer):</a:t>
            </a:r>
          </a:p>
          <a:p>
            <a:pPr marL="702900" lvl="2" indent="-342900"/>
            <a:r>
              <a:rPr lang="en-US" dirty="0"/>
              <a:t>Change the partition from </a:t>
            </a:r>
            <a:r>
              <a:rPr lang="en-US" dirty="0" err="1"/>
              <a:t>cpu</a:t>
            </a:r>
            <a:r>
              <a:rPr lang="en-US" dirty="0"/>
              <a:t> to </a:t>
            </a:r>
            <a:r>
              <a:rPr lang="en-US" dirty="0" err="1"/>
              <a:t>gpu</a:t>
            </a:r>
            <a:endParaRPr lang="en-US" dirty="0"/>
          </a:p>
          <a:p>
            <a:pPr marL="882900" lvl="3" indent="-342900"/>
            <a:r>
              <a:rPr lang="en-US" dirty="0"/>
              <a:t>#SBATCH –-partition=</a:t>
            </a:r>
            <a:r>
              <a:rPr lang="en-US" dirty="0" err="1"/>
              <a:t>gpu</a:t>
            </a:r>
            <a:endParaRPr lang="en-US" dirty="0"/>
          </a:p>
          <a:p>
            <a:pPr marL="702900" lvl="2" indent="-342900"/>
            <a:r>
              <a:rPr lang="en-US" b="0" dirty="0"/>
              <a:t>Comment out memory per </a:t>
            </a:r>
            <a:r>
              <a:rPr lang="en-US" b="0" dirty="0" err="1"/>
              <a:t>cpu</a:t>
            </a:r>
            <a:r>
              <a:rPr lang="en-US" b="0" dirty="0"/>
              <a:t>(add </a:t>
            </a:r>
            <a:r>
              <a:rPr lang="en-US" dirty="0"/>
              <a:t>another # to line beginning)</a:t>
            </a:r>
          </a:p>
          <a:p>
            <a:pPr marL="882900" lvl="3" indent="-342900"/>
            <a:r>
              <a:rPr lang="en-US" dirty="0"/>
              <a:t>##SBATCH –-mem-per-</a:t>
            </a:r>
            <a:r>
              <a:rPr lang="en-US" dirty="0" err="1"/>
              <a:t>cpu</a:t>
            </a:r>
            <a:r>
              <a:rPr lang="en-US" dirty="0"/>
              <a:t>=</a:t>
            </a:r>
          </a:p>
          <a:p>
            <a:pPr marL="702900" lvl="2" indent="-342900"/>
            <a:r>
              <a:rPr lang="en-US" b="0" dirty="0"/>
              <a:t>Use reservation</a:t>
            </a:r>
            <a:r>
              <a:rPr lang="en-US" dirty="0"/>
              <a:t> </a:t>
            </a:r>
            <a:r>
              <a:rPr lang="en-US" dirty="0" err="1"/>
              <a:t>stardist</a:t>
            </a:r>
            <a:r>
              <a:rPr lang="en-US" dirty="0"/>
              <a:t>(Only valid during workshop)</a:t>
            </a:r>
          </a:p>
          <a:p>
            <a:pPr marL="882900" lvl="3" indent="-342900"/>
            <a:r>
              <a:rPr lang="en-US" dirty="0"/>
              <a:t>#SBATCH --reservation=</a:t>
            </a:r>
            <a:r>
              <a:rPr lang="en-US" dirty="0" err="1"/>
              <a:t>stardist</a:t>
            </a:r>
            <a:r>
              <a:rPr lang="en-US" dirty="0"/>
              <a:t> </a:t>
            </a:r>
          </a:p>
          <a:p>
            <a:pPr marL="702900" lvl="2" indent="-342900"/>
            <a:r>
              <a:rPr lang="en-US" b="0" dirty="0"/>
              <a:t>List and load a python module and print python version</a:t>
            </a:r>
          </a:p>
          <a:p>
            <a:pPr marL="882900" lvl="3" indent="-342900"/>
            <a:r>
              <a:rPr lang="en-US" dirty="0"/>
              <a:t>ml &lt;</a:t>
            </a:r>
            <a:r>
              <a:rPr lang="en-US" dirty="0" err="1"/>
              <a:t>pythonmodule</a:t>
            </a:r>
            <a:r>
              <a:rPr lang="en-US" dirty="0"/>
              <a:t>&gt;</a:t>
            </a:r>
          </a:p>
          <a:p>
            <a:pPr marL="882900" lvl="3" indent="-342900"/>
            <a:r>
              <a:rPr lang="en-US" dirty="0"/>
              <a:t>python -v</a:t>
            </a:r>
          </a:p>
          <a:p>
            <a:pPr marL="343875" lvl="1" indent="-342900"/>
            <a:r>
              <a:rPr lang="en-US" b="0" dirty="0"/>
              <a:t>Submit the job with </a:t>
            </a:r>
            <a:r>
              <a:rPr lang="en-US" b="0" dirty="0" err="1"/>
              <a:t>sbatch</a:t>
            </a:r>
            <a:endParaRPr lang="en-US" dirty="0"/>
          </a:p>
          <a:p>
            <a:pPr marL="702900" lvl="2" indent="-342900"/>
            <a:r>
              <a:rPr lang="en-US" dirty="0" err="1"/>
              <a:t>s</a:t>
            </a:r>
            <a:r>
              <a:rPr lang="en-US" b="0" dirty="0" err="1"/>
              <a:t>batch</a:t>
            </a:r>
            <a:r>
              <a:rPr lang="en-US" b="0" dirty="0"/>
              <a:t> sbatch</a:t>
            </a:r>
            <a:r>
              <a:rPr lang="en-US" dirty="0"/>
              <a:t>-example-new.sh</a:t>
            </a:r>
            <a:endParaRPr lang="en-US" b="0" dirty="0"/>
          </a:p>
          <a:p>
            <a:pPr marL="343875" lvl="1" indent="-342900"/>
            <a:r>
              <a:rPr lang="en-US" dirty="0"/>
              <a:t>Check output with </a:t>
            </a:r>
            <a:r>
              <a:rPr lang="en-US" i="1" dirty="0"/>
              <a:t>cat</a:t>
            </a:r>
            <a:r>
              <a:rPr lang="en-US" dirty="0"/>
              <a:t> or </a:t>
            </a:r>
            <a:r>
              <a:rPr lang="en-US" i="1" dirty="0"/>
              <a:t>less</a:t>
            </a:r>
            <a:r>
              <a:rPr lang="en-US" b="1" i="1" dirty="0"/>
              <a:t>  </a:t>
            </a:r>
            <a:r>
              <a:rPr lang="en-US" dirty="0"/>
              <a:t>command</a:t>
            </a:r>
          </a:p>
          <a:p>
            <a:pPr marL="702900" lvl="2" indent="-342900"/>
            <a:r>
              <a:rPr lang="en-US" dirty="0"/>
              <a:t>cat </a:t>
            </a:r>
            <a:r>
              <a:rPr lang="en-US" dirty="0" err="1"/>
              <a:t>slurm</a:t>
            </a:r>
            <a:r>
              <a:rPr lang="en-US" dirty="0"/>
              <a:t>-&lt;</a:t>
            </a:r>
            <a:r>
              <a:rPr lang="en-US" dirty="0" err="1"/>
              <a:t>jobid</a:t>
            </a:r>
            <a:r>
              <a:rPr lang="en-US" dirty="0"/>
              <a:t>&gt;.out</a:t>
            </a:r>
            <a:r>
              <a:rPr lang="en-US" i="1" dirty="0"/>
              <a:t> </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24</a:t>
            </a:fld>
            <a:endParaRPr lang="en-GB" dirty="0"/>
          </a:p>
        </p:txBody>
      </p:sp>
    </p:spTree>
    <p:extLst>
      <p:ext uri="{BB962C8B-B14F-4D97-AF65-F5344CB8AC3E}">
        <p14:creationId xmlns:p14="http://schemas.microsoft.com/office/powerpoint/2010/main" val="3449776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err="1"/>
              <a:t>Conda</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US" b="0" dirty="0"/>
              <a:t>Package and environment management software</a:t>
            </a:r>
          </a:p>
          <a:p>
            <a:pPr marL="342900" indent="-342900"/>
            <a:r>
              <a:rPr lang="en-US" b="0" dirty="0" err="1"/>
              <a:t>Conda</a:t>
            </a:r>
            <a:r>
              <a:rPr lang="en-US" b="0" dirty="0"/>
              <a:t> environments are a method for creating an isolated space with different software and their dependencies installed.</a:t>
            </a:r>
          </a:p>
          <a:p>
            <a:pPr marL="342900" indent="-342900"/>
            <a:r>
              <a:rPr lang="en-US" b="0" dirty="0"/>
              <a:t>Two different software may require different </a:t>
            </a:r>
            <a:r>
              <a:rPr lang="en-US" b="0" dirty="0" err="1"/>
              <a:t>tensorflow</a:t>
            </a:r>
            <a:r>
              <a:rPr lang="en-US" b="0" dirty="0"/>
              <a:t> versions</a:t>
            </a:r>
          </a:p>
          <a:p>
            <a:pPr marL="342900" indent="-342900"/>
            <a:r>
              <a:rPr lang="en-US" b="0" dirty="0" err="1"/>
              <a:t>Conda</a:t>
            </a:r>
            <a:r>
              <a:rPr lang="en-US" b="0" dirty="0"/>
              <a:t> environments can also help with reproducibility.</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25</a:t>
            </a:fld>
            <a:endParaRPr lang="en-GB" dirty="0"/>
          </a:p>
        </p:txBody>
      </p:sp>
    </p:spTree>
    <p:extLst>
      <p:ext uri="{BB962C8B-B14F-4D97-AF65-F5344CB8AC3E}">
        <p14:creationId xmlns:p14="http://schemas.microsoft.com/office/powerpoint/2010/main" val="421865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err="1"/>
              <a:t>Conda</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US" b="0" dirty="0"/>
              <a:t>Before starting up do the following to avoid filling up your personal home:</a:t>
            </a:r>
          </a:p>
          <a:p>
            <a:pPr marL="702900" lvl="2" indent="-342900"/>
            <a:r>
              <a:rPr lang="en-US" dirty="0"/>
              <a:t>Make sure .</a:t>
            </a:r>
            <a:r>
              <a:rPr lang="en-US" dirty="0" err="1"/>
              <a:t>conda</a:t>
            </a:r>
            <a:r>
              <a:rPr lang="en-US" dirty="0"/>
              <a:t> doesn’t exist yet in your home folder:</a:t>
            </a:r>
            <a:br>
              <a:rPr lang="en-US" dirty="0"/>
            </a:br>
            <a:r>
              <a:rPr lang="en-US" i="1" dirty="0"/>
              <a:t>ls $HOME/.</a:t>
            </a:r>
            <a:r>
              <a:rPr lang="en-US" i="1" dirty="0" err="1"/>
              <a:t>conda</a:t>
            </a:r>
            <a:r>
              <a:rPr lang="en-US" i="1" dirty="0"/>
              <a:t> # should give an error</a:t>
            </a:r>
            <a:endParaRPr lang="en-US" b="0" dirty="0"/>
          </a:p>
          <a:p>
            <a:pPr marL="702900" lvl="2" indent="-342900"/>
            <a:r>
              <a:rPr lang="en-US" b="0" dirty="0"/>
              <a:t>Create a .</a:t>
            </a:r>
            <a:r>
              <a:rPr lang="en-US" b="0" dirty="0" err="1"/>
              <a:t>conda</a:t>
            </a:r>
            <a:r>
              <a:rPr lang="en-US" b="0" dirty="0"/>
              <a:t> directory in your lab home folder:</a:t>
            </a:r>
            <a:br>
              <a:rPr lang="en-US" b="0" dirty="0"/>
            </a:br>
            <a:r>
              <a:rPr lang="en-US" b="0" i="1" dirty="0" err="1"/>
              <a:t>mkdir</a:t>
            </a:r>
            <a:r>
              <a:rPr lang="en-US" b="0" i="1" dirty="0"/>
              <a:t> /camp/lab/&lt;</a:t>
            </a:r>
            <a:r>
              <a:rPr lang="en-US" b="0" i="1" dirty="0" err="1"/>
              <a:t>labname</a:t>
            </a:r>
            <a:r>
              <a:rPr lang="en-US" b="0" i="1" dirty="0"/>
              <a:t>&gt;/home/users/&lt;username&gt;/.</a:t>
            </a:r>
            <a:r>
              <a:rPr lang="en-US" b="0" i="1" dirty="0" err="1"/>
              <a:t>conda</a:t>
            </a:r>
            <a:endParaRPr lang="en-US" b="0" i="1" dirty="0"/>
          </a:p>
          <a:p>
            <a:pPr marL="702900" lvl="2" indent="-342900"/>
            <a:r>
              <a:rPr lang="en-US" dirty="0"/>
              <a:t>Link to the directory you just created from your home folder:</a:t>
            </a:r>
            <a:br>
              <a:rPr lang="en-US" dirty="0"/>
            </a:br>
            <a:r>
              <a:rPr lang="en-US" i="1" dirty="0"/>
              <a:t>ln –s /camp/lab/&lt;</a:t>
            </a:r>
            <a:r>
              <a:rPr lang="en-US" i="1" dirty="0" err="1"/>
              <a:t>labname</a:t>
            </a:r>
            <a:r>
              <a:rPr lang="en-US" i="1" dirty="0"/>
              <a:t>&gt;/home/users/&lt;username&gt;/.</a:t>
            </a:r>
            <a:r>
              <a:rPr lang="en-US" i="1" dirty="0" err="1"/>
              <a:t>conda</a:t>
            </a:r>
            <a:r>
              <a:rPr lang="en-US" i="1" dirty="0"/>
              <a:t> $HOME/.</a:t>
            </a:r>
            <a:r>
              <a:rPr lang="en-US" i="1" dirty="0" err="1"/>
              <a:t>conda</a:t>
            </a:r>
            <a:endParaRPr lang="en-US" i="1"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26</a:t>
            </a:fld>
            <a:endParaRPr lang="en-GB" dirty="0"/>
          </a:p>
        </p:txBody>
      </p:sp>
    </p:spTree>
    <p:extLst>
      <p:ext uri="{BB962C8B-B14F-4D97-AF65-F5344CB8AC3E}">
        <p14:creationId xmlns:p14="http://schemas.microsoft.com/office/powerpoint/2010/main" val="732939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err="1"/>
              <a:t>Conda</a:t>
            </a:r>
            <a:r>
              <a:rPr lang="en-GB" dirty="0"/>
              <a:t> initialisation</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US" b="0" dirty="0"/>
              <a:t>.</a:t>
            </a:r>
            <a:r>
              <a:rPr lang="en-US" b="0" dirty="0" err="1"/>
              <a:t>conda</a:t>
            </a:r>
            <a:r>
              <a:rPr lang="en-US" b="0" dirty="0"/>
              <a:t> is the folder where </a:t>
            </a:r>
            <a:r>
              <a:rPr lang="en-US" b="0" dirty="0" err="1"/>
              <a:t>Conda</a:t>
            </a:r>
            <a:r>
              <a:rPr lang="en-US" b="0" dirty="0"/>
              <a:t> stores environments and packages by default. </a:t>
            </a:r>
            <a:r>
              <a:rPr lang="en-US" b="0" dirty="0" err="1"/>
              <a:t>Conda</a:t>
            </a:r>
            <a:r>
              <a:rPr lang="en-US" b="0" dirty="0"/>
              <a:t> automatically creates that directory the first time it’s run in your home directory. Since users’ home directories have limited space we create(or move) .</a:t>
            </a:r>
            <a:r>
              <a:rPr lang="en-US" b="0" dirty="0" err="1"/>
              <a:t>conda</a:t>
            </a:r>
            <a:r>
              <a:rPr lang="en-US" b="0" dirty="0"/>
              <a:t> in their lab folder and use a symbolic link from the personal home directory.</a:t>
            </a:r>
          </a:p>
          <a:p>
            <a:pPr marL="342900" indent="-342900"/>
            <a:r>
              <a:rPr lang="en-US" b="0" dirty="0"/>
              <a:t>$HOME is an environment variable with the path of your home directory.</a:t>
            </a:r>
          </a:p>
          <a:p>
            <a:pPr marL="342900" indent="-342900"/>
            <a:r>
              <a:rPr lang="en-US" b="0" dirty="0"/>
              <a:t>Now you can initialize </a:t>
            </a:r>
            <a:r>
              <a:rPr lang="en-US" b="0" dirty="0" err="1"/>
              <a:t>Conda</a:t>
            </a:r>
            <a:r>
              <a:rPr lang="en-US" b="0" dirty="0"/>
              <a:t>:</a:t>
            </a:r>
          </a:p>
          <a:p>
            <a:pPr marL="702900" lvl="2" indent="-342900"/>
            <a:r>
              <a:rPr lang="en-US" i="1" dirty="0" err="1"/>
              <a:t>conda</a:t>
            </a:r>
            <a:r>
              <a:rPr lang="en-US" i="1" dirty="0"/>
              <a:t> </a:t>
            </a:r>
            <a:r>
              <a:rPr lang="en-US" i="1" dirty="0" err="1"/>
              <a:t>init</a:t>
            </a:r>
            <a:endParaRPr lang="en-US" b="0" i="1"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27</a:t>
            </a:fld>
            <a:endParaRPr lang="en-GB" dirty="0"/>
          </a:p>
        </p:txBody>
      </p:sp>
    </p:spTree>
    <p:extLst>
      <p:ext uri="{BB962C8B-B14F-4D97-AF65-F5344CB8AC3E}">
        <p14:creationId xmlns:p14="http://schemas.microsoft.com/office/powerpoint/2010/main" val="3164584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Create and (de)activate a </a:t>
            </a:r>
            <a:r>
              <a:rPr lang="en-GB" dirty="0" err="1"/>
              <a:t>Conda</a:t>
            </a:r>
            <a:r>
              <a:rPr lang="en-GB" dirty="0"/>
              <a:t> environment</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US" b="0" dirty="0"/>
              <a:t>ml Anaconda3/2023.09-0</a:t>
            </a:r>
          </a:p>
          <a:p>
            <a:pPr marL="342900" indent="-342900"/>
            <a:r>
              <a:rPr lang="en-US" b="0" dirty="0" err="1"/>
              <a:t>conda</a:t>
            </a:r>
            <a:r>
              <a:rPr lang="en-US" b="0" dirty="0"/>
              <a:t> </a:t>
            </a:r>
            <a:r>
              <a:rPr lang="en-US" b="0" dirty="0" err="1"/>
              <a:t>init</a:t>
            </a:r>
            <a:r>
              <a:rPr lang="en-US" b="0" dirty="0"/>
              <a:t> #This is only run once the first time you start using </a:t>
            </a:r>
            <a:r>
              <a:rPr lang="en-US" b="0" dirty="0" err="1"/>
              <a:t>Conda</a:t>
            </a:r>
            <a:endParaRPr lang="en-US" b="0" dirty="0"/>
          </a:p>
          <a:p>
            <a:pPr marL="342900" indent="-342900"/>
            <a:r>
              <a:rPr lang="en-US" b="0" dirty="0" err="1"/>
              <a:t>conda</a:t>
            </a:r>
            <a:r>
              <a:rPr lang="en-US" b="0" dirty="0"/>
              <a:t> create –n </a:t>
            </a:r>
            <a:r>
              <a:rPr lang="en-US" b="0" dirty="0" err="1"/>
              <a:t>testenv</a:t>
            </a:r>
            <a:r>
              <a:rPr lang="en-US" b="0" dirty="0"/>
              <a:t> </a:t>
            </a:r>
          </a:p>
          <a:p>
            <a:pPr marL="342900" indent="-342900"/>
            <a:r>
              <a:rPr lang="en-US" b="0" dirty="0"/>
              <a:t># OR </a:t>
            </a:r>
            <a:r>
              <a:rPr lang="en-US" b="0" dirty="0" err="1"/>
              <a:t>conda</a:t>
            </a:r>
            <a:r>
              <a:rPr lang="en-US" b="0" dirty="0"/>
              <a:t> create –n </a:t>
            </a:r>
            <a:r>
              <a:rPr lang="en-US" b="0" dirty="0" err="1"/>
              <a:t>testenv</a:t>
            </a:r>
            <a:r>
              <a:rPr lang="en-US" b="0" dirty="0"/>
              <a:t> python=3.9</a:t>
            </a:r>
          </a:p>
          <a:p>
            <a:pPr marL="342900" indent="-342900"/>
            <a:r>
              <a:rPr lang="en-US" b="0" dirty="0"/>
              <a:t>ml purge # Always remove the Anaconda module before using the env</a:t>
            </a:r>
          </a:p>
          <a:p>
            <a:pPr marL="342900" indent="-342900"/>
            <a:r>
              <a:rPr lang="en-US" b="0" dirty="0" err="1"/>
              <a:t>conda</a:t>
            </a:r>
            <a:r>
              <a:rPr lang="en-US" b="0" dirty="0"/>
              <a:t> activate </a:t>
            </a:r>
            <a:r>
              <a:rPr lang="en-US" b="0" dirty="0" err="1"/>
              <a:t>testenv</a:t>
            </a:r>
            <a:endParaRPr lang="en-US" b="0" dirty="0"/>
          </a:p>
          <a:p>
            <a:pPr marL="342900" indent="-342900"/>
            <a:r>
              <a:rPr lang="en-US" b="0" dirty="0" err="1"/>
              <a:t>conda</a:t>
            </a:r>
            <a:r>
              <a:rPr lang="en-US" b="0" dirty="0"/>
              <a:t> deactivate</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28</a:t>
            </a:fld>
            <a:endParaRPr lang="en-GB" dirty="0"/>
          </a:p>
        </p:txBody>
      </p:sp>
    </p:spTree>
    <p:extLst>
      <p:ext uri="{BB962C8B-B14F-4D97-AF65-F5344CB8AC3E}">
        <p14:creationId xmlns:p14="http://schemas.microsoft.com/office/powerpoint/2010/main" val="2941342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US" dirty="0" err="1"/>
              <a:t>Conda</a:t>
            </a:r>
            <a:r>
              <a:rPr lang="en-US" dirty="0"/>
              <a:t> with </a:t>
            </a:r>
            <a:r>
              <a:rPr lang="en-US" dirty="0" err="1"/>
              <a:t>Jupyter</a:t>
            </a:r>
            <a:r>
              <a:rPr lang="en-US" dirty="0"/>
              <a:t> in OnDemand</a:t>
            </a:r>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normAutofit/>
          </a:bodyPr>
          <a:lstStyle/>
          <a:p>
            <a:pPr marL="342900" indent="-342900"/>
            <a:r>
              <a:rPr lang="en-US" b="0" dirty="0"/>
              <a:t>To integrate </a:t>
            </a:r>
            <a:r>
              <a:rPr lang="en-US" b="0" dirty="0" err="1"/>
              <a:t>conda</a:t>
            </a:r>
            <a:r>
              <a:rPr lang="en-US" b="0" dirty="0"/>
              <a:t> environments with </a:t>
            </a:r>
            <a:r>
              <a:rPr lang="en-US" b="0" dirty="0" err="1"/>
              <a:t>Jupyter</a:t>
            </a:r>
            <a:r>
              <a:rPr lang="en-US" b="0" dirty="0"/>
              <a:t> in OnDemand we’ll make use of remote kernels. This only needs to be done once for each environment.</a:t>
            </a:r>
          </a:p>
          <a:p>
            <a:pPr marL="342900" indent="-342900"/>
            <a:r>
              <a:rPr lang="en-US" b="0" dirty="0"/>
              <a:t>First install the necessary packages inside your </a:t>
            </a:r>
            <a:r>
              <a:rPr lang="en-US" b="0" dirty="0" err="1"/>
              <a:t>conda</a:t>
            </a:r>
            <a:r>
              <a:rPr lang="en-US" b="0" dirty="0"/>
              <a:t> environment:</a:t>
            </a:r>
          </a:p>
          <a:p>
            <a:pPr marL="702900" lvl="2" indent="-342900"/>
            <a:r>
              <a:rPr lang="en-US" dirty="0"/>
              <a:t>pip install remote-</a:t>
            </a:r>
            <a:r>
              <a:rPr lang="en-US" dirty="0" err="1"/>
              <a:t>ikernel</a:t>
            </a:r>
            <a:r>
              <a:rPr lang="en-US" dirty="0"/>
              <a:t> </a:t>
            </a:r>
            <a:r>
              <a:rPr lang="en-US" dirty="0" err="1"/>
              <a:t>ipykernel</a:t>
            </a:r>
            <a:endParaRPr lang="en-US" dirty="0"/>
          </a:p>
          <a:p>
            <a:pPr marL="343875" lvl="1" indent="-342900"/>
            <a:r>
              <a:rPr lang="en-US" dirty="0"/>
              <a:t>Install an </a:t>
            </a:r>
            <a:r>
              <a:rPr lang="en-US" dirty="0" err="1"/>
              <a:t>ipython</a:t>
            </a:r>
            <a:r>
              <a:rPr lang="en-US" dirty="0"/>
              <a:t> kernel(necessary for </a:t>
            </a:r>
            <a:r>
              <a:rPr lang="en-US" dirty="0" err="1"/>
              <a:t>Jupyter</a:t>
            </a:r>
            <a:r>
              <a:rPr lang="en-US" dirty="0"/>
              <a:t>):</a:t>
            </a:r>
          </a:p>
          <a:p>
            <a:pPr marL="702900" lvl="2" indent="-342900"/>
            <a:r>
              <a:rPr lang="en-US" dirty="0"/>
              <a:t>python –m </a:t>
            </a:r>
            <a:r>
              <a:rPr lang="en-US" dirty="0" err="1"/>
              <a:t>ipykernel</a:t>
            </a:r>
            <a:r>
              <a:rPr lang="en-US" dirty="0"/>
              <a:t> install --user --name=</a:t>
            </a:r>
            <a:r>
              <a:rPr lang="en-US" dirty="0" err="1"/>
              <a:t>testenv</a:t>
            </a:r>
            <a:endParaRPr lang="en-US" dirty="0"/>
          </a:p>
          <a:p>
            <a:pPr marL="343875" lvl="1" indent="-342900"/>
            <a:r>
              <a:rPr lang="en-US" dirty="0"/>
              <a:t>Install the remote </a:t>
            </a:r>
            <a:r>
              <a:rPr lang="en-US" dirty="0" err="1"/>
              <a:t>Jupyter</a:t>
            </a:r>
            <a:r>
              <a:rPr lang="en-US" dirty="0"/>
              <a:t> kernel:</a:t>
            </a:r>
          </a:p>
          <a:p>
            <a:pPr marL="702900" lvl="2" indent="-342900"/>
            <a:r>
              <a:rPr lang="en-US" dirty="0"/>
              <a:t>python3 -m </a:t>
            </a:r>
            <a:r>
              <a:rPr lang="en-US" dirty="0" err="1"/>
              <a:t>remote_ikernel</a:t>
            </a:r>
            <a:r>
              <a:rPr lang="en-US" dirty="0"/>
              <a:t> manage --add --</a:t>
            </a:r>
            <a:r>
              <a:rPr lang="en-US" dirty="0" err="1"/>
              <a:t>kernel_cmd</a:t>
            </a:r>
            <a:r>
              <a:rPr lang="en-US" dirty="0"/>
              <a:t>="ml purge &amp;&amp; </a:t>
            </a:r>
            <a:r>
              <a:rPr lang="en-US" dirty="0" err="1"/>
              <a:t>conda</a:t>
            </a:r>
            <a:r>
              <a:rPr lang="en-US" dirty="0"/>
              <a:t> activate </a:t>
            </a:r>
            <a:r>
              <a:rPr lang="en-US" dirty="0" err="1"/>
              <a:t>testenv</a:t>
            </a:r>
            <a:r>
              <a:rPr lang="en-US" dirty="0"/>
              <a:t> &amp;&amp; ipython3 kernel -f {</a:t>
            </a:r>
            <a:r>
              <a:rPr lang="en-US" dirty="0" err="1"/>
              <a:t>connection_file</a:t>
            </a:r>
            <a:r>
              <a:rPr lang="en-US" dirty="0"/>
              <a:t>}" --name=“</a:t>
            </a:r>
            <a:r>
              <a:rPr lang="en-US" dirty="0" err="1"/>
              <a:t>testenv</a:t>
            </a:r>
            <a:r>
              <a:rPr lang="en-US" dirty="0"/>
              <a:t>" --interface=local --</a:t>
            </a:r>
            <a:r>
              <a:rPr lang="en-US" dirty="0" err="1"/>
              <a:t>workdir</a:t>
            </a:r>
            <a:r>
              <a:rPr lang="en-US" dirty="0"/>
              <a:t>="~/" --language=python3</a:t>
            </a:r>
          </a:p>
          <a:p>
            <a:pPr marL="343875" lvl="1" indent="-342900"/>
            <a:r>
              <a:rPr lang="en-US" dirty="0"/>
              <a:t>You should be able to launch a kernel now with your </a:t>
            </a:r>
            <a:r>
              <a:rPr lang="en-US" dirty="0" err="1"/>
              <a:t>conda</a:t>
            </a:r>
            <a:r>
              <a:rPr lang="en-US" dirty="0"/>
              <a:t> environment called “Local </a:t>
            </a:r>
            <a:r>
              <a:rPr lang="en-US" dirty="0" err="1"/>
              <a:t>testenv</a:t>
            </a:r>
            <a:r>
              <a:rPr lang="en-US" dirty="0"/>
              <a:t>”</a:t>
            </a:r>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29</a:t>
            </a:fld>
            <a:endParaRPr lang="en-GB" dirty="0"/>
          </a:p>
        </p:txBody>
      </p:sp>
    </p:spTree>
    <p:extLst>
      <p:ext uri="{BB962C8B-B14F-4D97-AF65-F5344CB8AC3E}">
        <p14:creationId xmlns:p14="http://schemas.microsoft.com/office/powerpoint/2010/main" val="220753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9211-D02D-C943-A0A5-37A08F3797C6}"/>
              </a:ext>
            </a:extLst>
          </p:cNvPr>
          <p:cNvSpPr>
            <a:spLocks noGrp="1"/>
          </p:cNvSpPr>
          <p:nvPr>
            <p:ph type="title"/>
          </p:nvPr>
        </p:nvSpPr>
        <p:spPr/>
        <p:txBody>
          <a:bodyPr/>
          <a:lstStyle/>
          <a:p>
            <a:r>
              <a:rPr lang="en-US" dirty="0"/>
              <a:t>Topics overview</a:t>
            </a:r>
          </a:p>
        </p:txBody>
      </p:sp>
      <p:sp>
        <p:nvSpPr>
          <p:cNvPr id="3" name="Content Placeholder 2">
            <a:extLst>
              <a:ext uri="{FF2B5EF4-FFF2-40B4-BE49-F238E27FC236}">
                <a16:creationId xmlns:a16="http://schemas.microsoft.com/office/drawing/2014/main" id="{C1D615A0-37B5-F846-8211-C8B219E39360}"/>
              </a:ext>
            </a:extLst>
          </p:cNvPr>
          <p:cNvSpPr>
            <a:spLocks noGrp="1"/>
          </p:cNvSpPr>
          <p:nvPr>
            <p:ph idx="1"/>
          </p:nvPr>
        </p:nvSpPr>
        <p:spPr/>
        <p:txBody>
          <a:bodyPr/>
          <a:lstStyle/>
          <a:p>
            <a:pPr marL="355600" indent="-355600">
              <a:lnSpc>
                <a:spcPct val="150000"/>
              </a:lnSpc>
              <a:buFont typeface="Arial" charset="0"/>
              <a:buChar char="•"/>
              <a:tabLst>
                <a:tab pos="520700" algn="l"/>
              </a:tabLst>
            </a:pPr>
            <a:r>
              <a:rPr lang="en-GB" dirty="0"/>
              <a:t>Nemo Overview</a:t>
            </a:r>
            <a:endParaRPr lang="en-GB" dirty="0">
              <a:solidFill>
                <a:srgbClr val="000000"/>
              </a:solidFill>
              <a:ea typeface="ＭＳ Ｐゴシック" charset="-128"/>
            </a:endParaRPr>
          </a:p>
          <a:p>
            <a:pPr marL="355600" indent="-355600">
              <a:spcBef>
                <a:spcPts val="900"/>
              </a:spcBef>
              <a:tabLst>
                <a:tab pos="520700" algn="l"/>
              </a:tabLst>
            </a:pPr>
            <a:r>
              <a:rPr lang="en-GB" dirty="0"/>
              <a:t>OnDemand overview and basics</a:t>
            </a:r>
          </a:p>
          <a:p>
            <a:pPr marL="355600" indent="-355600">
              <a:spcBef>
                <a:spcPts val="900"/>
              </a:spcBef>
              <a:tabLst>
                <a:tab pos="520700" algn="l"/>
              </a:tabLst>
            </a:pPr>
            <a:r>
              <a:rPr lang="en-GB" dirty="0"/>
              <a:t>Nemo modules</a:t>
            </a:r>
          </a:p>
          <a:p>
            <a:pPr marL="355600" indent="-355600">
              <a:spcBef>
                <a:spcPts val="900"/>
              </a:spcBef>
              <a:tabLst>
                <a:tab pos="520700" algn="l"/>
              </a:tabLst>
            </a:pPr>
            <a:r>
              <a:rPr lang="en-GB" dirty="0"/>
              <a:t>Folder structure</a:t>
            </a:r>
          </a:p>
          <a:p>
            <a:pPr marL="355600" indent="-355600">
              <a:spcBef>
                <a:spcPts val="900"/>
              </a:spcBef>
              <a:tabLst>
                <a:tab pos="520700" algn="l"/>
              </a:tabLst>
            </a:pPr>
            <a:r>
              <a:rPr lang="en-GB" dirty="0"/>
              <a:t>Command line usage</a:t>
            </a:r>
          </a:p>
          <a:p>
            <a:pPr marL="355600" indent="-355600">
              <a:spcBef>
                <a:spcPts val="900"/>
              </a:spcBef>
              <a:tabLst>
                <a:tab pos="520700" algn="l"/>
              </a:tabLst>
            </a:pPr>
            <a:r>
              <a:rPr lang="en-GB" dirty="0"/>
              <a:t>SLURM</a:t>
            </a:r>
          </a:p>
          <a:p>
            <a:pPr marL="355600" indent="-355600">
              <a:spcBef>
                <a:spcPts val="900"/>
              </a:spcBef>
              <a:tabLst>
                <a:tab pos="520700" algn="l"/>
              </a:tabLst>
            </a:pPr>
            <a:r>
              <a:rPr lang="en-GB" dirty="0" err="1"/>
              <a:t>Jupyter</a:t>
            </a:r>
            <a:endParaRPr lang="en-GB" dirty="0"/>
          </a:p>
          <a:p>
            <a:pPr marL="355600" indent="-355600">
              <a:spcBef>
                <a:spcPts val="900"/>
              </a:spcBef>
              <a:tabLst>
                <a:tab pos="520700" algn="l"/>
              </a:tabLst>
            </a:pPr>
            <a:r>
              <a:rPr lang="en-GB" dirty="0"/>
              <a:t>Fiji installation</a:t>
            </a:r>
          </a:p>
          <a:p>
            <a:pPr marL="355600" indent="-355600">
              <a:spcBef>
                <a:spcPts val="900"/>
              </a:spcBef>
              <a:tabLst>
                <a:tab pos="520700" algn="l"/>
              </a:tabLst>
            </a:pPr>
            <a:endParaRPr lang="en-GB" dirty="0"/>
          </a:p>
          <a:p>
            <a:pPr marL="355600" indent="-355600">
              <a:spcBef>
                <a:spcPts val="900"/>
              </a:spcBef>
              <a:tabLst>
                <a:tab pos="520700" algn="l"/>
              </a:tabLst>
            </a:pPr>
            <a:endParaRPr lang="en-GB" dirty="0"/>
          </a:p>
          <a:p>
            <a:pPr marL="355600" indent="-355600">
              <a:spcBef>
                <a:spcPts val="900"/>
              </a:spcBef>
              <a:tabLst>
                <a:tab pos="520700" algn="l"/>
              </a:tabLst>
            </a:pPr>
            <a:endParaRPr lang="en-GB" dirty="0">
              <a:solidFill>
                <a:srgbClr val="000000"/>
              </a:solidFill>
              <a:ea typeface="ＭＳ Ｐゴシック" charset="-128"/>
            </a:endParaRPr>
          </a:p>
        </p:txBody>
      </p:sp>
      <p:sp>
        <p:nvSpPr>
          <p:cNvPr id="4" name="Slide Number Placeholder 3">
            <a:extLst>
              <a:ext uri="{FF2B5EF4-FFF2-40B4-BE49-F238E27FC236}">
                <a16:creationId xmlns:a16="http://schemas.microsoft.com/office/drawing/2014/main" id="{8E6B25C4-EE66-934B-A6B2-638900A5696D}"/>
              </a:ext>
            </a:extLst>
          </p:cNvPr>
          <p:cNvSpPr>
            <a:spLocks noGrp="1"/>
          </p:cNvSpPr>
          <p:nvPr>
            <p:ph type="sldNum" sz="quarter" idx="12"/>
          </p:nvPr>
        </p:nvSpPr>
        <p:spPr/>
        <p:txBody>
          <a:bodyPr/>
          <a:lstStyle/>
          <a:p>
            <a:fld id="{D19B3434-7E09-465F-A694-A86E7D543F5E}" type="slidenum">
              <a:rPr lang="en-GB" smtClean="0"/>
              <a:pPr/>
              <a:t>3</a:t>
            </a:fld>
            <a:endParaRPr lang="en-GB" dirty="0"/>
          </a:p>
        </p:txBody>
      </p:sp>
    </p:spTree>
    <p:extLst>
      <p:ext uri="{BB962C8B-B14F-4D97-AF65-F5344CB8AC3E}">
        <p14:creationId xmlns:p14="http://schemas.microsoft.com/office/powerpoint/2010/main" val="1358990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GB" b="0" dirty="0">
                <a:hlinkClick r:id="rId2"/>
              </a:rPr>
              <a:t>https://wiki.thecrick.org/display/HPC/</a:t>
            </a:r>
            <a:endParaRPr lang="en-GB" b="0" dirty="0"/>
          </a:p>
          <a:p>
            <a:pPr marL="342900" indent="-342900"/>
            <a:r>
              <a:rPr lang="en-GB" b="0" dirty="0">
                <a:hlinkClick r:id="rId3"/>
              </a:rPr>
              <a:t>https://openondemand.org/</a:t>
            </a:r>
            <a:endParaRPr lang="en-GB" b="0" dirty="0"/>
          </a:p>
          <a:p>
            <a:pPr marL="342900" indent="-342900"/>
            <a:r>
              <a:rPr lang="en-GB" b="0" dirty="0">
                <a:hlinkClick r:id="rId4"/>
              </a:rPr>
              <a:t>https://lmod.readthedocs.io/</a:t>
            </a:r>
            <a:endParaRPr lang="en-GB" b="0" dirty="0"/>
          </a:p>
          <a:p>
            <a:pPr marL="342900" indent="-342900"/>
            <a:r>
              <a:rPr lang="en-GB" b="0" dirty="0">
                <a:hlinkClick r:id="rId5"/>
              </a:rPr>
              <a:t>https://slurm.schedmd.com/</a:t>
            </a:r>
            <a:endParaRPr lang="en-GB" b="0" dirty="0"/>
          </a:p>
          <a:p>
            <a:pPr marL="342900" indent="-342900"/>
            <a:r>
              <a:rPr lang="en-GB" b="0" dirty="0">
                <a:hlinkClick r:id="rId6"/>
              </a:rPr>
              <a:t>https://jupyter.org/</a:t>
            </a:r>
            <a:endParaRPr lang="en-GB" b="0" dirty="0"/>
          </a:p>
          <a:p>
            <a:pPr marL="342900" indent="-342900"/>
            <a:r>
              <a:rPr lang="en-GB" b="0" dirty="0">
                <a:hlinkClick r:id="rId7"/>
              </a:rPr>
              <a:t>https://docs.conda.io/</a:t>
            </a:r>
            <a:endParaRPr lang="en-GB" b="0" dirty="0"/>
          </a:p>
          <a:p>
            <a:pPr marL="342900" indent="-342900"/>
            <a:r>
              <a:rPr lang="en-GB" b="0" dirty="0">
                <a:hlinkClick r:id="rId8"/>
              </a:rPr>
              <a:t>https://fiji.sc/</a:t>
            </a:r>
            <a:endParaRPr lang="en-GB" b="0" dirty="0"/>
          </a:p>
          <a:p>
            <a:pPr marL="342900" indent="-342900"/>
            <a:endParaRPr lang="en-GB" b="0" dirty="0"/>
          </a:p>
          <a:p>
            <a:pPr marL="342900" indent="-342900"/>
            <a:endParaRPr lang="en-GB" dirty="0"/>
          </a:p>
          <a:p>
            <a:pPr marL="342900" indent="-342900"/>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30</a:t>
            </a:fld>
            <a:endParaRPr lang="en-GB" dirty="0"/>
          </a:p>
        </p:txBody>
      </p:sp>
    </p:spTree>
    <p:extLst>
      <p:ext uri="{BB962C8B-B14F-4D97-AF65-F5344CB8AC3E}">
        <p14:creationId xmlns:p14="http://schemas.microsoft.com/office/powerpoint/2010/main" val="3552668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8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3AF5-1184-3C43-9EC0-CFE399C08410}"/>
              </a:ext>
            </a:extLst>
          </p:cNvPr>
          <p:cNvSpPr>
            <a:spLocks noGrp="1"/>
          </p:cNvSpPr>
          <p:nvPr>
            <p:ph type="title"/>
          </p:nvPr>
        </p:nvSpPr>
        <p:spPr/>
        <p:txBody>
          <a:bodyPr/>
          <a:lstStyle/>
          <a:p>
            <a:r>
              <a:rPr lang="en-US" dirty="0"/>
              <a:t>Nemo</a:t>
            </a:r>
          </a:p>
        </p:txBody>
      </p:sp>
      <p:sp>
        <p:nvSpPr>
          <p:cNvPr id="3" name="Content Placeholder 2">
            <a:extLst>
              <a:ext uri="{FF2B5EF4-FFF2-40B4-BE49-F238E27FC236}">
                <a16:creationId xmlns:a16="http://schemas.microsoft.com/office/drawing/2014/main" id="{11711624-0857-D24D-9954-162995A820BA}"/>
              </a:ext>
            </a:extLst>
          </p:cNvPr>
          <p:cNvSpPr>
            <a:spLocks noGrp="1"/>
          </p:cNvSpPr>
          <p:nvPr>
            <p:ph idx="1"/>
          </p:nvPr>
        </p:nvSpPr>
        <p:spPr/>
        <p:txBody>
          <a:bodyPr/>
          <a:lstStyle/>
          <a:p>
            <a:pPr marL="342900" indent="-342900"/>
            <a:r>
              <a:rPr lang="en-GB" dirty="0"/>
              <a:t>Nemo </a:t>
            </a:r>
            <a:r>
              <a:rPr lang="en-GB" b="0" dirty="0"/>
              <a:t>is the Crick’s HPC platform. It’s a Linux-based high-performance storage and computing system which is a replacement of the previous CAMP system.</a:t>
            </a:r>
            <a:endParaRPr lang="en-US" dirty="0"/>
          </a:p>
        </p:txBody>
      </p:sp>
      <p:sp>
        <p:nvSpPr>
          <p:cNvPr id="4" name="Slide Number Placeholder 3">
            <a:extLst>
              <a:ext uri="{FF2B5EF4-FFF2-40B4-BE49-F238E27FC236}">
                <a16:creationId xmlns:a16="http://schemas.microsoft.com/office/drawing/2014/main" id="{43EDDA27-26F4-8247-A73C-877D11E5CE2F}"/>
              </a:ext>
            </a:extLst>
          </p:cNvPr>
          <p:cNvSpPr>
            <a:spLocks noGrp="1"/>
          </p:cNvSpPr>
          <p:nvPr>
            <p:ph type="sldNum" sz="quarter" idx="12"/>
          </p:nvPr>
        </p:nvSpPr>
        <p:spPr/>
        <p:txBody>
          <a:bodyPr/>
          <a:lstStyle/>
          <a:p>
            <a:fld id="{D19B3434-7E09-465F-A694-A86E7D543F5E}" type="slidenum">
              <a:rPr lang="en-GB" smtClean="0"/>
              <a:pPr/>
              <a:t>4</a:t>
            </a:fld>
            <a:endParaRPr lang="en-GB" dirty="0"/>
          </a:p>
        </p:txBody>
      </p:sp>
    </p:spTree>
    <p:extLst>
      <p:ext uri="{BB962C8B-B14F-4D97-AF65-F5344CB8AC3E}">
        <p14:creationId xmlns:p14="http://schemas.microsoft.com/office/powerpoint/2010/main" val="256638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E05E-3A11-9044-92C5-71F265639CF0}"/>
              </a:ext>
            </a:extLst>
          </p:cNvPr>
          <p:cNvSpPr>
            <a:spLocks noGrp="1"/>
          </p:cNvSpPr>
          <p:nvPr>
            <p:ph type="title"/>
          </p:nvPr>
        </p:nvSpPr>
        <p:spPr/>
        <p:txBody>
          <a:bodyPr/>
          <a:lstStyle/>
          <a:p>
            <a:r>
              <a:rPr lang="en-US" dirty="0"/>
              <a:t>Nemo Overview</a:t>
            </a:r>
          </a:p>
        </p:txBody>
      </p:sp>
      <p:sp>
        <p:nvSpPr>
          <p:cNvPr id="3" name="Content Placeholder 2">
            <a:extLst>
              <a:ext uri="{FF2B5EF4-FFF2-40B4-BE49-F238E27FC236}">
                <a16:creationId xmlns:a16="http://schemas.microsoft.com/office/drawing/2014/main" id="{229C6FD6-13CD-6D48-979C-136CB06D7167}"/>
              </a:ext>
            </a:extLst>
          </p:cNvPr>
          <p:cNvSpPr>
            <a:spLocks noGrp="1"/>
          </p:cNvSpPr>
          <p:nvPr>
            <p:ph idx="1"/>
          </p:nvPr>
        </p:nvSpPr>
        <p:spPr/>
        <p:txBody>
          <a:bodyPr>
            <a:normAutofit fontScale="70000" lnSpcReduction="20000"/>
          </a:bodyPr>
          <a:lstStyle/>
          <a:p>
            <a:pPr marL="0" indent="0">
              <a:buNone/>
            </a:pPr>
            <a:r>
              <a:rPr lang="en-GB" dirty="0"/>
              <a:t>Nemo is currently composed of:</a:t>
            </a:r>
          </a:p>
          <a:p>
            <a:pPr marL="342900" indent="-342900"/>
            <a:r>
              <a:rPr lang="en-US" dirty="0"/>
              <a:t>5 partitions available migrated from CAMP(Intel based):</a:t>
            </a:r>
          </a:p>
          <a:p>
            <a:pPr marL="702900" lvl="2" indent="-342900"/>
            <a:r>
              <a:rPr lang="en-US" dirty="0"/>
              <a:t>    </a:t>
            </a:r>
            <a:r>
              <a:rPr lang="en-US" dirty="0" err="1"/>
              <a:t>cpu</a:t>
            </a:r>
            <a:r>
              <a:rPr lang="en-US" dirty="0"/>
              <a:t> : 190 CPU nodes, 32 threads, 256GB RAM</a:t>
            </a:r>
          </a:p>
          <a:p>
            <a:pPr marL="702900" lvl="2" indent="-342900"/>
            <a:r>
              <a:rPr lang="en-US" dirty="0"/>
              <a:t>    </a:t>
            </a:r>
            <a:r>
              <a:rPr lang="en-US" dirty="0" err="1"/>
              <a:t>gpu</a:t>
            </a:r>
            <a:r>
              <a:rPr lang="en-US" dirty="0"/>
              <a:t> : 40 GPU nodes, 80 threads, 754GB RAM, 4x NVidia V100 GPGPU(32GB RAM)</a:t>
            </a:r>
          </a:p>
          <a:p>
            <a:pPr marL="702900" lvl="2" indent="-342900"/>
            <a:r>
              <a:rPr lang="en-US" dirty="0"/>
              <a:t>    </a:t>
            </a:r>
            <a:r>
              <a:rPr lang="en-US" dirty="0" err="1"/>
              <a:t>hmem</a:t>
            </a:r>
            <a:r>
              <a:rPr lang="en-US" dirty="0"/>
              <a:t> : 4 High Memory, 96 threads, 1500GB RAM, minimum RAM is 750GB</a:t>
            </a:r>
          </a:p>
          <a:p>
            <a:pPr marL="702900" lvl="2" indent="-342900"/>
            <a:r>
              <a:rPr lang="en-US" dirty="0"/>
              <a:t>    int : 8 Interactive nodes, 48 threads, 376GB RAM, only available with </a:t>
            </a:r>
            <a:r>
              <a:rPr lang="en-US" dirty="0" err="1"/>
              <a:t>srun</a:t>
            </a:r>
            <a:r>
              <a:rPr lang="en-US" dirty="0"/>
              <a:t>/</a:t>
            </a:r>
            <a:r>
              <a:rPr lang="en-US" dirty="0" err="1"/>
              <a:t>salloc</a:t>
            </a:r>
            <a:endParaRPr lang="en-US" dirty="0"/>
          </a:p>
          <a:p>
            <a:pPr marL="702900" lvl="2" indent="-342900"/>
            <a:r>
              <a:rPr lang="en-US" dirty="0"/>
              <a:t>    vis : 4 Visualization nodes, 48 threads, 376GB RAM, Quadro RTX 5000, only available with </a:t>
            </a:r>
            <a:r>
              <a:rPr lang="en-US" dirty="0" err="1"/>
              <a:t>srun</a:t>
            </a:r>
            <a:r>
              <a:rPr lang="en-US" dirty="0"/>
              <a:t>/</a:t>
            </a:r>
            <a:r>
              <a:rPr lang="en-US" dirty="0" err="1"/>
              <a:t>salloc</a:t>
            </a:r>
            <a:endParaRPr lang="en-US" dirty="0"/>
          </a:p>
          <a:p>
            <a:pPr marL="343875" lvl="1" indent="-342900"/>
            <a:r>
              <a:rPr lang="en-US" b="1" dirty="0"/>
              <a:t>3 new partitions(plus 2 more in the future) which will be publicly available soon(AMD based):</a:t>
            </a:r>
          </a:p>
          <a:p>
            <a:pPr marL="702900" lvl="2" indent="-342900"/>
            <a:r>
              <a:rPr lang="en-US" dirty="0" err="1"/>
              <a:t>ncpu</a:t>
            </a:r>
            <a:r>
              <a:rPr lang="en-US" dirty="0"/>
              <a:t>: 92 CPU nodes, 256 threads, 2TB RAM</a:t>
            </a:r>
          </a:p>
          <a:p>
            <a:pPr marL="702900" lvl="2" indent="-342900"/>
            <a:r>
              <a:rPr lang="en-US" dirty="0" err="1"/>
              <a:t>nhmem</a:t>
            </a:r>
            <a:r>
              <a:rPr lang="en-US" dirty="0"/>
              <a:t>: 2 High Memory, 256 threads, 4TB RAM</a:t>
            </a:r>
          </a:p>
          <a:p>
            <a:pPr marL="702900" lvl="2" indent="-342900"/>
            <a:r>
              <a:rPr lang="en-US" dirty="0" err="1"/>
              <a:t>nint</a:t>
            </a:r>
            <a:r>
              <a:rPr lang="en-US" dirty="0"/>
              <a:t>: 4 Interactive nodes, 256 threads, 2TB RAM</a:t>
            </a:r>
          </a:p>
          <a:p>
            <a:pPr marL="0" indent="0">
              <a:buNone/>
            </a:pPr>
            <a:r>
              <a:rPr lang="en-US" dirty="0"/>
              <a:t>Any user can submit jobs to any queue but each queue has different constraints.</a:t>
            </a:r>
          </a:p>
          <a:p>
            <a:r>
              <a:rPr lang="en-GB" dirty="0"/>
              <a:t>Storage </a:t>
            </a:r>
          </a:p>
          <a:p>
            <a:pPr lvl="2"/>
            <a:r>
              <a:rPr lang="en-GB" dirty="0"/>
              <a:t>16+ PB GPFS Filesystem</a:t>
            </a:r>
          </a:p>
          <a:p>
            <a:r>
              <a:rPr lang="en-GB" dirty="0"/>
              <a:t>Networking to each compute and storage</a:t>
            </a:r>
          </a:p>
          <a:p>
            <a:pPr lvl="2"/>
            <a:r>
              <a:rPr lang="en-GB" dirty="0"/>
              <a:t>[200/100/56]Gb/s (NDR/HDR/FDR) </a:t>
            </a:r>
            <a:r>
              <a:rPr lang="en-GB" dirty="0" err="1"/>
              <a:t>Infiniband</a:t>
            </a:r>
            <a:r>
              <a:rPr lang="en-GB" dirty="0"/>
              <a:t> network</a:t>
            </a:r>
          </a:p>
          <a:p>
            <a:pPr lvl="2"/>
            <a:r>
              <a:rPr lang="en-GB" dirty="0"/>
              <a:t>40Gb/s Ethernet network </a:t>
            </a:r>
          </a:p>
          <a:p>
            <a:endParaRPr lang="en-US" dirty="0"/>
          </a:p>
        </p:txBody>
      </p:sp>
      <p:sp>
        <p:nvSpPr>
          <p:cNvPr id="4" name="Slide Number Placeholder 3">
            <a:extLst>
              <a:ext uri="{FF2B5EF4-FFF2-40B4-BE49-F238E27FC236}">
                <a16:creationId xmlns:a16="http://schemas.microsoft.com/office/drawing/2014/main" id="{53AF8FC4-03E0-4348-87B8-216C160F133B}"/>
              </a:ext>
            </a:extLst>
          </p:cNvPr>
          <p:cNvSpPr>
            <a:spLocks noGrp="1"/>
          </p:cNvSpPr>
          <p:nvPr>
            <p:ph type="sldNum" sz="quarter" idx="12"/>
          </p:nvPr>
        </p:nvSpPr>
        <p:spPr/>
        <p:txBody>
          <a:bodyPr/>
          <a:lstStyle/>
          <a:p>
            <a:fld id="{D19B3434-7E09-465F-A694-A86E7D543F5E}" type="slidenum">
              <a:rPr lang="en-GB" smtClean="0"/>
              <a:pPr/>
              <a:t>5</a:t>
            </a:fld>
            <a:endParaRPr lang="en-GB" dirty="0"/>
          </a:p>
        </p:txBody>
      </p:sp>
    </p:spTree>
    <p:extLst>
      <p:ext uri="{BB962C8B-B14F-4D97-AF65-F5344CB8AC3E}">
        <p14:creationId xmlns:p14="http://schemas.microsoft.com/office/powerpoint/2010/main" val="358562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OnDemand overview and basics</a:t>
            </a:r>
            <a:endParaRPr lang="en-US" dirty="0"/>
          </a:p>
        </p:txBody>
      </p:sp>
      <p:sp>
        <p:nvSpPr>
          <p:cNvPr id="3" name="Content Placeholder 2">
            <a:extLst>
              <a:ext uri="{FF2B5EF4-FFF2-40B4-BE49-F238E27FC236}">
                <a16:creationId xmlns:a16="http://schemas.microsoft.com/office/drawing/2014/main" id="{94AD76CB-870B-C341-B56E-2F8BD1E29AEE}"/>
              </a:ext>
            </a:extLst>
          </p:cNvPr>
          <p:cNvSpPr>
            <a:spLocks noGrp="1"/>
          </p:cNvSpPr>
          <p:nvPr>
            <p:ph idx="1"/>
          </p:nvPr>
        </p:nvSpPr>
        <p:spPr/>
        <p:txBody>
          <a:bodyPr/>
          <a:lstStyle/>
          <a:p>
            <a:pPr marL="342900" indent="-342900"/>
            <a:r>
              <a:rPr lang="en-GB" b="0" dirty="0"/>
              <a:t>OnDemand is a web portal for access to HPC resources on CAMP</a:t>
            </a:r>
          </a:p>
          <a:p>
            <a:pPr marL="342900" indent="-342900"/>
            <a:r>
              <a:rPr lang="en-GB" b="0" dirty="0"/>
              <a:t>Provides:</a:t>
            </a:r>
          </a:p>
          <a:p>
            <a:pPr marL="702900" lvl="2" indent="-342900"/>
            <a:r>
              <a:rPr lang="en-GB" dirty="0"/>
              <a:t>Shell access</a:t>
            </a:r>
          </a:p>
          <a:p>
            <a:pPr marL="702900" lvl="2" indent="-342900"/>
            <a:r>
              <a:rPr lang="en-GB" b="0" dirty="0"/>
              <a:t>File manager – currently limited to personal home directory</a:t>
            </a:r>
          </a:p>
          <a:p>
            <a:pPr marL="702900" lvl="2" indent="-342900"/>
            <a:r>
              <a:rPr lang="en-GB" dirty="0"/>
              <a:t>Interactive apps</a:t>
            </a:r>
            <a:endParaRPr lang="en-US" dirty="0"/>
          </a:p>
          <a:p>
            <a:pPr marL="702900" lvl="2" indent="-342900"/>
            <a:r>
              <a:rPr lang="en-US" dirty="0"/>
              <a:t>Queue listing/job management</a:t>
            </a:r>
          </a:p>
          <a:p>
            <a:pPr marL="343875" lvl="1" indent="-342900"/>
            <a:r>
              <a:rPr lang="en-US" dirty="0"/>
              <a:t>The interface has two main components:</a:t>
            </a:r>
          </a:p>
          <a:p>
            <a:pPr marL="702900" lvl="2" indent="-342900"/>
            <a:r>
              <a:rPr lang="en-US" dirty="0"/>
              <a:t>The main window</a:t>
            </a:r>
          </a:p>
          <a:p>
            <a:pPr marL="702900" lvl="2" indent="-342900"/>
            <a:r>
              <a:rPr lang="en-US" dirty="0"/>
              <a:t>The dashboard</a:t>
            </a:r>
          </a:p>
          <a:p>
            <a:pPr marL="702900" lvl="2" indent="-342900"/>
            <a:endParaRPr lang="en-US" dirty="0"/>
          </a:p>
          <a:p>
            <a:pPr marL="343875" lvl="1" indent="-342900"/>
            <a:endParaRPr lang="en-GB"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6</a:t>
            </a:fld>
            <a:endParaRPr lang="en-GB" dirty="0"/>
          </a:p>
        </p:txBody>
      </p:sp>
    </p:spTree>
    <p:extLst>
      <p:ext uri="{BB962C8B-B14F-4D97-AF65-F5344CB8AC3E}">
        <p14:creationId xmlns:p14="http://schemas.microsoft.com/office/powerpoint/2010/main" val="82636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3AF5-1184-3C43-9EC0-CFE399C08410}"/>
              </a:ext>
            </a:extLst>
          </p:cNvPr>
          <p:cNvSpPr>
            <a:spLocks noGrp="1"/>
          </p:cNvSpPr>
          <p:nvPr>
            <p:ph type="title"/>
          </p:nvPr>
        </p:nvSpPr>
        <p:spPr/>
        <p:txBody>
          <a:bodyPr/>
          <a:lstStyle/>
          <a:p>
            <a:r>
              <a:rPr lang="en-US" dirty="0"/>
              <a:t>Nemo Access</a:t>
            </a:r>
          </a:p>
        </p:txBody>
      </p:sp>
      <p:sp>
        <p:nvSpPr>
          <p:cNvPr id="3" name="Content Placeholder 2">
            <a:extLst>
              <a:ext uri="{FF2B5EF4-FFF2-40B4-BE49-F238E27FC236}">
                <a16:creationId xmlns:a16="http://schemas.microsoft.com/office/drawing/2014/main" id="{11711624-0857-D24D-9954-162995A820BA}"/>
              </a:ext>
            </a:extLst>
          </p:cNvPr>
          <p:cNvSpPr>
            <a:spLocks noGrp="1"/>
          </p:cNvSpPr>
          <p:nvPr>
            <p:ph idx="1"/>
          </p:nvPr>
        </p:nvSpPr>
        <p:spPr/>
        <p:txBody>
          <a:bodyPr>
            <a:normAutofit lnSpcReduction="10000"/>
          </a:bodyPr>
          <a:lstStyle/>
          <a:p>
            <a:r>
              <a:rPr lang="en-US" dirty="0"/>
              <a:t>OnDemand</a:t>
            </a:r>
          </a:p>
          <a:p>
            <a:pPr lvl="2"/>
            <a:r>
              <a:rPr lang="en-GB" dirty="0"/>
              <a:t>In your browser go to </a:t>
            </a:r>
            <a:r>
              <a:rPr lang="en-GB" dirty="0">
                <a:hlinkClick r:id="rId2"/>
              </a:rPr>
              <a:t>https://ondemand.nemo.thecrick.org</a:t>
            </a:r>
            <a:r>
              <a:rPr lang="en-GB" dirty="0"/>
              <a:t> and sign in using your Crick username and password. You can then open a terminal on a login node from Clusters -&gt; _Nemo shell access</a:t>
            </a:r>
          </a:p>
          <a:p>
            <a:r>
              <a:rPr lang="en-US" dirty="0"/>
              <a:t>SSH</a:t>
            </a:r>
          </a:p>
          <a:p>
            <a:pPr lvl="2"/>
            <a:r>
              <a:rPr lang="en-GB" dirty="0"/>
              <a:t>For Windows download and install </a:t>
            </a:r>
            <a:r>
              <a:rPr lang="en-GB" dirty="0" err="1"/>
              <a:t>MobaXterm</a:t>
            </a:r>
            <a:r>
              <a:rPr lang="en-GB" dirty="0"/>
              <a:t>, </a:t>
            </a:r>
            <a:r>
              <a:rPr lang="en-GB" dirty="0" err="1"/>
              <a:t>Powershell</a:t>
            </a:r>
            <a:r>
              <a:rPr lang="en-GB" dirty="0"/>
              <a:t> or PuTTY. Start a new SSH session and set login.nemo.thecrick.org as host, your Crick username</a:t>
            </a:r>
          </a:p>
          <a:p>
            <a:pPr lvl="2"/>
            <a:r>
              <a:rPr lang="en-GB" dirty="0"/>
              <a:t>For Mac/Linux simply open a terminal and use the following:</a:t>
            </a:r>
            <a:br>
              <a:rPr lang="en-GB" dirty="0"/>
            </a:br>
            <a:r>
              <a:rPr lang="en-GB" dirty="0" err="1"/>
              <a:t>ssh</a:t>
            </a:r>
            <a:r>
              <a:rPr lang="en-GB" dirty="0"/>
              <a:t> –</a:t>
            </a:r>
            <a:r>
              <a:rPr lang="en-GB" dirty="0" err="1"/>
              <a:t>i</a:t>
            </a:r>
            <a:r>
              <a:rPr lang="en-GB" dirty="0"/>
              <a:t> $HOME/.</a:t>
            </a:r>
            <a:r>
              <a:rPr lang="en-GB" dirty="0" err="1"/>
              <a:t>ssh</a:t>
            </a:r>
            <a:r>
              <a:rPr lang="en-GB" dirty="0"/>
              <a:t>/</a:t>
            </a:r>
            <a:r>
              <a:rPr lang="en-GB" dirty="0" err="1"/>
              <a:t>id_rsa</a:t>
            </a:r>
            <a:r>
              <a:rPr lang="en-GB" dirty="0"/>
              <a:t> </a:t>
            </a:r>
            <a:r>
              <a:rPr lang="en-GB" dirty="0">
                <a:hlinkClick r:id="rId3"/>
              </a:rPr>
              <a:t>username@login.nemo.thecrick.org</a:t>
            </a:r>
            <a:endParaRPr lang="en-US" dirty="0"/>
          </a:p>
          <a:p>
            <a:pPr marL="0" indent="0">
              <a:buNone/>
            </a:pPr>
            <a:r>
              <a:rPr lang="en-US" dirty="0"/>
              <a:t>Important:</a:t>
            </a:r>
          </a:p>
          <a:p>
            <a:pPr marL="0" indent="0">
              <a:buNone/>
            </a:pPr>
            <a:r>
              <a:rPr lang="en-GB" dirty="0"/>
              <a:t>Never share any credentials or the private part of an SSH key. Try to use different keys for different systems and always password protect them. Use SSH agent and password manager for convenience.</a:t>
            </a:r>
            <a:endParaRPr lang="en-US" dirty="0"/>
          </a:p>
          <a:p>
            <a:endParaRPr lang="en-US" dirty="0"/>
          </a:p>
        </p:txBody>
      </p:sp>
      <p:sp>
        <p:nvSpPr>
          <p:cNvPr id="4" name="Slide Number Placeholder 3">
            <a:extLst>
              <a:ext uri="{FF2B5EF4-FFF2-40B4-BE49-F238E27FC236}">
                <a16:creationId xmlns:a16="http://schemas.microsoft.com/office/drawing/2014/main" id="{43EDDA27-26F4-8247-A73C-877D11E5CE2F}"/>
              </a:ext>
            </a:extLst>
          </p:cNvPr>
          <p:cNvSpPr>
            <a:spLocks noGrp="1"/>
          </p:cNvSpPr>
          <p:nvPr>
            <p:ph type="sldNum" sz="quarter" idx="12"/>
          </p:nvPr>
        </p:nvSpPr>
        <p:spPr/>
        <p:txBody>
          <a:bodyPr/>
          <a:lstStyle/>
          <a:p>
            <a:fld id="{D19B3434-7E09-465F-A694-A86E7D543F5E}" type="slidenum">
              <a:rPr lang="en-GB" smtClean="0"/>
              <a:pPr/>
              <a:t>7</a:t>
            </a:fld>
            <a:endParaRPr lang="en-GB" dirty="0"/>
          </a:p>
        </p:txBody>
      </p:sp>
    </p:spTree>
    <p:extLst>
      <p:ext uri="{BB962C8B-B14F-4D97-AF65-F5344CB8AC3E}">
        <p14:creationId xmlns:p14="http://schemas.microsoft.com/office/powerpoint/2010/main" val="289932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0215-3AF0-6E47-B356-3441F474D1AD}"/>
              </a:ext>
            </a:extLst>
          </p:cNvPr>
          <p:cNvSpPr>
            <a:spLocks noGrp="1"/>
          </p:cNvSpPr>
          <p:nvPr>
            <p:ph type="title"/>
          </p:nvPr>
        </p:nvSpPr>
        <p:spPr/>
        <p:txBody>
          <a:bodyPr/>
          <a:lstStyle/>
          <a:p>
            <a:r>
              <a:rPr lang="en-GB" dirty="0"/>
              <a:t>OnDemand interface</a:t>
            </a:r>
            <a:endParaRPr lang="en-US" dirty="0"/>
          </a:p>
        </p:txBody>
      </p:sp>
      <p:sp>
        <p:nvSpPr>
          <p:cNvPr id="4" name="Slide Number Placeholder 3">
            <a:extLst>
              <a:ext uri="{FF2B5EF4-FFF2-40B4-BE49-F238E27FC236}">
                <a16:creationId xmlns:a16="http://schemas.microsoft.com/office/drawing/2014/main" id="{73AD423E-5DBD-8043-8C6D-3700ACFC89FF}"/>
              </a:ext>
            </a:extLst>
          </p:cNvPr>
          <p:cNvSpPr>
            <a:spLocks noGrp="1"/>
          </p:cNvSpPr>
          <p:nvPr>
            <p:ph type="sldNum" sz="quarter" idx="12"/>
          </p:nvPr>
        </p:nvSpPr>
        <p:spPr/>
        <p:txBody>
          <a:bodyPr/>
          <a:lstStyle/>
          <a:p>
            <a:fld id="{D19B3434-7E09-465F-A694-A86E7D543F5E}" type="slidenum">
              <a:rPr lang="en-GB" smtClean="0"/>
              <a:pPr/>
              <a:t>8</a:t>
            </a:fld>
            <a:endParaRPr lang="en-GB" dirty="0"/>
          </a:p>
        </p:txBody>
      </p:sp>
      <p:pic>
        <p:nvPicPr>
          <p:cNvPr id="8" name="Content Placeholder 7">
            <a:extLst>
              <a:ext uri="{FF2B5EF4-FFF2-40B4-BE49-F238E27FC236}">
                <a16:creationId xmlns:a16="http://schemas.microsoft.com/office/drawing/2014/main" id="{79DB2B65-0EFC-458C-BD67-6A386C5DC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1412777"/>
            <a:ext cx="8459787" cy="3600400"/>
          </a:xfrm>
        </p:spPr>
      </p:pic>
    </p:spTree>
    <p:extLst>
      <p:ext uri="{BB962C8B-B14F-4D97-AF65-F5344CB8AC3E}">
        <p14:creationId xmlns:p14="http://schemas.microsoft.com/office/powerpoint/2010/main" val="311966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3AF5-1184-3C43-9EC0-CFE399C08410}"/>
              </a:ext>
            </a:extLst>
          </p:cNvPr>
          <p:cNvSpPr>
            <a:spLocks noGrp="1"/>
          </p:cNvSpPr>
          <p:nvPr>
            <p:ph type="title"/>
          </p:nvPr>
        </p:nvSpPr>
        <p:spPr/>
        <p:txBody>
          <a:bodyPr/>
          <a:lstStyle/>
          <a:p>
            <a:r>
              <a:rPr lang="en-US" dirty="0"/>
              <a:t>Remote Desktop</a:t>
            </a:r>
          </a:p>
        </p:txBody>
      </p:sp>
      <p:sp>
        <p:nvSpPr>
          <p:cNvPr id="3" name="Content Placeholder 2">
            <a:extLst>
              <a:ext uri="{FF2B5EF4-FFF2-40B4-BE49-F238E27FC236}">
                <a16:creationId xmlns:a16="http://schemas.microsoft.com/office/drawing/2014/main" id="{11711624-0857-D24D-9954-162995A820BA}"/>
              </a:ext>
            </a:extLst>
          </p:cNvPr>
          <p:cNvSpPr>
            <a:spLocks noGrp="1"/>
          </p:cNvSpPr>
          <p:nvPr>
            <p:ph idx="1"/>
          </p:nvPr>
        </p:nvSpPr>
        <p:spPr/>
        <p:txBody>
          <a:bodyPr>
            <a:normAutofit/>
          </a:bodyPr>
          <a:lstStyle/>
          <a:p>
            <a:pPr marL="0" indent="0">
              <a:buNone/>
            </a:pPr>
            <a:r>
              <a:rPr lang="en-US" b="0" dirty="0"/>
              <a:t>Start a Remote Desktop session, set the following:</a:t>
            </a:r>
          </a:p>
          <a:p>
            <a:pPr lvl="1"/>
            <a:r>
              <a:rPr lang="en-US" dirty="0" err="1"/>
              <a:t>g</a:t>
            </a:r>
            <a:r>
              <a:rPr lang="en-US" b="0" dirty="0" err="1"/>
              <a:t>pu</a:t>
            </a:r>
            <a:r>
              <a:rPr lang="en-US" b="0" dirty="0"/>
              <a:t> partition</a:t>
            </a:r>
          </a:p>
          <a:p>
            <a:pPr lvl="1"/>
            <a:r>
              <a:rPr lang="en-US" dirty="0"/>
              <a:t>2 hours</a:t>
            </a:r>
          </a:p>
          <a:p>
            <a:pPr lvl="1"/>
            <a:r>
              <a:rPr lang="en-US" b="0" dirty="0"/>
              <a:t>1 node</a:t>
            </a:r>
          </a:p>
          <a:p>
            <a:pPr lvl="1"/>
            <a:r>
              <a:rPr lang="en-US" dirty="0"/>
              <a:t>1 GPU card</a:t>
            </a:r>
          </a:p>
          <a:p>
            <a:pPr lvl="1"/>
            <a:r>
              <a:rPr lang="en-US" dirty="0"/>
              <a:t>Memory leave blank</a:t>
            </a:r>
          </a:p>
          <a:p>
            <a:pPr lvl="1"/>
            <a:r>
              <a:rPr lang="en-US" b="0" dirty="0"/>
              <a:t>Tick to receive email</a:t>
            </a:r>
          </a:p>
          <a:p>
            <a:pPr lvl="1"/>
            <a:r>
              <a:rPr lang="en-US" dirty="0"/>
              <a:t>Reservation: </a:t>
            </a:r>
            <a:r>
              <a:rPr lang="en-US" b="1" dirty="0" err="1"/>
              <a:t>stardist</a:t>
            </a:r>
            <a:endParaRPr lang="en-US" b="1" dirty="0"/>
          </a:p>
        </p:txBody>
      </p:sp>
      <p:sp>
        <p:nvSpPr>
          <p:cNvPr id="4" name="Slide Number Placeholder 3">
            <a:extLst>
              <a:ext uri="{FF2B5EF4-FFF2-40B4-BE49-F238E27FC236}">
                <a16:creationId xmlns:a16="http://schemas.microsoft.com/office/drawing/2014/main" id="{43EDDA27-26F4-8247-A73C-877D11E5CE2F}"/>
              </a:ext>
            </a:extLst>
          </p:cNvPr>
          <p:cNvSpPr>
            <a:spLocks noGrp="1"/>
          </p:cNvSpPr>
          <p:nvPr>
            <p:ph type="sldNum" sz="quarter" idx="12"/>
          </p:nvPr>
        </p:nvSpPr>
        <p:spPr/>
        <p:txBody>
          <a:bodyPr/>
          <a:lstStyle/>
          <a:p>
            <a:fld id="{D19B3434-7E09-465F-A694-A86E7D543F5E}" type="slidenum">
              <a:rPr lang="en-GB" smtClean="0"/>
              <a:pPr/>
              <a:t>9</a:t>
            </a:fld>
            <a:endParaRPr lang="en-GB" dirty="0"/>
          </a:p>
        </p:txBody>
      </p:sp>
    </p:spTree>
    <p:extLst>
      <p:ext uri="{BB962C8B-B14F-4D97-AF65-F5344CB8AC3E}">
        <p14:creationId xmlns:p14="http://schemas.microsoft.com/office/powerpoint/2010/main" val="3033176434"/>
      </p:ext>
    </p:extLst>
  </p:cSld>
  <p:clrMapOvr>
    <a:masterClrMapping/>
  </p:clrMapOvr>
</p:sld>
</file>

<file path=ppt/theme/theme1.xml><?xml version="1.0" encoding="utf-8"?>
<a:theme xmlns:a="http://schemas.openxmlformats.org/drawingml/2006/main" name="Office Theme">
  <a:themeElements>
    <a:clrScheme name="Crick">
      <a:dk1>
        <a:srgbClr val="707173"/>
      </a:dk1>
      <a:lt1>
        <a:srgbClr val="FFFFFF"/>
      </a:lt1>
      <a:dk2>
        <a:srgbClr val="707173"/>
      </a:dk2>
      <a:lt2>
        <a:srgbClr val="FFFFFF"/>
      </a:lt2>
      <a:accent1>
        <a:srgbClr val="000000"/>
      </a:accent1>
      <a:accent2>
        <a:srgbClr val="707173"/>
      </a:accent2>
      <a:accent3>
        <a:srgbClr val="4066AA"/>
      </a:accent3>
      <a:accent4>
        <a:srgbClr val="E3001A"/>
      </a:accent4>
      <a:accent5>
        <a:srgbClr val="BB90BD"/>
      </a:accent5>
      <a:accent6>
        <a:srgbClr val="7AB51D"/>
      </a:accent6>
      <a:hlink>
        <a:srgbClr val="000000"/>
      </a:hlink>
      <a:folHlink>
        <a:srgbClr val="4066AA"/>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RICK_powerpoint_template_V3test" id="{067C0B48-5421-F84A-9842-752704E9C145}" vid="{4B461803-7521-3A4E-86A7-BE1CFF7F72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1979</TotalTime>
  <Words>1959</Words>
  <Application>Microsoft Office PowerPoint</Application>
  <PresentationFormat>On-screen Show (4:3)</PresentationFormat>
  <Paragraphs>258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Trebuchet MS</vt:lpstr>
      <vt:lpstr>Office Theme</vt:lpstr>
      <vt:lpstr>PowerPoint Presentation</vt:lpstr>
      <vt:lpstr>Nemo and OnDemand</vt:lpstr>
      <vt:lpstr>Topics overview</vt:lpstr>
      <vt:lpstr>Nemo</vt:lpstr>
      <vt:lpstr>Nemo Overview</vt:lpstr>
      <vt:lpstr>OnDemand overview and basics</vt:lpstr>
      <vt:lpstr>Nemo Access</vt:lpstr>
      <vt:lpstr>OnDemand interface</vt:lpstr>
      <vt:lpstr>Remote Desktop</vt:lpstr>
      <vt:lpstr>Remote Desktop</vt:lpstr>
      <vt:lpstr>Software Modules</vt:lpstr>
      <vt:lpstr>Software Modules</vt:lpstr>
      <vt:lpstr>Exercise (ml)</vt:lpstr>
      <vt:lpstr>Folder structure</vt:lpstr>
      <vt:lpstr>Command line basics</vt:lpstr>
      <vt:lpstr>Command line basics</vt:lpstr>
      <vt:lpstr>Exercise 1(pwd, ls, cd, cp, df, cat, less, man)</vt:lpstr>
      <vt:lpstr>SLURM</vt:lpstr>
      <vt:lpstr>SLURM commands</vt:lpstr>
      <vt:lpstr>Jupyter</vt:lpstr>
      <vt:lpstr>Fiji</vt:lpstr>
      <vt:lpstr>Command line basics</vt:lpstr>
      <vt:lpstr>Command line basics</vt:lpstr>
      <vt:lpstr>Exercise 3</vt:lpstr>
      <vt:lpstr>Conda</vt:lpstr>
      <vt:lpstr>Conda</vt:lpstr>
      <vt:lpstr>Conda initialisation</vt:lpstr>
      <vt:lpstr>Create and (de)activate a Conda environment</vt:lpstr>
      <vt:lpstr>Conda with Jupyter in OnDemand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Robinson</dc:creator>
  <cp:lastModifiedBy>Chris Hadjigeorgiou</cp:lastModifiedBy>
  <cp:revision>96</cp:revision>
  <cp:lastPrinted>2018-11-05T10:49:03Z</cp:lastPrinted>
  <dcterms:created xsi:type="dcterms:W3CDTF">2018-11-14T07:41:40Z</dcterms:created>
  <dcterms:modified xsi:type="dcterms:W3CDTF">2024-02-05T09:28:55Z</dcterms:modified>
</cp:coreProperties>
</file>