
<file path=[Content_Types].xml><?xml version="1.0" encoding="utf-8"?>
<Types xmlns="http://schemas.openxmlformats.org/package/2006/content-types">
  <Default Extension="png" ContentType="image/png"/>
  <Default Extension="jfif" ContentType="image/jpe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74" r:id="rId3"/>
    <p:sldId id="286" r:id="rId4"/>
    <p:sldId id="262" r:id="rId5"/>
    <p:sldId id="264" r:id="rId6"/>
    <p:sldId id="265" r:id="rId7"/>
    <p:sldId id="288" r:id="rId8"/>
    <p:sldId id="282" r:id="rId9"/>
    <p:sldId id="285" r:id="rId10"/>
    <p:sldId id="283" r:id="rId11"/>
    <p:sldId id="268" r:id="rId12"/>
    <p:sldId id="275" r:id="rId13"/>
    <p:sldId id="280" r:id="rId14"/>
    <p:sldId id="266" r:id="rId15"/>
    <p:sldId id="259" r:id="rId16"/>
    <p:sldId id="257" r:id="rId17"/>
    <p:sldId id="273" r:id="rId18"/>
    <p:sldId id="258" r:id="rId19"/>
    <p:sldId id="269" r:id="rId20"/>
    <p:sldId id="271" r:id="rId21"/>
    <p:sldId id="267" r:id="rId22"/>
    <p:sldId id="284" r:id="rId23"/>
    <p:sldId id="287" r:id="rId24"/>
    <p:sldId id="281" r:id="rId25"/>
    <p:sldId id="276" r:id="rId26"/>
    <p:sldId id="277" r:id="rId27"/>
    <p:sldId id="278" r:id="rId28"/>
    <p:sldId id="26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88814" autoAdjust="0"/>
  </p:normalViewPr>
  <p:slideViewPr>
    <p:cSldViewPr snapToGrid="0">
      <p:cViewPr varScale="1">
        <p:scale>
          <a:sx n="148" d="100"/>
          <a:sy n="148" d="100"/>
        </p:scale>
        <p:origin x="632"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65841-95E7-4815-B393-964F481D9653}" type="datetimeFigureOut">
              <a:rPr lang="en-GB" smtClean="0"/>
              <a:t>05/09/2024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91E766-16B3-493E-B142-9A63BECEE6D6}" type="slidenum">
              <a:rPr lang="en-GB" smtClean="0"/>
              <a:t>‹#›</a:t>
            </a:fld>
            <a:endParaRPr lang="en-GB"/>
          </a:p>
        </p:txBody>
      </p:sp>
    </p:spTree>
    <p:extLst>
      <p:ext uri="{BB962C8B-B14F-4D97-AF65-F5344CB8AC3E}">
        <p14:creationId xmlns:p14="http://schemas.microsoft.com/office/powerpoint/2010/main" val="2015148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from https://medium.com/mlearning-ai/processors-cpu-gpu-fpga-accelerator-8bfc3a73333c</a:t>
            </a:r>
            <a:endParaRPr lang="en-GB" dirty="0"/>
          </a:p>
        </p:txBody>
      </p:sp>
      <p:sp>
        <p:nvSpPr>
          <p:cNvPr id="4" name="Slide Number Placeholder 3"/>
          <p:cNvSpPr>
            <a:spLocks noGrp="1"/>
          </p:cNvSpPr>
          <p:nvPr>
            <p:ph type="sldNum" sz="quarter" idx="10"/>
          </p:nvPr>
        </p:nvSpPr>
        <p:spPr/>
        <p:txBody>
          <a:bodyPr/>
          <a:lstStyle/>
          <a:p>
            <a:fld id="{FD91E766-16B3-493E-B142-9A63BECEE6D6}" type="slidenum">
              <a:rPr lang="en-GB" smtClean="0"/>
              <a:t>3</a:t>
            </a:fld>
            <a:endParaRPr lang="en-GB"/>
          </a:p>
        </p:txBody>
      </p:sp>
    </p:spTree>
    <p:extLst>
      <p:ext uri="{BB962C8B-B14F-4D97-AF65-F5344CB8AC3E}">
        <p14:creationId xmlns:p14="http://schemas.microsoft.com/office/powerpoint/2010/main" val="3098524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is a classification of pixels into background and foreground.  The value of d is the normalized distance to a background pixel. The higher d is in the middle of an object. Pixels that have a high enough d-value, a star-</a:t>
            </a:r>
            <a:r>
              <a:rPr lang="en-US" baseline="0" dirty="0" err="1" smtClean="0"/>
              <a:t>covex</a:t>
            </a:r>
            <a:r>
              <a:rPr lang="en-US" baseline="0" dirty="0" smtClean="0"/>
              <a:t> polygon is predicted for each pixel to the object boundary.  This is done by following each radial direction until you hit a background pixel, and connecting the dots.  In the case that two separate radials hit each other, it’s considered a boundary. </a:t>
            </a:r>
            <a:br>
              <a:rPr lang="en-US" baseline="0" dirty="0" smtClean="0"/>
            </a:br>
            <a:r>
              <a:rPr lang="en-US" baseline="0" dirty="0" smtClean="0"/>
              <a:t/>
            </a:r>
            <a:br>
              <a:rPr lang="en-US" baseline="0" dirty="0" smtClean="0"/>
            </a:br>
            <a:r>
              <a:rPr lang="en-US" baseline="0" dirty="0" smtClean="0"/>
              <a:t>As there will be many polygons, the polygon that has the highest probability of existing is kept, and everything else that has a threshold of overlap is suppressed (non-maximal suppression).  Completely changing the object direction allows for some overlap</a:t>
            </a:r>
            <a:endParaRPr lang="en-US" dirty="0"/>
          </a:p>
        </p:txBody>
      </p:sp>
      <p:sp>
        <p:nvSpPr>
          <p:cNvPr id="4" name="Slide Number Placeholder 3"/>
          <p:cNvSpPr>
            <a:spLocks noGrp="1"/>
          </p:cNvSpPr>
          <p:nvPr>
            <p:ph type="sldNum" sz="quarter" idx="10"/>
          </p:nvPr>
        </p:nvSpPr>
        <p:spPr/>
        <p:txBody>
          <a:bodyPr/>
          <a:lstStyle/>
          <a:p>
            <a:fld id="{9661D403-3994-4E28-8FB8-AE992BD52616}" type="slidenum">
              <a:rPr lang="en-US" smtClean="0"/>
              <a:t>5</a:t>
            </a:fld>
            <a:endParaRPr lang="en-US"/>
          </a:p>
        </p:txBody>
      </p:sp>
    </p:spTree>
    <p:extLst>
      <p:ext uri="{BB962C8B-B14F-4D97-AF65-F5344CB8AC3E}">
        <p14:creationId xmlns:p14="http://schemas.microsoft.com/office/powerpoint/2010/main" val="3572689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https://imagej.net/plugins/stardist</a:t>
            </a:r>
            <a:endParaRPr lang="en-US" dirty="0"/>
          </a:p>
        </p:txBody>
      </p:sp>
      <p:sp>
        <p:nvSpPr>
          <p:cNvPr id="4" name="Slide Number Placeholder 3"/>
          <p:cNvSpPr>
            <a:spLocks noGrp="1"/>
          </p:cNvSpPr>
          <p:nvPr>
            <p:ph type="sldNum" sz="quarter" idx="10"/>
          </p:nvPr>
        </p:nvSpPr>
        <p:spPr/>
        <p:txBody>
          <a:bodyPr/>
          <a:lstStyle/>
          <a:p>
            <a:fld id="{FD91E766-16B3-493E-B142-9A63BECEE6D6}" type="slidenum">
              <a:rPr lang="en-GB" smtClean="0"/>
              <a:t>8</a:t>
            </a:fld>
            <a:endParaRPr lang="en-GB"/>
          </a:p>
        </p:txBody>
      </p:sp>
    </p:spTree>
    <p:extLst>
      <p:ext uri="{BB962C8B-B14F-4D97-AF65-F5344CB8AC3E}">
        <p14:creationId xmlns:p14="http://schemas.microsoft.com/office/powerpoint/2010/main" val="4225762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https://www.researchgate.net/figure/mpact-of-deep-learning-design-on-learning-effect-of-learning-rate-A-Efficient_fig2_331439931</a:t>
            </a:r>
          </a:p>
          <a:p>
            <a:r>
              <a:rPr lang="en-US" dirty="0" smtClean="0"/>
              <a:t>https://www.analyticsvidhya.com/blog/2021/05/convolutional-neural-networks-cnn/</a:t>
            </a:r>
          </a:p>
          <a:p>
            <a:endParaRPr lang="en-US" dirty="0"/>
          </a:p>
        </p:txBody>
      </p:sp>
      <p:sp>
        <p:nvSpPr>
          <p:cNvPr id="4" name="Slide Number Placeholder 3"/>
          <p:cNvSpPr>
            <a:spLocks noGrp="1"/>
          </p:cNvSpPr>
          <p:nvPr>
            <p:ph type="sldNum" sz="quarter" idx="10"/>
          </p:nvPr>
        </p:nvSpPr>
        <p:spPr/>
        <p:txBody>
          <a:bodyPr/>
          <a:lstStyle/>
          <a:p>
            <a:fld id="{FD91E766-16B3-493E-B142-9A63BECEE6D6}" type="slidenum">
              <a:rPr lang="en-GB" smtClean="0"/>
              <a:t>11</a:t>
            </a:fld>
            <a:endParaRPr lang="en-GB"/>
          </a:p>
        </p:txBody>
      </p:sp>
    </p:spTree>
    <p:extLst>
      <p:ext uri="{BB962C8B-B14F-4D97-AF65-F5344CB8AC3E}">
        <p14:creationId xmlns:p14="http://schemas.microsoft.com/office/powerpoint/2010/main" val="3551371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0B2B26D-9249-4DA4-BE34-6037C727F572}" type="datetimeFigureOut">
              <a:rPr lang="en-GB" smtClean="0"/>
              <a:t>05/09/2024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DF589E-CAEC-4A34-896A-FEBCBEFDFEB1}" type="slidenum">
              <a:rPr lang="en-GB" smtClean="0"/>
              <a:t>‹#›</a:t>
            </a:fld>
            <a:endParaRPr lang="en-GB"/>
          </a:p>
        </p:txBody>
      </p:sp>
    </p:spTree>
    <p:extLst>
      <p:ext uri="{BB962C8B-B14F-4D97-AF65-F5344CB8AC3E}">
        <p14:creationId xmlns:p14="http://schemas.microsoft.com/office/powerpoint/2010/main" val="3378918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0B2B26D-9249-4DA4-BE34-6037C727F572}" type="datetimeFigureOut">
              <a:rPr lang="en-GB" smtClean="0"/>
              <a:t>05/09/2024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DF589E-CAEC-4A34-896A-FEBCBEFDFEB1}" type="slidenum">
              <a:rPr lang="en-GB" smtClean="0"/>
              <a:t>‹#›</a:t>
            </a:fld>
            <a:endParaRPr lang="en-GB"/>
          </a:p>
        </p:txBody>
      </p:sp>
    </p:spTree>
    <p:extLst>
      <p:ext uri="{BB962C8B-B14F-4D97-AF65-F5344CB8AC3E}">
        <p14:creationId xmlns:p14="http://schemas.microsoft.com/office/powerpoint/2010/main" val="2029812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0B2B26D-9249-4DA4-BE34-6037C727F572}" type="datetimeFigureOut">
              <a:rPr lang="en-GB" smtClean="0"/>
              <a:t>05/09/2024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DF589E-CAEC-4A34-896A-FEBCBEFDFEB1}" type="slidenum">
              <a:rPr lang="en-GB" smtClean="0"/>
              <a:t>‹#›</a:t>
            </a:fld>
            <a:endParaRPr lang="en-GB"/>
          </a:p>
        </p:txBody>
      </p:sp>
    </p:spTree>
    <p:extLst>
      <p:ext uri="{BB962C8B-B14F-4D97-AF65-F5344CB8AC3E}">
        <p14:creationId xmlns:p14="http://schemas.microsoft.com/office/powerpoint/2010/main" val="241254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0B2B26D-9249-4DA4-BE34-6037C727F572}" type="datetimeFigureOut">
              <a:rPr lang="en-GB" smtClean="0"/>
              <a:t>05/09/2024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DF589E-CAEC-4A34-896A-FEBCBEFDFEB1}" type="slidenum">
              <a:rPr lang="en-GB" smtClean="0"/>
              <a:t>‹#›</a:t>
            </a:fld>
            <a:endParaRPr lang="en-GB"/>
          </a:p>
        </p:txBody>
      </p:sp>
    </p:spTree>
    <p:extLst>
      <p:ext uri="{BB962C8B-B14F-4D97-AF65-F5344CB8AC3E}">
        <p14:creationId xmlns:p14="http://schemas.microsoft.com/office/powerpoint/2010/main" val="542288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B2B26D-9249-4DA4-BE34-6037C727F572}" type="datetimeFigureOut">
              <a:rPr lang="en-GB" smtClean="0"/>
              <a:t>05/09/2024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DF589E-CAEC-4A34-896A-FEBCBEFDFEB1}" type="slidenum">
              <a:rPr lang="en-GB" smtClean="0"/>
              <a:t>‹#›</a:t>
            </a:fld>
            <a:endParaRPr lang="en-GB"/>
          </a:p>
        </p:txBody>
      </p:sp>
    </p:spTree>
    <p:extLst>
      <p:ext uri="{BB962C8B-B14F-4D97-AF65-F5344CB8AC3E}">
        <p14:creationId xmlns:p14="http://schemas.microsoft.com/office/powerpoint/2010/main" val="7585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0B2B26D-9249-4DA4-BE34-6037C727F572}" type="datetimeFigureOut">
              <a:rPr lang="en-GB" smtClean="0"/>
              <a:t>05/09/2024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9DF589E-CAEC-4A34-896A-FEBCBEFDFEB1}" type="slidenum">
              <a:rPr lang="en-GB" smtClean="0"/>
              <a:t>‹#›</a:t>
            </a:fld>
            <a:endParaRPr lang="en-GB"/>
          </a:p>
        </p:txBody>
      </p:sp>
    </p:spTree>
    <p:extLst>
      <p:ext uri="{BB962C8B-B14F-4D97-AF65-F5344CB8AC3E}">
        <p14:creationId xmlns:p14="http://schemas.microsoft.com/office/powerpoint/2010/main" val="3023135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0B2B26D-9249-4DA4-BE34-6037C727F572}" type="datetimeFigureOut">
              <a:rPr lang="en-GB" smtClean="0"/>
              <a:t>05/09/2024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9DF589E-CAEC-4A34-896A-FEBCBEFDFEB1}" type="slidenum">
              <a:rPr lang="en-GB" smtClean="0"/>
              <a:t>‹#›</a:t>
            </a:fld>
            <a:endParaRPr lang="en-GB"/>
          </a:p>
        </p:txBody>
      </p:sp>
    </p:spTree>
    <p:extLst>
      <p:ext uri="{BB962C8B-B14F-4D97-AF65-F5344CB8AC3E}">
        <p14:creationId xmlns:p14="http://schemas.microsoft.com/office/powerpoint/2010/main" val="3502096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0B2B26D-9249-4DA4-BE34-6037C727F572}" type="datetimeFigureOut">
              <a:rPr lang="en-GB" smtClean="0"/>
              <a:t>05/09/2024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9DF589E-CAEC-4A34-896A-FEBCBEFDFEB1}" type="slidenum">
              <a:rPr lang="en-GB" smtClean="0"/>
              <a:t>‹#›</a:t>
            </a:fld>
            <a:endParaRPr lang="en-GB"/>
          </a:p>
        </p:txBody>
      </p:sp>
    </p:spTree>
    <p:extLst>
      <p:ext uri="{BB962C8B-B14F-4D97-AF65-F5344CB8AC3E}">
        <p14:creationId xmlns:p14="http://schemas.microsoft.com/office/powerpoint/2010/main" val="1207630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B2B26D-9249-4DA4-BE34-6037C727F572}" type="datetimeFigureOut">
              <a:rPr lang="en-GB" smtClean="0"/>
              <a:t>05/09/2024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9DF589E-CAEC-4A34-896A-FEBCBEFDFEB1}" type="slidenum">
              <a:rPr lang="en-GB" smtClean="0"/>
              <a:t>‹#›</a:t>
            </a:fld>
            <a:endParaRPr lang="en-GB"/>
          </a:p>
        </p:txBody>
      </p:sp>
    </p:spTree>
    <p:extLst>
      <p:ext uri="{BB962C8B-B14F-4D97-AF65-F5344CB8AC3E}">
        <p14:creationId xmlns:p14="http://schemas.microsoft.com/office/powerpoint/2010/main" val="2346041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B2B26D-9249-4DA4-BE34-6037C727F572}" type="datetimeFigureOut">
              <a:rPr lang="en-GB" smtClean="0"/>
              <a:t>05/09/2024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9DF589E-CAEC-4A34-896A-FEBCBEFDFEB1}" type="slidenum">
              <a:rPr lang="en-GB" smtClean="0"/>
              <a:t>‹#›</a:t>
            </a:fld>
            <a:endParaRPr lang="en-GB"/>
          </a:p>
        </p:txBody>
      </p:sp>
    </p:spTree>
    <p:extLst>
      <p:ext uri="{BB962C8B-B14F-4D97-AF65-F5344CB8AC3E}">
        <p14:creationId xmlns:p14="http://schemas.microsoft.com/office/powerpoint/2010/main" val="1875322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B2B26D-9249-4DA4-BE34-6037C727F572}" type="datetimeFigureOut">
              <a:rPr lang="en-GB" smtClean="0"/>
              <a:t>05/09/2024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9DF589E-CAEC-4A34-896A-FEBCBEFDFEB1}" type="slidenum">
              <a:rPr lang="en-GB" smtClean="0"/>
              <a:t>‹#›</a:t>
            </a:fld>
            <a:endParaRPr lang="en-GB"/>
          </a:p>
        </p:txBody>
      </p:sp>
    </p:spTree>
    <p:extLst>
      <p:ext uri="{BB962C8B-B14F-4D97-AF65-F5344CB8AC3E}">
        <p14:creationId xmlns:p14="http://schemas.microsoft.com/office/powerpoint/2010/main" val="419753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B2B26D-9249-4DA4-BE34-6037C727F572}" type="datetimeFigureOut">
              <a:rPr lang="en-GB" smtClean="0"/>
              <a:t>05/09/2024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DF589E-CAEC-4A34-896A-FEBCBEFDFEB1}" type="slidenum">
              <a:rPr lang="en-GB" smtClean="0"/>
              <a:t>‹#›</a:t>
            </a:fld>
            <a:endParaRPr lang="en-GB"/>
          </a:p>
        </p:txBody>
      </p:sp>
    </p:spTree>
    <p:extLst>
      <p:ext uri="{BB962C8B-B14F-4D97-AF65-F5344CB8AC3E}">
        <p14:creationId xmlns:p14="http://schemas.microsoft.com/office/powerpoint/2010/main" val="3403957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stardist.net/docs/faq.html#should-i-annotate-a-few-entire-raw-images-stacks-or-is-it-better-to-annotate-several-smaller-image-crop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stardist/stardist#annotating-imag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8.png"/><Relationship Id="rId4" Type="http://schemas.openxmlformats.org/officeDocument/2006/relationships/image" Target="../media/image17.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ideo" Target="https://www.youtube.com/embed/-P28LKWTzrI" TargetMode="External"/><Relationship Id="rId5" Type="http://schemas.openxmlformats.org/officeDocument/2006/relationships/image" Target="../media/image2.pn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fif"/><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StarDist</a:t>
            </a:r>
            <a:r>
              <a:rPr lang="en-US" dirty="0" smtClean="0"/>
              <a:t> Course</a:t>
            </a:r>
            <a:endParaRPr lang="en-GB" dirty="0"/>
          </a:p>
        </p:txBody>
      </p:sp>
      <p:sp>
        <p:nvSpPr>
          <p:cNvPr id="3" name="Subtitle 2"/>
          <p:cNvSpPr>
            <a:spLocks noGrp="1"/>
          </p:cNvSpPr>
          <p:nvPr>
            <p:ph type="subTitle" idx="1"/>
          </p:nvPr>
        </p:nvSpPr>
        <p:spPr/>
        <p:txBody>
          <a:bodyPr/>
          <a:lstStyle/>
          <a:p>
            <a:r>
              <a:rPr lang="en-US" dirty="0" smtClean="0"/>
              <a:t>Sept 6th, </a:t>
            </a:r>
            <a:r>
              <a:rPr lang="en-US" dirty="0" smtClean="0"/>
              <a:t>202</a:t>
            </a:r>
            <a:r>
              <a:rPr lang="en-GB" dirty="0"/>
              <a:t>4</a:t>
            </a:r>
            <a:endParaRPr lang="en-GB" dirty="0" smtClean="0"/>
          </a:p>
          <a:p>
            <a:r>
              <a:rPr lang="en-US" dirty="0" smtClean="0"/>
              <a:t>Todd Fallesen </a:t>
            </a:r>
          </a:p>
          <a:p>
            <a:r>
              <a:rPr lang="en-US" dirty="0" smtClean="0"/>
              <a:t>Chris Hadjigeorgiou</a:t>
            </a:r>
          </a:p>
        </p:txBody>
      </p:sp>
    </p:spTree>
    <p:extLst>
      <p:ext uri="{BB962C8B-B14F-4D97-AF65-F5344CB8AC3E}">
        <p14:creationId xmlns:p14="http://schemas.microsoft.com/office/powerpoint/2010/main" val="2078035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860" y="2795288"/>
            <a:ext cx="7053648" cy="1325563"/>
          </a:xfrm>
        </p:spPr>
        <p:txBody>
          <a:bodyPr/>
          <a:lstStyle/>
          <a:p>
            <a:r>
              <a:rPr lang="en-US" dirty="0" smtClean="0"/>
              <a:t>StarDist in Jupyter Notebooks</a:t>
            </a:r>
            <a:endParaRPr lang="en-US" dirty="0"/>
          </a:p>
        </p:txBody>
      </p:sp>
    </p:spTree>
    <p:extLst>
      <p:ext uri="{BB962C8B-B14F-4D97-AF65-F5344CB8AC3E}">
        <p14:creationId xmlns:p14="http://schemas.microsoft.com/office/powerpoint/2010/main" val="2440391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ML Basics</a:t>
            </a:r>
            <a:endParaRPr lang="en-GB" dirty="0">
              <a:solidFill>
                <a:srgbClr val="FF0000"/>
              </a:solidFill>
            </a:endParaRPr>
          </a:p>
        </p:txBody>
      </p:sp>
      <p:sp>
        <p:nvSpPr>
          <p:cNvPr id="3" name="Content Placeholder 2"/>
          <p:cNvSpPr>
            <a:spLocks noGrp="1"/>
          </p:cNvSpPr>
          <p:nvPr>
            <p:ph idx="1"/>
          </p:nvPr>
        </p:nvSpPr>
        <p:spPr>
          <a:xfrm>
            <a:off x="194146" y="2405257"/>
            <a:ext cx="6039678" cy="4169658"/>
          </a:xfrm>
        </p:spPr>
        <p:txBody>
          <a:bodyPr>
            <a:normAutofit fontScale="70000" lnSpcReduction="20000"/>
          </a:bodyPr>
          <a:lstStyle/>
          <a:p>
            <a:r>
              <a:rPr lang="en-US" dirty="0" smtClean="0"/>
              <a:t>Broadly we want to lower the ‘loss function’. </a:t>
            </a:r>
            <a:r>
              <a:rPr lang="en-US" dirty="0"/>
              <a:t> </a:t>
            </a:r>
            <a:r>
              <a:rPr lang="en-US" dirty="0" smtClean="0"/>
              <a:t>This could be classification error, Mean Squared Error, etc.</a:t>
            </a:r>
          </a:p>
          <a:p>
            <a:r>
              <a:rPr lang="en-US" dirty="0" smtClean="0"/>
              <a:t>The ‘neural network’ is made up of many interconnected nodes, and the data that passes through them is each weighted.</a:t>
            </a:r>
          </a:p>
          <a:p>
            <a:r>
              <a:rPr lang="en-US" dirty="0" smtClean="0"/>
              <a:t>The algorithm evaluates the input data, takes a guess at what the result should be, and compares it to the ‘ground truth’</a:t>
            </a:r>
          </a:p>
          <a:p>
            <a:r>
              <a:rPr lang="en-US" dirty="0" smtClean="0"/>
              <a:t>The algorithm then changes the weights between the neurons of the neural network, and tries again. The rate at which the weights change is the ‘learning rate.’  You want a learning rate that is high enough to converge, but not to high that you get caught in a local minima. Start with the defaults, and change only if needed.</a:t>
            </a:r>
          </a:p>
        </p:txBody>
      </p:sp>
      <p:pic>
        <p:nvPicPr>
          <p:cNvPr id="3074" name="Picture 2" descr="CNN deep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3068" y="151767"/>
            <a:ext cx="5780763" cy="217796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pact of deep learning design on learning: effect of learning rate. (A) Efficient learning. Cost function (network error) gradually descends ('Gradient descent') to achieve the optimal point (called local minimum) as a function of weight. (B) Learning rate is too high, so that the cost function overshoots the minimum and oscillates. This network design may not be trained effectively for this problem. (C) Gradient descent examining two variables on cost function simultaneousl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3680" y="2760257"/>
            <a:ext cx="4874149" cy="3492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542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ML Basics </a:t>
            </a:r>
            <a:r>
              <a:rPr lang="en-US" dirty="0" smtClean="0"/>
              <a:t>Continued	</a:t>
            </a:r>
            <a:endParaRPr lang="en-US" dirty="0"/>
          </a:p>
        </p:txBody>
      </p:sp>
      <p:sp>
        <p:nvSpPr>
          <p:cNvPr id="3" name="Content Placeholder 2"/>
          <p:cNvSpPr>
            <a:spLocks noGrp="1"/>
          </p:cNvSpPr>
          <p:nvPr>
            <p:ph idx="1"/>
          </p:nvPr>
        </p:nvSpPr>
        <p:spPr/>
        <p:txBody>
          <a:bodyPr/>
          <a:lstStyle/>
          <a:p>
            <a:r>
              <a:rPr lang="en-US" dirty="0"/>
              <a:t>Overfitting is when we have too many of the same types of objects.  We can only then find that type of object, but really well. </a:t>
            </a:r>
          </a:p>
          <a:p>
            <a:pPr lvl="1"/>
            <a:r>
              <a:rPr lang="en-US" dirty="0"/>
              <a:t>Imagine you are training to identify fruit and vegetables. You make a training set of 99 apples and a tomato.  You’ll never properly identify tomatoes, and definitely not bananas. </a:t>
            </a:r>
          </a:p>
          <a:p>
            <a:r>
              <a:rPr lang="en-US" dirty="0"/>
              <a:t>Transfer learning: using another data set as a starting point</a:t>
            </a:r>
            <a:r>
              <a:rPr lang="en-US" dirty="0" smtClean="0"/>
              <a:t>.</a:t>
            </a:r>
          </a:p>
          <a:p>
            <a:pPr lvl="1"/>
            <a:r>
              <a:rPr lang="en-US" dirty="0" smtClean="0"/>
              <a:t>StarDist supports this, but it’s not documented, it’s complicated, and it’s not recommended.  </a:t>
            </a:r>
            <a:endParaRPr lang="en-US" dirty="0"/>
          </a:p>
          <a:p>
            <a:pPr marL="0" indent="0">
              <a:buNone/>
            </a:pPr>
            <a:endParaRPr lang="en-US" dirty="0"/>
          </a:p>
        </p:txBody>
      </p:sp>
    </p:spTree>
    <p:extLst>
      <p:ext uri="{BB962C8B-B14F-4D97-AF65-F5344CB8AC3E}">
        <p14:creationId xmlns:p14="http://schemas.microsoft.com/office/powerpoint/2010/main" val="2227285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6573" y="2694857"/>
            <a:ext cx="6302071" cy="1325563"/>
          </a:xfrm>
        </p:spPr>
        <p:txBody>
          <a:bodyPr/>
          <a:lstStyle/>
          <a:p>
            <a:r>
              <a:rPr lang="en-US" dirty="0">
                <a:solidFill>
                  <a:schemeClr val="accent2"/>
                </a:solidFill>
              </a:rPr>
              <a:t>Data set Training:</a:t>
            </a:r>
            <a:endParaRPr lang="en-US" dirty="0"/>
          </a:p>
        </p:txBody>
      </p:sp>
    </p:spTree>
    <p:extLst>
      <p:ext uri="{BB962C8B-B14F-4D97-AF65-F5344CB8AC3E}">
        <p14:creationId xmlns:p14="http://schemas.microsoft.com/office/powerpoint/2010/main" val="2260281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Data set Training: </a:t>
            </a:r>
            <a:r>
              <a:rPr lang="en-US" dirty="0" smtClean="0"/>
              <a:t>Making our own models</a:t>
            </a:r>
            <a:endParaRPr lang="en-GB" dirty="0"/>
          </a:p>
        </p:txBody>
      </p:sp>
      <p:sp>
        <p:nvSpPr>
          <p:cNvPr id="3" name="Content Placeholder 2"/>
          <p:cNvSpPr>
            <a:spLocks noGrp="1"/>
          </p:cNvSpPr>
          <p:nvPr>
            <p:ph idx="1"/>
          </p:nvPr>
        </p:nvSpPr>
        <p:spPr/>
        <p:txBody>
          <a:bodyPr/>
          <a:lstStyle/>
          <a:p>
            <a:r>
              <a:rPr lang="en-US" dirty="0" err="1"/>
              <a:t>Jupyter</a:t>
            </a:r>
            <a:r>
              <a:rPr lang="en-US" dirty="0"/>
              <a:t> Notebooks/Camp On </a:t>
            </a:r>
            <a:r>
              <a:rPr lang="en-US" dirty="0" smtClean="0"/>
              <a:t>Demand</a:t>
            </a:r>
          </a:p>
          <a:p>
            <a:r>
              <a:rPr lang="en-US" dirty="0" smtClean="0"/>
              <a:t>Need a GPU to do this, and the notebooks that are downloadable </a:t>
            </a:r>
          </a:p>
          <a:p>
            <a:r>
              <a:rPr lang="en-US" dirty="0" smtClean="0"/>
              <a:t>For 2D data, at least 5-10 image crops with 20 annotated objects</a:t>
            </a:r>
          </a:p>
          <a:p>
            <a:r>
              <a:rPr lang="en-US" dirty="0" smtClean="0"/>
              <a:t>For 3D, less crops, but you’re going through far more slices</a:t>
            </a:r>
          </a:p>
          <a:p>
            <a:r>
              <a:rPr lang="en-US" dirty="0" smtClean="0"/>
              <a:t>Want edge case and weird data, more than once</a:t>
            </a:r>
          </a:p>
        </p:txBody>
      </p:sp>
    </p:spTree>
    <p:extLst>
      <p:ext uri="{BB962C8B-B14F-4D97-AF65-F5344CB8AC3E}">
        <p14:creationId xmlns:p14="http://schemas.microsoft.com/office/powerpoint/2010/main" val="28364175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Data set Training: </a:t>
            </a:r>
            <a:r>
              <a:rPr lang="en-US" dirty="0"/>
              <a:t>Data </a:t>
            </a:r>
            <a:r>
              <a:rPr lang="en-US" dirty="0" smtClean="0"/>
              <a:t>Augmentation</a:t>
            </a:r>
            <a:endParaRPr lang="en-GB" dirty="0"/>
          </a:p>
        </p:txBody>
      </p:sp>
      <p:pic>
        <p:nvPicPr>
          <p:cNvPr id="2050" name="Picture 2" descr="cat images in different ang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9195" y="1343770"/>
            <a:ext cx="5707213" cy="28932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48640" y="1844703"/>
            <a:ext cx="4651513" cy="2585323"/>
          </a:xfrm>
          <a:prstGeom prst="rect">
            <a:avLst/>
          </a:prstGeom>
          <a:noFill/>
        </p:spPr>
        <p:txBody>
          <a:bodyPr wrap="square" rtlCol="0">
            <a:spAutoFit/>
          </a:bodyPr>
          <a:lstStyle/>
          <a:p>
            <a:r>
              <a:rPr lang="en-US" dirty="0" smtClean="0"/>
              <a:t>Data augmentation is a way to get more training data out of what you have</a:t>
            </a:r>
          </a:p>
          <a:p>
            <a:endParaRPr lang="en-US" dirty="0"/>
          </a:p>
          <a:p>
            <a:r>
              <a:rPr lang="en-US" dirty="0" smtClean="0"/>
              <a:t>Augmentation is just rotating, flipping, skewing, transforming the image and the labels in the exact same way. </a:t>
            </a:r>
          </a:p>
          <a:p>
            <a:endParaRPr lang="en-US" dirty="0"/>
          </a:p>
          <a:p>
            <a:r>
              <a:rPr lang="en-US" dirty="0" smtClean="0"/>
              <a:t>In our datasets, we always do this.  It’s free data.</a:t>
            </a:r>
            <a:endParaRPr lang="en-US" dirty="0"/>
          </a:p>
        </p:txBody>
      </p:sp>
      <p:sp>
        <p:nvSpPr>
          <p:cNvPr id="5" name="Rectangle 4"/>
          <p:cNvSpPr/>
          <p:nvPr/>
        </p:nvSpPr>
        <p:spPr>
          <a:xfrm>
            <a:off x="225287" y="5841084"/>
            <a:ext cx="6096000" cy="646331"/>
          </a:xfrm>
          <a:prstGeom prst="rect">
            <a:avLst/>
          </a:prstGeom>
        </p:spPr>
        <p:txBody>
          <a:bodyPr>
            <a:spAutoFit/>
          </a:bodyPr>
          <a:lstStyle/>
          <a:p>
            <a:r>
              <a:rPr lang="en-US" dirty="0"/>
              <a:t>https://nanonets.com/blog/data-augmentation-how-to-use-deep-learning-when-you-have-limited-data-part-2/</a:t>
            </a:r>
          </a:p>
        </p:txBody>
      </p:sp>
    </p:spTree>
    <p:extLst>
      <p:ext uri="{BB962C8B-B14F-4D97-AF65-F5344CB8AC3E}">
        <p14:creationId xmlns:p14="http://schemas.microsoft.com/office/powerpoint/2010/main" val="3431345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Data set Training: </a:t>
            </a:r>
            <a:r>
              <a:rPr lang="en-US" dirty="0" smtClean="0"/>
              <a:t>Train/Test Split</a:t>
            </a:r>
            <a:endParaRPr lang="en-GB" dirty="0"/>
          </a:p>
        </p:txBody>
      </p:sp>
      <p:pic>
        <p:nvPicPr>
          <p:cNvPr id="4100" name="Picture 4" descr="Test, training and validation se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121" y="2141838"/>
            <a:ext cx="6581775" cy="19145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54228" y="6302116"/>
            <a:ext cx="8616778" cy="369332"/>
          </a:xfrm>
          <a:prstGeom prst="rect">
            <a:avLst/>
          </a:prstGeom>
        </p:spPr>
        <p:txBody>
          <a:bodyPr wrap="square">
            <a:spAutoFit/>
          </a:bodyPr>
          <a:lstStyle/>
          <a:p>
            <a:r>
              <a:rPr lang="en-US" dirty="0"/>
              <a:t>https://www.brainstobytes.com/test-training-and-validation-sets/</a:t>
            </a:r>
          </a:p>
        </p:txBody>
      </p:sp>
    </p:spTree>
    <p:extLst>
      <p:ext uri="{BB962C8B-B14F-4D97-AF65-F5344CB8AC3E}">
        <p14:creationId xmlns:p14="http://schemas.microsoft.com/office/powerpoint/2010/main" val="4124931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335846"/>
            <a:ext cx="6096000" cy="6186309"/>
          </a:xfrm>
          <a:prstGeom prst="rect">
            <a:avLst/>
          </a:prstGeom>
        </p:spPr>
        <p:txBody>
          <a:bodyPr>
            <a:spAutoFit/>
          </a:bodyPr>
          <a:lstStyle/>
          <a:p>
            <a:r>
              <a:rPr lang="en-US" dirty="0">
                <a:solidFill>
                  <a:srgbClr val="404040"/>
                </a:solidFill>
                <a:latin typeface="Lato"/>
              </a:rPr>
              <a:t>As </a:t>
            </a:r>
            <a:r>
              <a:rPr lang="en-US" dirty="0">
                <a:solidFill>
                  <a:srgbClr val="2980B9"/>
                </a:solidFill>
                <a:latin typeface="Lato"/>
                <a:hlinkClick r:id="rId2"/>
              </a:rPr>
              <a:t>mentioned earlier</a:t>
            </a:r>
            <a:r>
              <a:rPr lang="en-US" dirty="0">
                <a:solidFill>
                  <a:srgbClr val="404040"/>
                </a:solidFill>
                <a:latin typeface="Lato"/>
              </a:rPr>
              <a:t>, it is generally better to annotate a variety of image crops as your training data. However, those crops must be big enough to contain entire fully visible objects and provide some context around them. Also make sure that not too many of the annotated objects are touching the border (it’s fine if some do, but it should not be the majority). Example: if you have small cells with a diameter of 20 pixels, it might be sufficient to have annotated images of size 160x160, whereas if your objects have a diameter of 80 pixels, you would need to use larger annotated images e.g. of size 512x512.</a:t>
            </a:r>
          </a:p>
          <a:p>
            <a:r>
              <a:rPr lang="en-US" dirty="0">
                <a:solidFill>
                  <a:srgbClr val="404040"/>
                </a:solidFill>
                <a:latin typeface="Lato"/>
              </a:rPr>
              <a:t>The “patch size” is an important parameter for training StarDist, and the size of images used for training affects what an appropriate value for the patch size should be (to maintain compatibility with the neural network architecture). For example, the patch size used for training StarDist must be smaller or equal than the size of the smallest annotated training image. To be on the safe side, ensure that the patch size is divisible by 16 along all dimensions. For example, you can annotate image crops of 300x300 pixels and then use a patch size of 256x256 pixels for training.</a:t>
            </a:r>
            <a:endParaRPr lang="en-US" b="0" i="0" dirty="0">
              <a:solidFill>
                <a:srgbClr val="404040"/>
              </a:solidFill>
              <a:effectLst/>
              <a:latin typeface="Lato"/>
            </a:endParaRPr>
          </a:p>
        </p:txBody>
      </p:sp>
    </p:spTree>
    <p:extLst>
      <p:ext uri="{BB962C8B-B14F-4D97-AF65-F5344CB8AC3E}">
        <p14:creationId xmlns:p14="http://schemas.microsoft.com/office/powerpoint/2010/main" val="1943987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Data set Training: </a:t>
            </a:r>
            <a:r>
              <a:rPr lang="en-US" dirty="0" smtClean="0"/>
              <a:t>Training data for our test </a:t>
            </a:r>
            <a:endParaRPr lang="en-GB" dirty="0"/>
          </a:p>
        </p:txBody>
      </p:sp>
      <p:sp>
        <p:nvSpPr>
          <p:cNvPr id="3" name="Content Placeholder 2"/>
          <p:cNvSpPr>
            <a:spLocks noGrp="1"/>
          </p:cNvSpPr>
          <p:nvPr>
            <p:ph idx="1"/>
          </p:nvPr>
        </p:nvSpPr>
        <p:spPr/>
        <p:txBody>
          <a:bodyPr/>
          <a:lstStyle/>
          <a:p>
            <a:endParaRPr lang="en-GB" dirty="0" smtClean="0">
              <a:hlinkClick r:id="rId2"/>
            </a:endParaRPr>
          </a:p>
          <a:p>
            <a:r>
              <a:rPr lang="en-GB" dirty="0" smtClean="0">
                <a:hlinkClick r:id="rId2"/>
              </a:rPr>
              <a:t>https</a:t>
            </a:r>
            <a:r>
              <a:rPr lang="en-GB" dirty="0">
                <a:hlinkClick r:id="rId2"/>
              </a:rPr>
              <a:t>://</a:t>
            </a:r>
            <a:r>
              <a:rPr lang="en-GB" dirty="0" smtClean="0">
                <a:hlinkClick r:id="rId2"/>
              </a:rPr>
              <a:t>github.com/stardist/stardist#annotating-images</a:t>
            </a:r>
            <a:endParaRPr lang="en-GB" dirty="0" smtClean="0"/>
          </a:p>
          <a:p>
            <a:endParaRPr lang="en-GB" dirty="0"/>
          </a:p>
          <a:p>
            <a:r>
              <a:rPr lang="en-GB" dirty="0" smtClean="0"/>
              <a:t>The data we are using is right here from the Crick</a:t>
            </a:r>
          </a:p>
          <a:p>
            <a:r>
              <a:rPr lang="en-GB" dirty="0" smtClean="0"/>
              <a:t>Input data is 1200x1200</a:t>
            </a:r>
          </a:p>
          <a:p>
            <a:r>
              <a:rPr lang="en-GB" dirty="0" smtClean="0"/>
              <a:t>Using 600x600 crops</a:t>
            </a:r>
          </a:p>
          <a:p>
            <a:r>
              <a:rPr lang="en-GB" dirty="0" smtClean="0"/>
              <a:t>Everyone needs to label one image for labelling</a:t>
            </a:r>
          </a:p>
          <a:p>
            <a:r>
              <a:rPr lang="en-GB" dirty="0" smtClean="0"/>
              <a:t>Data is in </a:t>
            </a:r>
            <a:r>
              <a:rPr lang="en-GB" dirty="0" err="1" smtClean="0"/>
              <a:t>StarDist_Course_Materials</a:t>
            </a:r>
            <a:r>
              <a:rPr lang="en-GB" dirty="0" smtClean="0"/>
              <a:t>/</a:t>
            </a:r>
            <a:r>
              <a:rPr lang="en-GB" dirty="0" err="1" smtClean="0"/>
              <a:t>Example_Data</a:t>
            </a:r>
            <a:r>
              <a:rPr lang="en-GB" dirty="0" smtClean="0"/>
              <a:t>/</a:t>
            </a:r>
            <a:r>
              <a:rPr lang="en-GB" dirty="0" err="1" smtClean="0"/>
              <a:t>Crick_Dapi</a:t>
            </a:r>
            <a:r>
              <a:rPr lang="en-GB" dirty="0" smtClean="0"/>
              <a:t>/Crops</a:t>
            </a:r>
          </a:p>
        </p:txBody>
      </p:sp>
    </p:spTree>
    <p:extLst>
      <p:ext uri="{BB962C8B-B14F-4D97-AF65-F5344CB8AC3E}">
        <p14:creationId xmlns:p14="http://schemas.microsoft.com/office/powerpoint/2010/main" val="1253833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Data set Training: </a:t>
            </a:r>
            <a:r>
              <a:rPr lang="en-GB" dirty="0" smtClean="0"/>
              <a:t>Labelling Images using </a:t>
            </a:r>
            <a:r>
              <a:rPr lang="en-GB" dirty="0" err="1" smtClean="0"/>
              <a:t>labkit</a:t>
            </a:r>
            <a:r>
              <a:rPr lang="en-GB" dirty="0" smtClean="0"/>
              <a:t>	</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Open the cropped image</a:t>
            </a:r>
          </a:p>
          <a:p>
            <a:r>
              <a:rPr lang="en-GB" dirty="0" smtClean="0"/>
              <a:t>Open </a:t>
            </a:r>
            <a:r>
              <a:rPr lang="en-GB" dirty="0" err="1" smtClean="0"/>
              <a:t>labkit</a:t>
            </a:r>
            <a:r>
              <a:rPr lang="en-GB" dirty="0" smtClean="0"/>
              <a:t> (type in </a:t>
            </a:r>
            <a:r>
              <a:rPr lang="en-GB" dirty="0" err="1" smtClean="0"/>
              <a:t>labkit</a:t>
            </a:r>
            <a:r>
              <a:rPr lang="en-GB" dirty="0" smtClean="0"/>
              <a:t> in search bar)</a:t>
            </a:r>
          </a:p>
          <a:p>
            <a:r>
              <a:rPr lang="en-GB" dirty="0" smtClean="0"/>
              <a:t>Make sure to NOT “allow overlapping labels”</a:t>
            </a:r>
          </a:p>
          <a:p>
            <a:r>
              <a:rPr lang="en-GB" dirty="0" smtClean="0"/>
              <a:t>Save often!</a:t>
            </a:r>
          </a:p>
          <a:p>
            <a:r>
              <a:rPr lang="en-GB" dirty="0" smtClean="0"/>
              <a:t>Remove background and foreground labels</a:t>
            </a:r>
          </a:p>
          <a:p>
            <a:r>
              <a:rPr lang="en-GB" dirty="0" smtClean="0"/>
              <a:t>Add a new label for each object</a:t>
            </a:r>
          </a:p>
          <a:p>
            <a:r>
              <a:rPr lang="en-GB" dirty="0" smtClean="0"/>
              <a:t>Save often!</a:t>
            </a:r>
          </a:p>
          <a:p>
            <a:r>
              <a:rPr lang="en-GB" dirty="0" smtClean="0"/>
              <a:t>Typing “s” brings up contrast control</a:t>
            </a:r>
          </a:p>
          <a:p>
            <a:r>
              <a:rPr lang="en-GB" dirty="0" smtClean="0"/>
              <a:t>To save the labels, go to “Labelling</a:t>
            </a:r>
            <a:r>
              <a:rPr lang="en-GB" dirty="0" smtClean="0">
                <a:sym typeface="Wingdings" panose="05000000000000000000" pitchFamily="2" charset="2"/>
              </a:rPr>
              <a:t> Save Labelling label” while in progress.  </a:t>
            </a:r>
            <a:endParaRPr lang="en-GB" dirty="0">
              <a:sym typeface="Wingdings" panose="05000000000000000000" pitchFamily="2" charset="2"/>
            </a:endParaRPr>
          </a:p>
          <a:p>
            <a:r>
              <a:rPr lang="en-GB" dirty="0" smtClean="0">
                <a:sym typeface="Wingdings" panose="05000000000000000000" pitchFamily="2" charset="2"/>
              </a:rPr>
              <a:t>When finished, save as </a:t>
            </a:r>
            <a:r>
              <a:rPr lang="en-GB" dirty="0" err="1" smtClean="0">
                <a:sym typeface="Wingdings" panose="05000000000000000000" pitchFamily="2" charset="2"/>
              </a:rPr>
              <a:t>Tif</a:t>
            </a:r>
            <a:r>
              <a:rPr lang="en-GB" dirty="0" smtClean="0">
                <a:sym typeface="Wingdings" panose="05000000000000000000" pitchFamily="2" charset="2"/>
              </a:rPr>
              <a:t> “</a:t>
            </a:r>
            <a:r>
              <a:rPr lang="en-GB" dirty="0" err="1" smtClean="0">
                <a:sym typeface="Wingdings" panose="05000000000000000000" pitchFamily="2" charset="2"/>
              </a:rPr>
              <a:t>LabellingSave</a:t>
            </a:r>
            <a:r>
              <a:rPr lang="en-GB" dirty="0" smtClean="0">
                <a:sym typeface="Wingdings" panose="05000000000000000000" pitchFamily="2" charset="2"/>
              </a:rPr>
              <a:t> </a:t>
            </a:r>
            <a:r>
              <a:rPr lang="en-GB" dirty="0" err="1" smtClean="0">
                <a:sym typeface="Wingdings" panose="05000000000000000000" pitchFamily="2" charset="2"/>
              </a:rPr>
              <a:t>LabellingTif</a:t>
            </a:r>
            <a:r>
              <a:rPr lang="en-GB" dirty="0" smtClean="0">
                <a:sym typeface="Wingdings" panose="05000000000000000000" pitchFamily="2" charset="2"/>
              </a:rPr>
              <a:t>”. DO NOT SAVE IN THE SAME FOLDER!!! You’ll overwrite the cropped image</a:t>
            </a:r>
          </a:p>
          <a:p>
            <a:endParaRPr lang="en-GB" dirty="0" smtClean="0"/>
          </a:p>
        </p:txBody>
      </p:sp>
    </p:spTree>
    <p:extLst>
      <p:ext uri="{BB962C8B-B14F-4D97-AF65-F5344CB8AC3E}">
        <p14:creationId xmlns:p14="http://schemas.microsoft.com/office/powerpoint/2010/main" val="3143984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 y="0"/>
            <a:ext cx="10515600" cy="995363"/>
          </a:xfrm>
        </p:spPr>
        <p:txBody>
          <a:bodyPr/>
          <a:lstStyle/>
          <a:p>
            <a:r>
              <a:rPr lang="en-US" dirty="0" smtClean="0"/>
              <a:t>Course Files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65953416"/>
              </p:ext>
            </p:extLst>
          </p:nvPr>
        </p:nvGraphicFramePr>
        <p:xfrm>
          <a:off x="990923" y="668151"/>
          <a:ext cx="10507206" cy="6189849"/>
        </p:xfrm>
        <a:graphic>
          <a:graphicData uri="http://schemas.openxmlformats.org/drawingml/2006/table">
            <a:tbl>
              <a:tblPr firstRow="1" bandRow="1">
                <a:tableStyleId>{7DF18680-E054-41AD-8BC1-D1AEF772440D}</a:tableStyleId>
              </a:tblPr>
              <a:tblGrid>
                <a:gridCol w="3764501">
                  <a:extLst>
                    <a:ext uri="{9D8B030D-6E8A-4147-A177-3AD203B41FA5}">
                      <a16:colId xmlns:a16="http://schemas.microsoft.com/office/drawing/2014/main" val="3174377011"/>
                    </a:ext>
                  </a:extLst>
                </a:gridCol>
                <a:gridCol w="4047214">
                  <a:extLst>
                    <a:ext uri="{9D8B030D-6E8A-4147-A177-3AD203B41FA5}">
                      <a16:colId xmlns:a16="http://schemas.microsoft.com/office/drawing/2014/main" val="1750240315"/>
                    </a:ext>
                  </a:extLst>
                </a:gridCol>
                <a:gridCol w="2695491">
                  <a:extLst>
                    <a:ext uri="{9D8B030D-6E8A-4147-A177-3AD203B41FA5}">
                      <a16:colId xmlns:a16="http://schemas.microsoft.com/office/drawing/2014/main" val="2333394459"/>
                    </a:ext>
                  </a:extLst>
                </a:gridCol>
              </a:tblGrid>
              <a:tr h="478323">
                <a:tc>
                  <a:txBody>
                    <a:bodyPr/>
                    <a:lstStyle/>
                    <a:p>
                      <a:r>
                        <a:rPr lang="en-US" dirty="0" err="1" smtClean="0"/>
                        <a:t>FileName</a:t>
                      </a:r>
                      <a:endParaRPr lang="en-US" dirty="0"/>
                    </a:p>
                  </a:txBody>
                  <a:tcPr/>
                </a:tc>
                <a:tc>
                  <a:txBody>
                    <a:bodyPr/>
                    <a:lstStyle/>
                    <a:p>
                      <a:r>
                        <a:rPr lang="en-US" dirty="0" smtClean="0"/>
                        <a:t>Use</a:t>
                      </a:r>
                      <a:endParaRPr lang="en-US" dirty="0"/>
                    </a:p>
                  </a:txBody>
                  <a:tcPr/>
                </a:tc>
                <a:tc>
                  <a:txBody>
                    <a:bodyPr/>
                    <a:lstStyle/>
                    <a:p>
                      <a:r>
                        <a:rPr lang="en-US" dirty="0" smtClean="0"/>
                        <a:t>Folder</a:t>
                      </a:r>
                      <a:endParaRPr lang="en-US" dirty="0"/>
                    </a:p>
                  </a:txBody>
                  <a:tcPr/>
                </a:tc>
                <a:extLst>
                  <a:ext uri="{0D108BD9-81ED-4DB2-BD59-A6C34878D82A}">
                    <a16:rowId xmlns:a16="http://schemas.microsoft.com/office/drawing/2014/main" val="1979731024"/>
                  </a:ext>
                </a:extLst>
              </a:tr>
              <a:tr h="614086">
                <a:tc>
                  <a:txBody>
                    <a:bodyPr/>
                    <a:lstStyle/>
                    <a:p>
                      <a:r>
                        <a:rPr lang="en-US" dirty="0" smtClean="0"/>
                        <a:t>StarDist_bash_Sept24.sh</a:t>
                      </a:r>
                      <a:endParaRPr lang="en-US" dirty="0"/>
                    </a:p>
                  </a:txBody>
                  <a:tcPr/>
                </a:tc>
                <a:tc>
                  <a:txBody>
                    <a:bodyPr/>
                    <a:lstStyle/>
                    <a:p>
                      <a:r>
                        <a:rPr lang="en-US" dirty="0" smtClean="0"/>
                        <a:t>Installs</a:t>
                      </a:r>
                      <a:r>
                        <a:rPr lang="en-US" baseline="0" dirty="0" smtClean="0"/>
                        <a:t> StarDist into your working directory on camp</a:t>
                      </a:r>
                      <a:endParaRPr lang="en-US" dirty="0"/>
                    </a:p>
                  </a:txBody>
                  <a:tcPr/>
                </a:tc>
                <a:tc>
                  <a:txBody>
                    <a:bodyPr/>
                    <a:lstStyle/>
                    <a:p>
                      <a:r>
                        <a:rPr lang="en-US" dirty="0" err="1" smtClean="0"/>
                        <a:t>Setup_Scripts</a:t>
                      </a:r>
                      <a:endParaRPr lang="en-US" dirty="0"/>
                    </a:p>
                  </a:txBody>
                  <a:tcPr/>
                </a:tc>
                <a:extLst>
                  <a:ext uri="{0D108BD9-81ED-4DB2-BD59-A6C34878D82A}">
                    <a16:rowId xmlns:a16="http://schemas.microsoft.com/office/drawing/2014/main" val="1976492376"/>
                  </a:ext>
                </a:extLst>
              </a:tr>
              <a:tr h="614086">
                <a:tc>
                  <a:txBody>
                    <a:bodyPr/>
                    <a:lstStyle/>
                    <a:p>
                      <a:r>
                        <a:rPr lang="en-US" dirty="0" smtClean="0"/>
                        <a:t>StarDist_Crick_Sept24.yml</a:t>
                      </a:r>
                      <a:endParaRPr lang="en-US" dirty="0"/>
                    </a:p>
                  </a:txBody>
                  <a:tcPr/>
                </a:tc>
                <a:tc>
                  <a:txBody>
                    <a:bodyPr/>
                    <a:lstStyle/>
                    <a:p>
                      <a:r>
                        <a:rPr lang="en-US" dirty="0" smtClean="0"/>
                        <a:t>The environment file for StarDist,</a:t>
                      </a:r>
                      <a:r>
                        <a:rPr lang="en-US" baseline="0" dirty="0" smtClean="0"/>
                        <a:t> called by </a:t>
                      </a:r>
                      <a:r>
                        <a:rPr lang="en-US" dirty="0" smtClean="0"/>
                        <a:t>StarDist_bash_Sept24.sh</a:t>
                      </a:r>
                      <a:endParaRPr lang="en-US" dirty="0"/>
                    </a:p>
                  </a:txBody>
                  <a:tcPr/>
                </a:tc>
                <a:tc>
                  <a:txBody>
                    <a:bodyPr/>
                    <a:lstStyle/>
                    <a:p>
                      <a:r>
                        <a:rPr lang="en-US" dirty="0" err="1" smtClean="0"/>
                        <a:t>Setup_Scripts</a:t>
                      </a:r>
                      <a:endParaRPr lang="en-US" dirty="0"/>
                    </a:p>
                  </a:txBody>
                  <a:tcPr/>
                </a:tc>
                <a:extLst>
                  <a:ext uri="{0D108BD9-81ED-4DB2-BD59-A6C34878D82A}">
                    <a16:rowId xmlns:a16="http://schemas.microsoft.com/office/drawing/2014/main" val="2970922260"/>
                  </a:ext>
                </a:extLst>
              </a:tr>
              <a:tr h="614086">
                <a:tc>
                  <a:txBody>
                    <a:bodyPr/>
                    <a:lstStyle/>
                    <a:p>
                      <a:r>
                        <a:rPr lang="en-US" dirty="0" smtClean="0"/>
                        <a:t>Install_FIJI_w_download.sh</a:t>
                      </a:r>
                      <a:endParaRPr lang="en-US" dirty="0"/>
                    </a:p>
                  </a:txBody>
                  <a:tcPr/>
                </a:tc>
                <a:tc>
                  <a:txBody>
                    <a:bodyPr/>
                    <a:lstStyle/>
                    <a:p>
                      <a:r>
                        <a:rPr lang="en-US" dirty="0" smtClean="0"/>
                        <a:t>Downloads and installs FIJI</a:t>
                      </a:r>
                      <a:r>
                        <a:rPr lang="en-US" baseline="0" dirty="0" smtClean="0"/>
                        <a:t> into your working directory</a:t>
                      </a:r>
                      <a:endParaRPr lang="en-US" dirty="0"/>
                    </a:p>
                  </a:txBody>
                  <a:tcPr/>
                </a:tc>
                <a:tc>
                  <a:txBody>
                    <a:bodyPr/>
                    <a:lstStyle/>
                    <a:p>
                      <a:r>
                        <a:rPr lang="en-US" dirty="0" err="1" smtClean="0"/>
                        <a:t>Setup_Scripts</a:t>
                      </a:r>
                      <a:endParaRPr lang="en-US" dirty="0"/>
                    </a:p>
                  </a:txBody>
                  <a:tcPr/>
                </a:tc>
                <a:extLst>
                  <a:ext uri="{0D108BD9-81ED-4DB2-BD59-A6C34878D82A}">
                    <a16:rowId xmlns:a16="http://schemas.microsoft.com/office/drawing/2014/main" val="1000697570"/>
                  </a:ext>
                </a:extLst>
              </a:tr>
              <a:tr h="478323">
                <a:tc>
                  <a:txBody>
                    <a:bodyPr/>
                    <a:lstStyle/>
                    <a:p>
                      <a:r>
                        <a:rPr lang="en-US" dirty="0" err="1" smtClean="0"/>
                        <a:t>GPU_Test.ipynb</a:t>
                      </a:r>
                      <a:endParaRPr lang="en-US" dirty="0"/>
                    </a:p>
                  </a:txBody>
                  <a:tcPr/>
                </a:tc>
                <a:tc>
                  <a:txBody>
                    <a:bodyPr/>
                    <a:lstStyle/>
                    <a:p>
                      <a:r>
                        <a:rPr lang="en-US" dirty="0" smtClean="0"/>
                        <a:t>Test installation of StarDist</a:t>
                      </a:r>
                      <a:endParaRPr lang="en-US" dirty="0"/>
                    </a:p>
                  </a:txBody>
                  <a:tcPr/>
                </a:tc>
                <a:tc>
                  <a:txBody>
                    <a:bodyPr/>
                    <a:lstStyle/>
                    <a:p>
                      <a:r>
                        <a:rPr lang="en-US" dirty="0" smtClean="0"/>
                        <a:t>Notebooks</a:t>
                      </a:r>
                      <a:endParaRPr lang="en-US" dirty="0"/>
                    </a:p>
                  </a:txBody>
                  <a:tcPr/>
                </a:tc>
                <a:extLst>
                  <a:ext uri="{0D108BD9-81ED-4DB2-BD59-A6C34878D82A}">
                    <a16:rowId xmlns:a16="http://schemas.microsoft.com/office/drawing/2014/main" val="746282357"/>
                  </a:ext>
                </a:extLst>
              </a:tr>
              <a:tr h="614086">
                <a:tc>
                  <a:txBody>
                    <a:bodyPr/>
                    <a:lstStyle/>
                    <a:p>
                      <a:r>
                        <a:rPr lang="en-US" dirty="0" err="1" smtClean="0"/>
                        <a:t>StarDist_Demo_Data_Download.ipynb</a:t>
                      </a:r>
                      <a:endParaRPr lang="en-US" dirty="0"/>
                    </a:p>
                  </a:txBody>
                  <a:tcPr/>
                </a:tc>
                <a:tc>
                  <a:txBody>
                    <a:bodyPr/>
                    <a:lstStyle/>
                    <a:p>
                      <a:r>
                        <a:rPr lang="en-US" dirty="0" smtClean="0"/>
                        <a:t>Download</a:t>
                      </a:r>
                      <a:r>
                        <a:rPr lang="en-US" baseline="0" dirty="0" smtClean="0"/>
                        <a:t> the test dataset, see what labels look like</a:t>
                      </a:r>
                      <a:endParaRPr lang="en-US" dirty="0"/>
                    </a:p>
                  </a:txBody>
                  <a:tcPr/>
                </a:tc>
                <a:tc>
                  <a:txBody>
                    <a:bodyPr/>
                    <a:lstStyle/>
                    <a:p>
                      <a:r>
                        <a:rPr lang="en-US" dirty="0" smtClean="0"/>
                        <a:t>Notebooks</a:t>
                      </a:r>
                      <a:endParaRPr lang="en-US" dirty="0"/>
                    </a:p>
                  </a:txBody>
                  <a:tcPr/>
                </a:tc>
                <a:extLst>
                  <a:ext uri="{0D108BD9-81ED-4DB2-BD59-A6C34878D82A}">
                    <a16:rowId xmlns:a16="http://schemas.microsoft.com/office/drawing/2014/main" val="4120300059"/>
                  </a:ext>
                </a:extLst>
              </a:tr>
              <a:tr h="877266">
                <a:tc>
                  <a:txBody>
                    <a:bodyPr/>
                    <a:lstStyle/>
                    <a:p>
                      <a:r>
                        <a:rPr lang="en-US" dirty="0" err="1" smtClean="0"/>
                        <a:t>StarDist_Training_Demo.ipynb</a:t>
                      </a:r>
                      <a:endParaRPr lang="en-US" dirty="0"/>
                    </a:p>
                  </a:txBody>
                  <a:tcPr/>
                </a:tc>
                <a:tc>
                  <a:txBody>
                    <a:bodyPr/>
                    <a:lstStyle/>
                    <a:p>
                      <a:r>
                        <a:rPr lang="en-US" dirty="0" smtClean="0"/>
                        <a:t>Demo of how the training works, including augmentation</a:t>
                      </a:r>
                      <a:r>
                        <a:rPr lang="en-US" baseline="0" dirty="0" smtClean="0"/>
                        <a:t> and number of rays. Works on demo data</a:t>
                      </a:r>
                      <a:endParaRPr lang="en-US" dirty="0"/>
                    </a:p>
                  </a:txBody>
                  <a:tcPr/>
                </a:tc>
                <a:tc>
                  <a:txBody>
                    <a:bodyPr/>
                    <a:lstStyle/>
                    <a:p>
                      <a:r>
                        <a:rPr lang="en-US" dirty="0" smtClean="0"/>
                        <a:t>Notebooks</a:t>
                      </a:r>
                      <a:endParaRPr lang="en-US" dirty="0"/>
                    </a:p>
                  </a:txBody>
                  <a:tcPr/>
                </a:tc>
                <a:extLst>
                  <a:ext uri="{0D108BD9-81ED-4DB2-BD59-A6C34878D82A}">
                    <a16:rowId xmlns:a16="http://schemas.microsoft.com/office/drawing/2014/main" val="891309608"/>
                  </a:ext>
                </a:extLst>
              </a:tr>
              <a:tr h="614086">
                <a:tc>
                  <a:txBody>
                    <a:bodyPr/>
                    <a:lstStyle/>
                    <a:p>
                      <a:r>
                        <a:rPr lang="en-US" dirty="0" err="1" smtClean="0"/>
                        <a:t>StarDist_Prediction_Demo.ipynb</a:t>
                      </a:r>
                      <a:endParaRPr lang="en-US" dirty="0"/>
                    </a:p>
                  </a:txBody>
                  <a:tcPr/>
                </a:tc>
                <a:tc>
                  <a:txBody>
                    <a:bodyPr/>
                    <a:lstStyle/>
                    <a:p>
                      <a:r>
                        <a:rPr lang="en-US" dirty="0" smtClean="0"/>
                        <a:t>Demo of how prediction works. Includes a</a:t>
                      </a:r>
                      <a:r>
                        <a:rPr lang="en-US" baseline="0" dirty="0" smtClean="0"/>
                        <a:t> task on changing models</a:t>
                      </a:r>
                      <a:endParaRPr lang="en-US" dirty="0"/>
                    </a:p>
                  </a:txBody>
                  <a:tcPr/>
                </a:tc>
                <a:tc>
                  <a:txBody>
                    <a:bodyPr/>
                    <a:lstStyle/>
                    <a:p>
                      <a:r>
                        <a:rPr lang="en-US" dirty="0" smtClean="0"/>
                        <a:t>Notebooks</a:t>
                      </a:r>
                      <a:endParaRPr lang="en-US" dirty="0"/>
                    </a:p>
                  </a:txBody>
                  <a:tcPr/>
                </a:tc>
                <a:extLst>
                  <a:ext uri="{0D108BD9-81ED-4DB2-BD59-A6C34878D82A}">
                    <a16:rowId xmlns:a16="http://schemas.microsoft.com/office/drawing/2014/main" val="3280961800"/>
                  </a:ext>
                </a:extLst>
              </a:tr>
              <a:tr h="478323">
                <a:tc>
                  <a:txBody>
                    <a:bodyPr/>
                    <a:lstStyle/>
                    <a:p>
                      <a:r>
                        <a:rPr lang="en-US" dirty="0" err="1" smtClean="0"/>
                        <a:t>StarDist_Training_Task.ipynb</a:t>
                      </a:r>
                      <a:endParaRPr lang="en-US" dirty="0"/>
                    </a:p>
                  </a:txBody>
                  <a:tcPr/>
                </a:tc>
                <a:tc>
                  <a:txBody>
                    <a:bodyPr/>
                    <a:lstStyle/>
                    <a:p>
                      <a:r>
                        <a:rPr lang="en-US" dirty="0" smtClean="0"/>
                        <a:t>Notebook for training</a:t>
                      </a:r>
                      <a:r>
                        <a:rPr lang="en-US" baseline="0" dirty="0" smtClean="0"/>
                        <a:t> your own model.</a:t>
                      </a:r>
                    </a:p>
                  </a:txBody>
                  <a:tcPr/>
                </a:tc>
                <a:tc>
                  <a:txBody>
                    <a:bodyPr/>
                    <a:lstStyle/>
                    <a:p>
                      <a:r>
                        <a:rPr lang="en-US" dirty="0" smtClean="0"/>
                        <a:t>Notebooks</a:t>
                      </a:r>
                      <a:endParaRPr lang="en-US" dirty="0"/>
                    </a:p>
                  </a:txBody>
                  <a:tcPr/>
                </a:tc>
                <a:extLst>
                  <a:ext uri="{0D108BD9-81ED-4DB2-BD59-A6C34878D82A}">
                    <a16:rowId xmlns:a16="http://schemas.microsoft.com/office/drawing/2014/main" val="4253963071"/>
                  </a:ext>
                </a:extLst>
              </a:tr>
              <a:tr h="614086">
                <a:tc>
                  <a:txBody>
                    <a:bodyPr/>
                    <a:lstStyle/>
                    <a:p>
                      <a:r>
                        <a:rPr lang="en-US" dirty="0" err="1" smtClean="0"/>
                        <a:t>StarDist_Prediction_Workshop_Model</a:t>
                      </a:r>
                      <a:endParaRPr lang="en-US" dirty="0"/>
                    </a:p>
                  </a:txBody>
                  <a:tcPr/>
                </a:tc>
                <a:tc>
                  <a:txBody>
                    <a:bodyPr/>
                    <a:lstStyle/>
                    <a:p>
                      <a:r>
                        <a:rPr lang="en-US" dirty="0" smtClean="0"/>
                        <a:t>Notebook for doing prediction</a:t>
                      </a:r>
                      <a:r>
                        <a:rPr lang="en-US" baseline="0" dirty="0" smtClean="0"/>
                        <a:t> and saving predictions and FIJI ROI’s</a:t>
                      </a:r>
                      <a:endParaRPr lang="en-US" dirty="0"/>
                    </a:p>
                  </a:txBody>
                  <a:tcPr/>
                </a:tc>
                <a:tc>
                  <a:txBody>
                    <a:bodyPr/>
                    <a:lstStyle/>
                    <a:p>
                      <a:r>
                        <a:rPr lang="en-US" dirty="0" smtClean="0"/>
                        <a:t>Notebooks</a:t>
                      </a:r>
                      <a:endParaRPr lang="en-US" dirty="0"/>
                    </a:p>
                  </a:txBody>
                  <a:tcPr/>
                </a:tc>
                <a:extLst>
                  <a:ext uri="{0D108BD9-81ED-4DB2-BD59-A6C34878D82A}">
                    <a16:rowId xmlns:a16="http://schemas.microsoft.com/office/drawing/2014/main" val="1054737367"/>
                  </a:ext>
                </a:extLst>
              </a:tr>
            </a:tbl>
          </a:graphicData>
        </a:graphic>
      </p:graphicFrame>
    </p:spTree>
    <p:extLst>
      <p:ext uri="{BB962C8B-B14F-4D97-AF65-F5344CB8AC3E}">
        <p14:creationId xmlns:p14="http://schemas.microsoft.com/office/powerpoint/2010/main" val="1487018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Data set Training: </a:t>
            </a:r>
            <a:r>
              <a:rPr lang="en-GB" dirty="0" smtClean="0"/>
              <a:t>Setting up training data</a:t>
            </a:r>
            <a:endParaRPr lang="en-GB" dirty="0"/>
          </a:p>
        </p:txBody>
      </p:sp>
      <p:sp>
        <p:nvSpPr>
          <p:cNvPr id="3" name="Content Placeholder 2"/>
          <p:cNvSpPr>
            <a:spLocks noGrp="1"/>
          </p:cNvSpPr>
          <p:nvPr>
            <p:ph idx="1"/>
          </p:nvPr>
        </p:nvSpPr>
        <p:spPr/>
        <p:txBody>
          <a:bodyPr/>
          <a:lstStyle/>
          <a:p>
            <a:r>
              <a:rPr lang="en-GB" dirty="0" smtClean="0"/>
              <a:t>Training images need to be in a folder called : </a:t>
            </a:r>
            <a:r>
              <a:rPr lang="en-GB" i="1" dirty="0" smtClean="0"/>
              <a:t>train</a:t>
            </a:r>
          </a:p>
          <a:p>
            <a:r>
              <a:rPr lang="en-GB" strike="sngStrike" dirty="0" smtClean="0"/>
              <a:t>Test images need to be in a folder called : </a:t>
            </a:r>
            <a:r>
              <a:rPr lang="en-GB" i="1" strike="sngStrike" dirty="0" smtClean="0"/>
              <a:t> test</a:t>
            </a:r>
          </a:p>
          <a:p>
            <a:pPr lvl="1"/>
            <a:r>
              <a:rPr lang="en-GB" i="1" dirty="0" smtClean="0"/>
              <a:t>This used to be the case, you’ll see the data still labelled like that, but the training function will automatically do a train test split.</a:t>
            </a:r>
          </a:p>
          <a:p>
            <a:r>
              <a:rPr lang="en-GB" dirty="0" smtClean="0"/>
              <a:t>In both folders, there need to be folders called : </a:t>
            </a:r>
            <a:r>
              <a:rPr lang="en-GB" i="1" dirty="0" smtClean="0"/>
              <a:t>images </a:t>
            </a:r>
            <a:r>
              <a:rPr lang="en-GB" dirty="0" smtClean="0"/>
              <a:t>and</a:t>
            </a:r>
            <a:r>
              <a:rPr lang="en-GB" i="1" dirty="0" smtClean="0"/>
              <a:t> masks</a:t>
            </a:r>
          </a:p>
          <a:p>
            <a:r>
              <a:rPr lang="en-GB" dirty="0" smtClean="0"/>
              <a:t>Images, and their corresponding masks, have to have EXACTLY the same name.</a:t>
            </a:r>
          </a:p>
          <a:p>
            <a:r>
              <a:rPr lang="en-GB" dirty="0" smtClean="0"/>
              <a:t>Remember the test/train split.  You might want about 20-30% of your data for testing/validation</a:t>
            </a:r>
            <a:endParaRPr lang="en-GB" dirty="0"/>
          </a:p>
        </p:txBody>
      </p:sp>
    </p:spTree>
    <p:extLst>
      <p:ext uri="{BB962C8B-B14F-4D97-AF65-F5344CB8AC3E}">
        <p14:creationId xmlns:p14="http://schemas.microsoft.com/office/powerpoint/2010/main" val="3450047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a:t>
            </a:r>
            <a:endParaRPr lang="en-GB" dirty="0"/>
          </a:p>
        </p:txBody>
      </p:sp>
      <p:sp>
        <p:nvSpPr>
          <p:cNvPr id="3" name="Content Placeholder 2"/>
          <p:cNvSpPr>
            <a:spLocks noGrp="1"/>
          </p:cNvSpPr>
          <p:nvPr>
            <p:ph idx="1"/>
          </p:nvPr>
        </p:nvSpPr>
        <p:spPr>
          <a:xfrm>
            <a:off x="655320" y="1339691"/>
            <a:ext cx="10515600" cy="1616869"/>
          </a:xfrm>
        </p:spPr>
        <p:txBody>
          <a:bodyPr>
            <a:normAutofit lnSpcReduction="10000"/>
          </a:bodyPr>
          <a:lstStyle/>
          <a:p>
            <a:r>
              <a:rPr lang="en-GB" dirty="0" smtClean="0"/>
              <a:t>Detected object is considered a true positive (</a:t>
            </a:r>
            <a:r>
              <a:rPr lang="en-GB" dirty="0" err="1" smtClean="0"/>
              <a:t>Tp</a:t>
            </a:r>
            <a:r>
              <a:rPr lang="en-GB" dirty="0" smtClean="0"/>
              <a:t>) if the intersection over union (</a:t>
            </a:r>
            <a:r>
              <a:rPr lang="en-GB" dirty="0" err="1" smtClean="0"/>
              <a:t>IoU</a:t>
            </a:r>
            <a:r>
              <a:rPr lang="en-GB" dirty="0"/>
              <a:t>)</a:t>
            </a:r>
            <a:r>
              <a:rPr lang="en-GB" dirty="0" smtClean="0"/>
              <a:t> is higher than some threshold (</a:t>
            </a:r>
            <a:r>
              <a:rPr lang="en-GB" dirty="0" err="1" smtClean="0"/>
              <a:t>IoU</a:t>
            </a:r>
            <a:r>
              <a:rPr lang="en-GB" dirty="0" smtClean="0"/>
              <a:t> is the ratio of total overlap of detected object and ground-truth and the total union of area between detected and ground truth)</a:t>
            </a:r>
            <a:endParaRPr lang="en-GB" dirty="0"/>
          </a:p>
        </p:txBody>
      </p:sp>
      <p:sp>
        <p:nvSpPr>
          <p:cNvPr id="13" name="TextBox 12"/>
          <p:cNvSpPr txBox="1"/>
          <p:nvPr/>
        </p:nvSpPr>
        <p:spPr>
          <a:xfrm>
            <a:off x="4917440" y="3119120"/>
            <a:ext cx="5770880" cy="2092881"/>
          </a:xfrm>
          <a:prstGeom prst="rect">
            <a:avLst/>
          </a:prstGeom>
          <a:noFill/>
        </p:spPr>
        <p:txBody>
          <a:bodyPr wrap="square" rtlCol="0">
            <a:spAutoFit/>
          </a:bodyPr>
          <a:lstStyle/>
          <a:p>
            <a:r>
              <a:rPr lang="en-US" sz="2800" dirty="0" smtClean="0"/>
              <a:t>Unmatched detected objects are false positives (FP)</a:t>
            </a:r>
          </a:p>
          <a:p>
            <a:r>
              <a:rPr lang="en-US" sz="2800" dirty="0" smtClean="0"/>
              <a:t>Unmatched ground truth are false negatives (FN)</a:t>
            </a:r>
          </a:p>
          <a:p>
            <a:endParaRPr lang="en-US" dirty="0"/>
          </a:p>
        </p:txBody>
      </p:sp>
      <p:graphicFrame>
        <p:nvGraphicFramePr>
          <p:cNvPr id="15" name="Object 14"/>
          <p:cNvGraphicFramePr>
            <a:graphicFrameLocks noChangeAspect="1"/>
          </p:cNvGraphicFramePr>
          <p:nvPr>
            <p:extLst>
              <p:ext uri="{D42A27DB-BD31-4B8C-83A1-F6EECF244321}">
                <p14:modId xmlns:p14="http://schemas.microsoft.com/office/powerpoint/2010/main" val="1552133714"/>
              </p:ext>
            </p:extLst>
          </p:nvPr>
        </p:nvGraphicFramePr>
        <p:xfrm>
          <a:off x="6373091" y="5235671"/>
          <a:ext cx="4064743" cy="1223020"/>
        </p:xfrm>
        <a:graphic>
          <a:graphicData uri="http://schemas.openxmlformats.org/presentationml/2006/ole">
            <mc:AlternateContent xmlns:mc="http://schemas.openxmlformats.org/markup-compatibility/2006">
              <mc:Choice xmlns:v="urn:schemas-microsoft-com:vml" Requires="v">
                <p:oleObj spid="_x0000_s1070" name="Equation" r:id="rId3" imgW="1434960" imgH="431640" progId="Equation.3">
                  <p:embed/>
                </p:oleObj>
              </mc:Choice>
              <mc:Fallback>
                <p:oleObj name="Equation" r:id="rId3" imgW="1434960" imgH="431640" progId="Equation.3">
                  <p:embed/>
                  <p:pic>
                    <p:nvPicPr>
                      <p:cNvPr id="15" name="Object 14"/>
                      <p:cNvPicPr/>
                      <p:nvPr/>
                    </p:nvPicPr>
                    <p:blipFill>
                      <a:blip r:embed="rId4"/>
                      <a:stretch>
                        <a:fillRect/>
                      </a:stretch>
                    </p:blipFill>
                    <p:spPr>
                      <a:xfrm>
                        <a:off x="6373091" y="5235671"/>
                        <a:ext cx="4064743" cy="1223020"/>
                      </a:xfrm>
                      <a:prstGeom prst="rect">
                        <a:avLst/>
                      </a:prstGeom>
                    </p:spPr>
                  </p:pic>
                </p:oleObj>
              </mc:Fallback>
            </mc:AlternateContent>
          </a:graphicData>
        </a:graphic>
      </p:graphicFrame>
      <p:sp>
        <p:nvSpPr>
          <p:cNvPr id="6" name="AutoShape 16" descr="image.png"/>
          <p:cNvSpPr>
            <a:spLocks noChangeAspect="1" noChangeArrowheads="1"/>
          </p:cNvSpPr>
          <p:nvPr/>
        </p:nvSpPr>
        <p:spPr bwMode="auto">
          <a:xfrm>
            <a:off x="155575" y="-144463"/>
            <a:ext cx="3007726" cy="30077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Intersection over Union (IoU) for object detection - PyImageSearc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636" y="3269672"/>
            <a:ext cx="3623496" cy="2826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920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We will run the training data on the cluster now to build our own model to run predictions</a:t>
            </a:r>
          </a:p>
          <a:p>
            <a:r>
              <a:rPr lang="en-US" dirty="0" smtClean="0"/>
              <a:t>First we will run through </a:t>
            </a:r>
            <a:r>
              <a:rPr lang="en-US" dirty="0" err="1" smtClean="0"/>
              <a:t>StarDist_Training_Demo.ipynb</a:t>
            </a:r>
            <a:endParaRPr lang="en-US" dirty="0" smtClean="0"/>
          </a:p>
          <a:p>
            <a:r>
              <a:rPr lang="en-US" dirty="0" smtClean="0"/>
              <a:t>You will then change the variables needed to run </a:t>
            </a:r>
            <a:r>
              <a:rPr lang="en-US" dirty="0" err="1" smtClean="0"/>
              <a:t>StarDist_Training_Task.ipynb</a:t>
            </a:r>
            <a:endParaRPr lang="en-US" dirty="0" smtClean="0"/>
          </a:p>
          <a:p>
            <a:endParaRPr lang="en-US" dirty="0"/>
          </a:p>
          <a:p>
            <a:pPr lvl="1"/>
            <a:r>
              <a:rPr lang="en-US" dirty="0" smtClean="0"/>
              <a:t>You’ll want to change the </a:t>
            </a:r>
            <a:r>
              <a:rPr lang="en-US" dirty="0" err="1" smtClean="0"/>
              <a:t>train_image_path</a:t>
            </a:r>
            <a:r>
              <a:rPr lang="en-US" dirty="0" smtClean="0"/>
              <a:t>, </a:t>
            </a:r>
            <a:r>
              <a:rPr lang="en-US" dirty="0" err="1" smtClean="0"/>
              <a:t>train_mask_path</a:t>
            </a:r>
            <a:r>
              <a:rPr lang="en-US" dirty="0" smtClean="0"/>
              <a:t>, model name, number of rays</a:t>
            </a:r>
          </a:p>
          <a:p>
            <a:pPr lvl="1"/>
            <a:endParaRPr lang="en-US" dirty="0"/>
          </a:p>
          <a:p>
            <a:pPr marL="457200" lvl="1" indent="0">
              <a:buNone/>
            </a:pPr>
            <a:endParaRPr lang="en-US" dirty="0"/>
          </a:p>
        </p:txBody>
      </p:sp>
      <p:sp>
        <p:nvSpPr>
          <p:cNvPr id="4" name="Title 1"/>
          <p:cNvSpPr>
            <a:spLocks noGrp="1"/>
          </p:cNvSpPr>
          <p:nvPr>
            <p:ph type="title"/>
          </p:nvPr>
        </p:nvSpPr>
        <p:spPr>
          <a:xfrm>
            <a:off x="838200" y="365125"/>
            <a:ext cx="10515600" cy="1325563"/>
          </a:xfrm>
        </p:spPr>
        <p:txBody>
          <a:bodyPr/>
          <a:lstStyle/>
          <a:p>
            <a:r>
              <a:rPr lang="en-US" dirty="0">
                <a:solidFill>
                  <a:schemeClr val="accent2"/>
                </a:solidFill>
              </a:rPr>
              <a:t>Data set Training: </a:t>
            </a:r>
            <a:r>
              <a:rPr lang="en-GB" dirty="0" smtClean="0"/>
              <a:t>Set up training data and run on cluster	</a:t>
            </a:r>
            <a:endParaRPr lang="en-GB" dirty="0"/>
          </a:p>
        </p:txBody>
      </p:sp>
    </p:spTree>
    <p:extLst>
      <p:ext uri="{BB962C8B-B14F-4D97-AF65-F5344CB8AC3E}">
        <p14:creationId xmlns:p14="http://schemas.microsoft.com/office/powerpoint/2010/main" val="2264220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Training over epochs:</a:t>
            </a:r>
            <a:endParaRPr lang="en-GB" dirty="0"/>
          </a:p>
        </p:txBody>
      </p:sp>
      <p:sp>
        <p:nvSpPr>
          <p:cNvPr id="3" name="Content Placeholder 2"/>
          <p:cNvSpPr>
            <a:spLocks noGrp="1"/>
          </p:cNvSpPr>
          <p:nvPr>
            <p:ph idx="1"/>
          </p:nvPr>
        </p:nvSpPr>
        <p:spPr/>
        <p:txBody>
          <a:bodyPr/>
          <a:lstStyle/>
          <a:p>
            <a:r>
              <a:rPr lang="en-US" dirty="0" smtClean="0"/>
              <a:t>An epoch is one complete pass through the training data and updating the model. </a:t>
            </a:r>
          </a:p>
          <a:p>
            <a:endParaRPr lang="en-US" dirty="0"/>
          </a:p>
          <a:p>
            <a:pPr marL="0" indent="0">
              <a:buNone/>
            </a:pPr>
            <a:endParaRPr lang="en-GB" dirty="0"/>
          </a:p>
        </p:txBody>
      </p:sp>
      <p:pic>
        <p:nvPicPr>
          <p:cNvPr id="7" name="overlay_labels">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924424" y="2266950"/>
            <a:ext cx="4078105" cy="4044950"/>
          </a:xfrm>
          <a:prstGeom prst="rect">
            <a:avLst/>
          </a:prstGeom>
        </p:spPr>
      </p:pic>
    </p:spTree>
    <p:extLst>
      <p:ext uri="{BB962C8B-B14F-4D97-AF65-F5344CB8AC3E}">
        <p14:creationId xmlns:p14="http://schemas.microsoft.com/office/powerpoint/2010/main" val="229488856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3407" y="2766419"/>
            <a:ext cx="4067755" cy="1325563"/>
          </a:xfrm>
        </p:spPr>
        <p:txBody>
          <a:bodyPr/>
          <a:lstStyle/>
          <a:p>
            <a:r>
              <a:rPr lang="en-US" dirty="0">
                <a:solidFill>
                  <a:srgbClr val="00B050"/>
                </a:solidFill>
              </a:rPr>
              <a:t>Prediction:</a:t>
            </a:r>
            <a:endParaRPr lang="en-US" dirty="0"/>
          </a:p>
        </p:txBody>
      </p:sp>
    </p:spTree>
    <p:extLst>
      <p:ext uri="{BB962C8B-B14F-4D97-AF65-F5344CB8AC3E}">
        <p14:creationId xmlns:p14="http://schemas.microsoft.com/office/powerpoint/2010/main" val="1621955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Prediction:</a:t>
            </a:r>
            <a:endParaRPr lang="en-US" dirty="0">
              <a:solidFill>
                <a:srgbClr val="00B050"/>
              </a:solidFill>
            </a:endParaRPr>
          </a:p>
        </p:txBody>
      </p:sp>
      <p:sp>
        <p:nvSpPr>
          <p:cNvPr id="3" name="Content Placeholder 2"/>
          <p:cNvSpPr>
            <a:spLocks noGrp="1"/>
          </p:cNvSpPr>
          <p:nvPr>
            <p:ph idx="1"/>
          </p:nvPr>
        </p:nvSpPr>
        <p:spPr/>
        <p:txBody>
          <a:bodyPr/>
          <a:lstStyle/>
          <a:p>
            <a:r>
              <a:rPr lang="en-US" dirty="0" smtClean="0"/>
              <a:t>Prediction is much easier than training</a:t>
            </a:r>
          </a:p>
          <a:p>
            <a:r>
              <a:rPr lang="en-US" dirty="0" smtClean="0"/>
              <a:t>You can predict on a CPU, but it’s still faster on the GPU</a:t>
            </a:r>
          </a:p>
          <a:p>
            <a:r>
              <a:rPr lang="en-US" dirty="0" smtClean="0"/>
              <a:t>Make sure that the images that you want to predict on are similar to those you trained on</a:t>
            </a:r>
          </a:p>
          <a:p>
            <a:r>
              <a:rPr lang="en-US" dirty="0" smtClean="0"/>
              <a:t>You may have to rescale your images to fit the diameter of the objects you trained on.  </a:t>
            </a:r>
          </a:p>
          <a:p>
            <a:endParaRPr lang="en-US" dirty="0"/>
          </a:p>
        </p:txBody>
      </p:sp>
    </p:spTree>
    <p:extLst>
      <p:ext uri="{BB962C8B-B14F-4D97-AF65-F5344CB8AC3E}">
        <p14:creationId xmlns:p14="http://schemas.microsoft.com/office/powerpoint/2010/main" val="3141540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Prediction:</a:t>
            </a:r>
            <a:endParaRPr lang="en-US" dirty="0"/>
          </a:p>
        </p:txBody>
      </p:sp>
      <p:sp>
        <p:nvSpPr>
          <p:cNvPr id="3" name="Content Placeholder 2"/>
          <p:cNvSpPr>
            <a:spLocks noGrp="1"/>
          </p:cNvSpPr>
          <p:nvPr>
            <p:ph idx="1"/>
          </p:nvPr>
        </p:nvSpPr>
        <p:spPr/>
        <p:txBody>
          <a:bodyPr/>
          <a:lstStyle/>
          <a:p>
            <a:r>
              <a:rPr lang="en-US" dirty="0" smtClean="0"/>
              <a:t>Run through the </a:t>
            </a:r>
            <a:r>
              <a:rPr lang="en-US" dirty="0" err="1" smtClean="0"/>
              <a:t>StarDist_Prediction_Demo.ipynb</a:t>
            </a:r>
            <a:r>
              <a:rPr lang="en-US" dirty="0" smtClean="0"/>
              <a:t> notebook</a:t>
            </a:r>
          </a:p>
          <a:p>
            <a:r>
              <a:rPr lang="en-US" dirty="0" smtClean="0"/>
              <a:t>Switch to the H&amp;E model and predict an H&amp;E image</a:t>
            </a:r>
          </a:p>
          <a:p>
            <a:r>
              <a:rPr lang="en-US" dirty="0" smtClean="0"/>
              <a:t>H&amp;E data is in the </a:t>
            </a:r>
            <a:r>
              <a:rPr lang="en-US" dirty="0" err="1" smtClean="0"/>
              <a:t>StarDist_Course_Materials</a:t>
            </a:r>
            <a:r>
              <a:rPr lang="en-US" dirty="0" smtClean="0"/>
              <a:t>/</a:t>
            </a:r>
            <a:r>
              <a:rPr lang="en-US" dirty="0" err="1" smtClean="0"/>
              <a:t>Example_Data</a:t>
            </a:r>
            <a:r>
              <a:rPr lang="en-US" dirty="0" smtClean="0"/>
              <a:t>/</a:t>
            </a:r>
            <a:r>
              <a:rPr lang="en-US" dirty="0" err="1" smtClean="0"/>
              <a:t>HnE_Data</a:t>
            </a:r>
            <a:r>
              <a:rPr lang="en-US" dirty="0" smtClean="0"/>
              <a:t> folder</a:t>
            </a:r>
          </a:p>
          <a:p>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2012034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Prediction:</a:t>
            </a:r>
            <a:endParaRPr lang="en-US" dirty="0"/>
          </a:p>
        </p:txBody>
      </p:sp>
      <p:sp>
        <p:nvSpPr>
          <p:cNvPr id="3" name="Content Placeholder 2"/>
          <p:cNvSpPr>
            <a:spLocks noGrp="1"/>
          </p:cNvSpPr>
          <p:nvPr>
            <p:ph idx="1"/>
          </p:nvPr>
        </p:nvSpPr>
        <p:spPr>
          <a:xfrm>
            <a:off x="838200" y="1825625"/>
            <a:ext cx="10934700" cy="4351338"/>
          </a:xfrm>
        </p:spPr>
        <p:txBody>
          <a:bodyPr/>
          <a:lstStyle/>
          <a:p>
            <a:r>
              <a:rPr lang="en-GB" dirty="0" smtClean="0"/>
              <a:t>Open up </a:t>
            </a:r>
            <a:r>
              <a:rPr lang="en-GB" dirty="0" err="1" smtClean="0"/>
              <a:t>StarDist_Prediction_Workshop_Model.ipynb</a:t>
            </a:r>
            <a:endParaRPr lang="en-GB" dirty="0"/>
          </a:p>
          <a:p>
            <a:r>
              <a:rPr lang="en-GB" dirty="0" smtClean="0"/>
              <a:t>Use our newly trained model to predict some data from the folder:</a:t>
            </a:r>
          </a:p>
          <a:p>
            <a:pPr lvl="1"/>
            <a:r>
              <a:rPr lang="en-GB" dirty="0" err="1" smtClean="0"/>
              <a:t>StarDist_Course_Materials</a:t>
            </a:r>
            <a:r>
              <a:rPr lang="en-GB" dirty="0" smtClean="0"/>
              <a:t>/</a:t>
            </a:r>
            <a:r>
              <a:rPr lang="en-GB" dirty="0" err="1" smtClean="0"/>
              <a:t>Example_Data</a:t>
            </a:r>
            <a:r>
              <a:rPr lang="en-GB" dirty="0" smtClean="0"/>
              <a:t>/</a:t>
            </a:r>
            <a:r>
              <a:rPr lang="en-GB" dirty="0" err="1" smtClean="0"/>
              <a:t>Crick_Dapi</a:t>
            </a:r>
            <a:r>
              <a:rPr lang="en-GB" dirty="0" smtClean="0"/>
              <a:t>/</a:t>
            </a:r>
            <a:r>
              <a:rPr lang="en-GB" dirty="0" err="1" smtClean="0"/>
              <a:t>Full_Size_Unseen</a:t>
            </a:r>
            <a:endParaRPr lang="en-GB" dirty="0" smtClean="0"/>
          </a:p>
          <a:p>
            <a:pPr lvl="1"/>
            <a:endParaRPr lang="en-GB" dirty="0"/>
          </a:p>
        </p:txBody>
      </p:sp>
    </p:spTree>
    <p:extLst>
      <p:ext uri="{BB962C8B-B14F-4D97-AF65-F5344CB8AC3E}">
        <p14:creationId xmlns:p14="http://schemas.microsoft.com/office/powerpoint/2010/main" val="3370783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models	</a:t>
            </a:r>
            <a:endParaRPr lang="en-GB" dirty="0"/>
          </a:p>
        </p:txBody>
      </p:sp>
      <p:sp>
        <p:nvSpPr>
          <p:cNvPr id="3" name="Content Placeholder 2"/>
          <p:cNvSpPr>
            <a:spLocks noGrp="1"/>
          </p:cNvSpPr>
          <p:nvPr>
            <p:ph idx="1"/>
          </p:nvPr>
        </p:nvSpPr>
        <p:spPr/>
        <p:txBody>
          <a:bodyPr/>
          <a:lstStyle/>
          <a:p>
            <a:r>
              <a:rPr lang="en-GB" dirty="0" smtClean="0"/>
              <a:t>Multi-class</a:t>
            </a:r>
          </a:p>
          <a:p>
            <a:r>
              <a:rPr lang="en-GB" dirty="0" smtClean="0"/>
              <a:t>H&amp;E</a:t>
            </a:r>
          </a:p>
          <a:p>
            <a:r>
              <a:rPr lang="en-GB" dirty="0" smtClean="0"/>
              <a:t>3D</a:t>
            </a:r>
            <a:endParaRPr lang="en-GB" dirty="0"/>
          </a:p>
        </p:txBody>
      </p:sp>
    </p:spTree>
    <p:extLst>
      <p:ext uri="{BB962C8B-B14F-4D97-AF65-F5344CB8AC3E}">
        <p14:creationId xmlns:p14="http://schemas.microsoft.com/office/powerpoint/2010/main" val="158010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GPU vs CPU</a:t>
            </a:r>
            <a:endParaRPr lang="en-GB" dirty="0"/>
          </a:p>
        </p:txBody>
      </p:sp>
      <p:pic>
        <p:nvPicPr>
          <p:cNvPr id="4" name="-P28LKWTzrI"/>
          <p:cNvPicPr>
            <a:picLocks noGrp="1" noRot="1" noChangeAspect="1"/>
          </p:cNvPicPr>
          <p:nvPr>
            <p:ph idx="1"/>
            <a:videoFile r:link="rId1"/>
          </p:nvPr>
        </p:nvPicPr>
        <p:blipFill>
          <a:blip r:embed="rId4"/>
          <a:stretch>
            <a:fillRect/>
          </a:stretch>
        </p:blipFill>
        <p:spPr>
          <a:xfrm>
            <a:off x="6708894" y="435093"/>
            <a:ext cx="5097230" cy="2867192"/>
          </a:xfrm>
          <a:prstGeom prst="rect">
            <a:avLst/>
          </a:prstGeom>
        </p:spPr>
      </p:pic>
      <p:pic>
        <p:nvPicPr>
          <p:cNvPr id="2050" name="Picture 2" descr="https://miro.medium.com/v2/resize:fit:1050/0*4juwQi8MVj-EK58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2653" y="3439029"/>
            <a:ext cx="6609347" cy="32291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1802063"/>
            <a:ext cx="5368758" cy="3693319"/>
          </a:xfrm>
          <a:prstGeom prst="rect">
            <a:avLst/>
          </a:prstGeom>
          <a:noFill/>
        </p:spPr>
        <p:txBody>
          <a:bodyPr wrap="square" rtlCol="0">
            <a:spAutoFit/>
          </a:bodyPr>
          <a:lstStyle/>
          <a:p>
            <a:r>
              <a:rPr lang="en-US" dirty="0" smtClean="0"/>
              <a:t>CPUs are the normal processors in your computer. They act in a serial way, doing one task, and then another. They do a variety of tasks incredibly quickly and well, but don’t do multiple tasks well at the same time.</a:t>
            </a:r>
          </a:p>
          <a:p>
            <a:endParaRPr lang="en-US" dirty="0"/>
          </a:p>
          <a:p>
            <a:r>
              <a:rPr lang="en-US" dirty="0" smtClean="0"/>
              <a:t>GPUs are dumber and slower, but have many </a:t>
            </a:r>
            <a:r>
              <a:rPr lang="en-US" dirty="0" err="1" smtClean="0"/>
              <a:t>many</a:t>
            </a:r>
            <a:r>
              <a:rPr lang="en-US" dirty="0" smtClean="0"/>
              <a:t> </a:t>
            </a:r>
            <a:r>
              <a:rPr lang="en-US" dirty="0" err="1" smtClean="0"/>
              <a:t>many</a:t>
            </a:r>
            <a:r>
              <a:rPr lang="en-US" dirty="0" smtClean="0"/>
              <a:t> processors, so can be faster for simple parallelizable tasks. For things like image analysis, where we can easily parallelize a task (i.e. the same operation on every slice of a Z-stack) GPUs are much faster.</a:t>
            </a:r>
          </a:p>
          <a:p>
            <a:endParaRPr lang="en-US" dirty="0"/>
          </a:p>
          <a:p>
            <a:r>
              <a:rPr lang="en-US" dirty="0" smtClean="0"/>
              <a:t> </a:t>
            </a:r>
            <a:endParaRPr lang="en-GB" dirty="0"/>
          </a:p>
        </p:txBody>
      </p:sp>
    </p:spTree>
    <p:extLst>
      <p:ext uri="{BB962C8B-B14F-4D97-AF65-F5344CB8AC3E}">
        <p14:creationId xmlns:p14="http://schemas.microsoft.com/office/powerpoint/2010/main" val="3236124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Star-convex?</a:t>
            </a:r>
            <a:endParaRPr lang="en-GB" dirty="0"/>
          </a:p>
        </p:txBody>
      </p:sp>
      <p:pic>
        <p:nvPicPr>
          <p:cNvPr id="1026" name="Picture 2" descr="https://upload.wikimedia.org/wikipedia/commons/thumb/1/11/Star-kernel.svg/200px-Star-kerne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89200"/>
            <a:ext cx="1905000" cy="47434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538496" y="1027906"/>
            <a:ext cx="6275753" cy="923330"/>
          </a:xfrm>
          <a:prstGeom prst="rect">
            <a:avLst/>
          </a:prstGeom>
          <a:noFill/>
        </p:spPr>
        <p:txBody>
          <a:bodyPr wrap="square" rtlCol="0">
            <a:spAutoFit/>
          </a:bodyPr>
          <a:lstStyle/>
          <a:p>
            <a:r>
              <a:rPr lang="en-US" dirty="0" err="1" smtClean="0"/>
              <a:t>Stardist</a:t>
            </a:r>
            <a:r>
              <a:rPr lang="en-US" dirty="0" smtClean="0"/>
              <a:t> can only detect objects that are Star-convex: all the points of the perimeter can be reached by rays emanating from a point somewhere in the object.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082" y="2106926"/>
            <a:ext cx="3095469" cy="209804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7854" y="4303478"/>
            <a:ext cx="3215926" cy="237978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520045"/>
            <a:ext cx="2927353" cy="1864755"/>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99603" y="2781147"/>
            <a:ext cx="2511564" cy="3342550"/>
          </a:xfrm>
          <a:prstGeom prst="rect">
            <a:avLst/>
          </a:prstGeom>
        </p:spPr>
      </p:pic>
    </p:spTree>
    <p:extLst>
      <p:ext uri="{BB962C8B-B14F-4D97-AF65-F5344CB8AC3E}">
        <p14:creationId xmlns:p14="http://schemas.microsoft.com/office/powerpoint/2010/main" val="2542362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0943" y="-220718"/>
            <a:ext cx="7851227" cy="4684377"/>
          </a:xfrm>
          <a:prstGeom prst="rect">
            <a:avLst/>
          </a:prstGeom>
        </p:spPr>
      </p:pic>
      <p:sp>
        <p:nvSpPr>
          <p:cNvPr id="2" name="TextBox 1"/>
          <p:cNvSpPr txBox="1"/>
          <p:nvPr/>
        </p:nvSpPr>
        <p:spPr>
          <a:xfrm>
            <a:off x="2199290" y="4463659"/>
            <a:ext cx="9601200" cy="2308324"/>
          </a:xfrm>
          <a:prstGeom prst="rect">
            <a:avLst/>
          </a:prstGeom>
          <a:noFill/>
        </p:spPr>
        <p:txBody>
          <a:bodyPr wrap="square" rtlCol="0">
            <a:spAutoFit/>
          </a:bodyPr>
          <a:lstStyle/>
          <a:p>
            <a:r>
              <a:rPr lang="en-US" sz="1600" dirty="0" smtClean="0"/>
              <a:t>1.) </a:t>
            </a:r>
            <a:r>
              <a:rPr lang="en-US" sz="1600" dirty="0"/>
              <a:t>(</a:t>
            </a:r>
            <a:r>
              <a:rPr lang="en-US" sz="1600" dirty="0" err="1"/>
              <a:t>d</a:t>
            </a:r>
            <a:r>
              <a:rPr lang="en-US" sz="1600" baseline="-25000" dirty="0" err="1"/>
              <a:t>i,j</a:t>
            </a:r>
            <a:r>
              <a:rPr lang="en-US" sz="1600" dirty="0"/>
              <a:t>) </a:t>
            </a:r>
            <a:r>
              <a:rPr lang="en-US" sz="1600" dirty="0" smtClean="0"/>
              <a:t> The object probability that a pixel is in an object is calculated for every pixel. The object probability is defined as the normalized distance to the nearest background pixel.</a:t>
            </a:r>
          </a:p>
          <a:p>
            <a:endParaRPr lang="en-US" sz="1600" dirty="0"/>
          </a:p>
          <a:p>
            <a:r>
              <a:rPr lang="en-US" sz="1600" dirty="0" smtClean="0"/>
              <a:t>2.) For every pixel the distance to the edge of the object of which it belongs is calculated, along n-rays. This forms a polygon</a:t>
            </a:r>
          </a:p>
          <a:p>
            <a:endParaRPr lang="en-US" sz="1600" dirty="0"/>
          </a:p>
          <a:p>
            <a:r>
              <a:rPr lang="en-US" sz="1600" dirty="0" smtClean="0"/>
              <a:t>3.) Polygon proposals are generated from  each pixel, but only pixels with a high enough “d” value are considered. </a:t>
            </a:r>
          </a:p>
          <a:p>
            <a:endParaRPr lang="en-US" sz="1600" dirty="0"/>
          </a:p>
          <a:p>
            <a:r>
              <a:rPr lang="en-US" sz="1600" dirty="0" smtClean="0"/>
              <a:t>4.) Non-maximum suppression is used to find the final polygons</a:t>
            </a:r>
            <a:endParaRPr lang="en-GB" sz="1600" dirty="0"/>
          </a:p>
        </p:txBody>
      </p:sp>
      <p:sp>
        <p:nvSpPr>
          <p:cNvPr id="3" name="TextBox 2"/>
          <p:cNvSpPr txBox="1"/>
          <p:nvPr/>
        </p:nvSpPr>
        <p:spPr>
          <a:xfrm>
            <a:off x="7780284" y="1018903"/>
            <a:ext cx="4101738"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FF0000"/>
                </a:solidFill>
              </a:rPr>
              <a:t>Is a pixel in an object</a:t>
            </a:r>
          </a:p>
          <a:p>
            <a:pPr marL="285750" indent="-285750">
              <a:buFont typeface="Arial" panose="020B0604020202020204" pitchFamily="34" charset="0"/>
              <a:buChar char="•"/>
            </a:pPr>
            <a:r>
              <a:rPr lang="en-US" dirty="0" smtClean="0">
                <a:solidFill>
                  <a:srgbClr val="FF0000"/>
                </a:solidFill>
              </a:rPr>
              <a:t>If pixel is in an object, how far to the boundary of the object in which the pixel belongs</a:t>
            </a:r>
          </a:p>
          <a:p>
            <a:pPr marL="285750" indent="-285750">
              <a:buFont typeface="Arial" panose="020B0604020202020204" pitchFamily="34" charset="0"/>
              <a:buChar char="•"/>
            </a:pPr>
            <a:r>
              <a:rPr lang="en-US" dirty="0" smtClean="0">
                <a:solidFill>
                  <a:srgbClr val="FF0000"/>
                </a:solidFill>
              </a:rPr>
              <a:t>Pixels are weighted higher towards the middle of objects</a:t>
            </a:r>
          </a:p>
          <a:p>
            <a:endParaRPr lang="en-US" dirty="0"/>
          </a:p>
        </p:txBody>
      </p:sp>
    </p:spTree>
    <p:extLst>
      <p:ext uri="{BB962C8B-B14F-4D97-AF65-F5344CB8AC3E}">
        <p14:creationId xmlns:p14="http://schemas.microsoft.com/office/powerpoint/2010/main" val="2395960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Quick-use FIJI</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02" y="1492915"/>
            <a:ext cx="3776366" cy="377636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7865" y="1492913"/>
            <a:ext cx="3776366" cy="377636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24003" y="1443383"/>
            <a:ext cx="3776366" cy="3776366"/>
          </a:xfrm>
          <a:prstGeom prst="rect">
            <a:avLst/>
          </a:prstGeom>
        </p:spPr>
      </p:pic>
      <p:sp>
        <p:nvSpPr>
          <p:cNvPr id="3" name="Rectangle 2"/>
          <p:cNvSpPr/>
          <p:nvPr/>
        </p:nvSpPr>
        <p:spPr>
          <a:xfrm>
            <a:off x="266982" y="5732161"/>
            <a:ext cx="3436005" cy="369332"/>
          </a:xfrm>
          <a:prstGeom prst="rect">
            <a:avLst/>
          </a:prstGeom>
        </p:spPr>
        <p:txBody>
          <a:bodyPr wrap="none">
            <a:spAutoFit/>
          </a:bodyPr>
          <a:lstStyle/>
          <a:p>
            <a:r>
              <a:rPr lang="en-US" dirty="0"/>
              <a:t>https://imagej.net/plugins/stardist</a:t>
            </a:r>
          </a:p>
        </p:txBody>
      </p:sp>
    </p:spTree>
    <p:extLst>
      <p:ext uri="{BB962C8B-B14F-4D97-AF65-F5344CB8AC3E}">
        <p14:creationId xmlns:p14="http://schemas.microsoft.com/office/powerpoint/2010/main" val="4117441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Install FIJI</a:t>
            </a:r>
            <a:endParaRPr lang="en-GB" dirty="0"/>
          </a:p>
        </p:txBody>
      </p:sp>
      <p:sp>
        <p:nvSpPr>
          <p:cNvPr id="3" name="Content Placeholder 2"/>
          <p:cNvSpPr>
            <a:spLocks noGrp="1"/>
          </p:cNvSpPr>
          <p:nvPr>
            <p:ph idx="1"/>
          </p:nvPr>
        </p:nvSpPr>
        <p:spPr/>
        <p:txBody>
          <a:bodyPr/>
          <a:lstStyle/>
          <a:p>
            <a:r>
              <a:rPr lang="en-US" dirty="0" smtClean="0"/>
              <a:t>Save the Install_FIJI_w_download.sh file to a folder where you want to put Fiji on Nemo</a:t>
            </a:r>
          </a:p>
          <a:p>
            <a:r>
              <a:rPr lang="en-US" dirty="0" smtClean="0"/>
              <a:t>Run Install_FIJI_w_download.sh (“</a:t>
            </a:r>
            <a:r>
              <a:rPr lang="en-US" dirty="0" smtClean="0">
                <a:solidFill>
                  <a:srgbClr val="00B0F0"/>
                </a:solidFill>
              </a:rPr>
              <a:t>./ Install_FIJI_w_download.sh</a:t>
            </a:r>
            <a:r>
              <a:rPr lang="en-US" dirty="0" smtClean="0"/>
              <a:t>”)</a:t>
            </a:r>
          </a:p>
          <a:p>
            <a:r>
              <a:rPr lang="en-US" dirty="0" smtClean="0"/>
              <a:t>At home directory prompt (~) run “</a:t>
            </a:r>
            <a:r>
              <a:rPr lang="en-US" dirty="0" smtClean="0">
                <a:solidFill>
                  <a:srgbClr val="00B0F0"/>
                </a:solidFill>
              </a:rPr>
              <a:t>./Run_Fiji.sh</a:t>
            </a:r>
            <a:r>
              <a:rPr lang="en-US" dirty="0" smtClean="0"/>
              <a:t>” </a:t>
            </a:r>
          </a:p>
          <a:p>
            <a:endParaRPr lang="en-US" dirty="0"/>
          </a:p>
          <a:p>
            <a:endParaRPr lang="en-US" dirty="0" smtClean="0"/>
          </a:p>
          <a:p>
            <a:r>
              <a:rPr lang="en-US" dirty="0" smtClean="0"/>
              <a:t>Other option, download Fiji </a:t>
            </a:r>
            <a:r>
              <a:rPr lang="en-US" dirty="0" err="1" smtClean="0"/>
              <a:t>linux</a:t>
            </a:r>
            <a:r>
              <a:rPr lang="en-US" dirty="0" smtClean="0"/>
              <a:t> from website, move into a directory on nemo and unzip it</a:t>
            </a:r>
            <a:endParaRPr lang="en-GB" dirty="0"/>
          </a:p>
        </p:txBody>
      </p:sp>
    </p:spTree>
    <p:extLst>
      <p:ext uri="{BB962C8B-B14F-4D97-AF65-F5344CB8AC3E}">
        <p14:creationId xmlns:p14="http://schemas.microsoft.com/office/powerpoint/2010/main" val="3240363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Install in FIJI</a:t>
            </a:r>
            <a:endParaRPr lang="en-US" dirty="0"/>
          </a:p>
        </p:txBody>
      </p:sp>
      <p:pic>
        <p:nvPicPr>
          <p:cNvPr id="4" name="Picture 3"/>
          <p:cNvPicPr>
            <a:picLocks noChangeAspect="1"/>
          </p:cNvPicPr>
          <p:nvPr/>
        </p:nvPicPr>
        <p:blipFill>
          <a:blip r:embed="rId3"/>
          <a:stretch>
            <a:fillRect/>
          </a:stretch>
        </p:blipFill>
        <p:spPr>
          <a:xfrm>
            <a:off x="423733" y="1370313"/>
            <a:ext cx="11163300" cy="4743450"/>
          </a:xfrm>
          <a:prstGeom prst="rect">
            <a:avLst/>
          </a:prstGeom>
        </p:spPr>
      </p:pic>
    </p:spTree>
    <p:extLst>
      <p:ext uri="{BB962C8B-B14F-4D97-AF65-F5344CB8AC3E}">
        <p14:creationId xmlns:p14="http://schemas.microsoft.com/office/powerpoint/2010/main" val="3163586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FIJI Demo	</a:t>
            </a:r>
            <a:endParaRPr lang="en-GB" dirty="0"/>
          </a:p>
        </p:txBody>
      </p:sp>
      <p:sp>
        <p:nvSpPr>
          <p:cNvPr id="3" name="Content Placeholder 2"/>
          <p:cNvSpPr>
            <a:spLocks noGrp="1"/>
          </p:cNvSpPr>
          <p:nvPr>
            <p:ph idx="1"/>
          </p:nvPr>
        </p:nvSpPr>
        <p:spPr/>
        <p:txBody>
          <a:bodyPr/>
          <a:lstStyle/>
          <a:p>
            <a:r>
              <a:rPr lang="en-US" dirty="0" smtClean="0"/>
              <a:t>Open up FIJI, install </a:t>
            </a:r>
            <a:r>
              <a:rPr lang="en-US" dirty="0" err="1" smtClean="0"/>
              <a:t>StarDist</a:t>
            </a:r>
            <a:endParaRPr lang="en-GB" dirty="0" smtClean="0"/>
          </a:p>
          <a:p>
            <a:pPr lvl="1"/>
            <a:r>
              <a:rPr lang="en-US" dirty="0" smtClean="0"/>
              <a:t>Also, please install </a:t>
            </a:r>
            <a:r>
              <a:rPr lang="en-US" dirty="0" err="1" smtClean="0"/>
              <a:t>Labkit</a:t>
            </a:r>
            <a:endParaRPr lang="en-US" dirty="0" smtClean="0"/>
          </a:p>
          <a:p>
            <a:r>
              <a:rPr lang="en-US" dirty="0" smtClean="0"/>
              <a:t>Open the file: </a:t>
            </a:r>
            <a:r>
              <a:rPr lang="en-US" dirty="0" err="1" smtClean="0"/>
              <a:t>StarDist_Course_Materials</a:t>
            </a:r>
            <a:r>
              <a:rPr lang="en-US" dirty="0" smtClean="0"/>
              <a:t>\</a:t>
            </a:r>
            <a:r>
              <a:rPr lang="en-US" dirty="0" err="1" smtClean="0"/>
              <a:t>Example_Data</a:t>
            </a:r>
            <a:r>
              <a:rPr lang="en-US" dirty="0" smtClean="0"/>
              <a:t>\</a:t>
            </a:r>
            <a:r>
              <a:rPr lang="en-US" dirty="0" err="1" smtClean="0"/>
              <a:t>Crick_Dapi</a:t>
            </a:r>
            <a:r>
              <a:rPr lang="en-US" dirty="0" smtClean="0"/>
              <a:t>\</a:t>
            </a:r>
            <a:r>
              <a:rPr lang="en-US" dirty="0" err="1" smtClean="0"/>
              <a:t>Full_Size_Unseen</a:t>
            </a:r>
            <a:r>
              <a:rPr lang="en-US" dirty="0" smtClean="0"/>
              <a:t>\Image_Set_001.tif</a:t>
            </a:r>
          </a:p>
          <a:p>
            <a:r>
              <a:rPr lang="en-US" dirty="0" smtClean="0"/>
              <a:t>Run Stardist on this image (plugins </a:t>
            </a:r>
            <a:r>
              <a:rPr lang="en-US" dirty="0" smtClean="0">
                <a:sym typeface="Wingdings" panose="05000000000000000000" pitchFamily="2" charset="2"/>
              </a:rPr>
              <a:t> </a:t>
            </a:r>
            <a:r>
              <a:rPr lang="en-US" dirty="0" err="1" smtClean="0">
                <a:sym typeface="Wingdings" panose="05000000000000000000" pitchFamily="2" charset="2"/>
              </a:rPr>
              <a:t>StarDistRun</a:t>
            </a:r>
            <a:r>
              <a:rPr lang="en-US" dirty="0" smtClean="0">
                <a:sym typeface="Wingdings" panose="05000000000000000000" pitchFamily="2" charset="2"/>
              </a:rPr>
              <a:t>)</a:t>
            </a:r>
            <a:endParaRPr lang="en-US" dirty="0" smtClean="0"/>
          </a:p>
          <a:p>
            <a:pPr marL="457200" lvl="1" indent="0">
              <a:buNone/>
            </a:pPr>
            <a:endParaRPr lang="en-US" dirty="0" smtClean="0"/>
          </a:p>
        </p:txBody>
      </p:sp>
    </p:spTree>
    <p:extLst>
      <p:ext uri="{BB962C8B-B14F-4D97-AF65-F5344CB8AC3E}">
        <p14:creationId xmlns:p14="http://schemas.microsoft.com/office/powerpoint/2010/main" val="935910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10331</TotalTime>
  <Words>1747</Words>
  <Application>Microsoft Office PowerPoint</Application>
  <PresentationFormat>Widescreen</PresentationFormat>
  <Paragraphs>165</Paragraphs>
  <Slides>28</Slides>
  <Notes>4</Notes>
  <HiddenSlides>0</HiddenSlides>
  <MMClips>2</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Arial</vt:lpstr>
      <vt:lpstr>Calibri</vt:lpstr>
      <vt:lpstr>Calibri Light</vt:lpstr>
      <vt:lpstr>Lato</vt:lpstr>
      <vt:lpstr>Wingdings</vt:lpstr>
      <vt:lpstr>Office Theme</vt:lpstr>
      <vt:lpstr>Equation</vt:lpstr>
      <vt:lpstr>StarDist Course</vt:lpstr>
      <vt:lpstr>Course Files</vt:lpstr>
      <vt:lpstr>GPU vs CPU</vt:lpstr>
      <vt:lpstr>Star-convex?</vt:lpstr>
      <vt:lpstr>PowerPoint Presentation</vt:lpstr>
      <vt:lpstr>Quick-use FIJI</vt:lpstr>
      <vt:lpstr>To Install FIJI</vt:lpstr>
      <vt:lpstr>To Install in FIJI</vt:lpstr>
      <vt:lpstr>FIJI Demo </vt:lpstr>
      <vt:lpstr>StarDist in Jupyter Notebooks</vt:lpstr>
      <vt:lpstr>ML Basics</vt:lpstr>
      <vt:lpstr>ML Basics Continued </vt:lpstr>
      <vt:lpstr>Data set Training:</vt:lpstr>
      <vt:lpstr>Data set Training: Making our own models</vt:lpstr>
      <vt:lpstr>Data set Training: Data Augmentation</vt:lpstr>
      <vt:lpstr>Data set Training: Train/Test Split</vt:lpstr>
      <vt:lpstr>PowerPoint Presentation</vt:lpstr>
      <vt:lpstr>Data set Training: Training data for our test </vt:lpstr>
      <vt:lpstr>Data set Training: Labelling Images using labkit </vt:lpstr>
      <vt:lpstr>Data set Training: Setting up training data</vt:lpstr>
      <vt:lpstr>Accuracy</vt:lpstr>
      <vt:lpstr>Data set Training: Set up training data and run on cluster </vt:lpstr>
      <vt:lpstr>Training over epochs:</vt:lpstr>
      <vt:lpstr>Prediction:</vt:lpstr>
      <vt:lpstr>Prediction:</vt:lpstr>
      <vt:lpstr>Prediction:</vt:lpstr>
      <vt:lpstr>Prediction:</vt:lpstr>
      <vt:lpstr>Other models </vt:lpstr>
    </vt:vector>
  </TitlesOfParts>
  <Company>Francis Crick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StarDist Course</dc:title>
  <dc:creator>Todd Fallesen</dc:creator>
  <cp:lastModifiedBy>Todd Fallesen</cp:lastModifiedBy>
  <cp:revision>40</cp:revision>
  <dcterms:created xsi:type="dcterms:W3CDTF">2022-04-04T14:12:18Z</dcterms:created>
  <dcterms:modified xsi:type="dcterms:W3CDTF">2024-09-05T15:16:06Z</dcterms:modified>
</cp:coreProperties>
</file>