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5" r:id="rId9"/>
    <p:sldId id="269" r:id="rId10"/>
    <p:sldId id="259" r:id="rId11"/>
    <p:sldId id="272" r:id="rId12"/>
    <p:sldId id="274" r:id="rId13"/>
    <p:sldId id="275" r:id="rId14"/>
    <p:sldId id="276" r:id="rId15"/>
    <p:sldId id="270" r:id="rId16"/>
    <p:sldId id="261" r:id="rId17"/>
    <p:sldId id="26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7</a:t>
          </a:r>
          <a:r>
            <a:rPr lang="en-US" sz="1400" kern="1200" spc="50" baseline="30000" dirty="0">
              <a:solidFill>
                <a:prstClr val="black">
                  <a:hueOff val="0"/>
                  <a:satOff val="0"/>
                  <a:lumOff val="0"/>
                  <a:alphaOff val="0"/>
                </a:prstClr>
              </a:solidFill>
              <a:latin typeface="Tenorite"/>
              <a:ea typeface="+mn-ea"/>
              <a:cs typeface="+mn-cs"/>
            </a:rPr>
            <a:t>th</a:t>
          </a:r>
          <a:r>
            <a:rPr lang="en-US" sz="1400" kern="1200" spc="50" baseline="0" dirty="0">
              <a:solidFill>
                <a:prstClr val="black">
                  <a:hueOff val="0"/>
                  <a:satOff val="0"/>
                  <a:lumOff val="0"/>
                  <a:alphaOff val="0"/>
                </a:prstClr>
              </a:solidFill>
              <a:latin typeface="Tenorite"/>
              <a:ea typeface="+mn-ea"/>
              <a:cs typeface="+mn-cs"/>
            </a:rPr>
            <a:t> most important with a relatively even impact on predictions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2</a:t>
          </a:r>
          <a:r>
            <a:rPr lang="en-US" sz="1600" kern="1200" spc="150" baseline="30000" dirty="0">
              <a:solidFill>
                <a:schemeClr val="tx1"/>
              </a:solidFill>
              <a:latin typeface="+mj-lt"/>
              <a:ea typeface="+mj-ea"/>
              <a:cs typeface="+mj-cs"/>
            </a:rPr>
            <a:t>nd</a:t>
          </a:r>
          <a:r>
            <a:rPr lang="en-US" sz="1600" kern="1200" spc="150" baseline="0" dirty="0">
              <a:solidFill>
                <a:schemeClr val="tx1"/>
              </a:solidFill>
              <a:latin typeface="+mj-lt"/>
              <a:ea typeface="+mj-ea"/>
              <a:cs typeface="+mj-cs"/>
            </a:rPr>
            <a:t> Semester Approved Units</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Most important by a large margin, very important for predicting both graduates and dropouts.</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Tuition Fees Up to Date</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3</a:t>
          </a:r>
          <a:r>
            <a:rPr lang="en-US" sz="1400" spc="50" baseline="30000" dirty="0">
              <a:latin typeface="+mn-lt"/>
            </a:rPr>
            <a:t>rd</a:t>
          </a:r>
          <a:r>
            <a:rPr lang="en-US" sz="1400" spc="50" baseline="0" dirty="0">
              <a:latin typeface="+mn-lt"/>
            </a:rPr>
            <a:t> most important, with large impact on predicting dropouts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schemeClr val="tx1"/>
              </a:solidFill>
              <a:latin typeface="+mj-lt"/>
              <a:ea typeface="+mj-ea"/>
              <a:cs typeface="+mj-cs"/>
            </a:rPr>
            <a:t>2</a:t>
          </a:r>
          <a:r>
            <a:rPr lang="en-US" sz="1600" kern="1200" spc="150" baseline="30000" dirty="0">
              <a:solidFill>
                <a:schemeClr val="tx1"/>
              </a:solidFill>
              <a:latin typeface="+mj-lt"/>
              <a:ea typeface="+mj-ea"/>
              <a:cs typeface="+mj-cs"/>
            </a:rPr>
            <a:t>nd</a:t>
          </a:r>
          <a:r>
            <a:rPr lang="en-US" sz="1600" kern="1200" spc="150" baseline="0" dirty="0">
              <a:solidFill>
                <a:schemeClr val="tx1"/>
              </a:solidFill>
              <a:latin typeface="+mj-lt"/>
              <a:ea typeface="+mj-ea"/>
              <a:cs typeface="+mj-cs"/>
            </a:rPr>
            <a:t> Semester Grades</a:t>
          </a:r>
          <a:endParaRPr lang="en-US" sz="1600" kern="1200" spc="150" baseline="0" dirty="0">
            <a:solidFill>
              <a:prstClr val="black"/>
            </a:solidFill>
            <a:latin typeface="Tenorite"/>
            <a:ea typeface="+mn-ea"/>
            <a:cs typeface="+mn-cs"/>
          </a:endParaRP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4</a:t>
          </a:r>
          <a:r>
            <a:rPr lang="en-US" sz="1400" kern="1200" spc="50" baseline="30000" dirty="0">
              <a:solidFill>
                <a:prstClr val="black">
                  <a:hueOff val="0"/>
                  <a:satOff val="0"/>
                  <a:lumOff val="0"/>
                  <a:alphaOff val="0"/>
                </a:prstClr>
              </a:solidFill>
              <a:latin typeface="Tenorite"/>
              <a:ea typeface="+mn-ea"/>
              <a:cs typeface="+mn-cs"/>
            </a:rPr>
            <a:t>th</a:t>
          </a:r>
          <a:r>
            <a:rPr lang="en-US" sz="1400" kern="1200" spc="50" baseline="0" dirty="0">
              <a:solidFill>
                <a:prstClr val="black">
                  <a:hueOff val="0"/>
                  <a:satOff val="0"/>
                  <a:lumOff val="0"/>
                  <a:alphaOff val="0"/>
                </a:prstClr>
              </a:solidFill>
              <a:latin typeface="Tenorite"/>
              <a:ea typeface="+mn-ea"/>
              <a:cs typeface="+mn-cs"/>
            </a:rPr>
            <a:t> most important with large impact on predicting enrolled students.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5</a:t>
          </a:r>
          <a:r>
            <a:rPr lang="en-US" sz="1400" kern="1200" spc="50" baseline="30000" dirty="0">
              <a:solidFill>
                <a:prstClr val="black">
                  <a:hueOff val="0"/>
                  <a:satOff val="0"/>
                  <a:lumOff val="0"/>
                  <a:alphaOff val="0"/>
                </a:prstClr>
              </a:solidFill>
              <a:latin typeface="Tenorite"/>
              <a:ea typeface="+mn-ea"/>
              <a:cs typeface="+mn-cs"/>
            </a:rPr>
            <a:t>th</a:t>
          </a:r>
          <a:r>
            <a:rPr lang="en-US" sz="1400" kern="1200" spc="50" baseline="0" dirty="0">
              <a:solidFill>
                <a:prstClr val="black">
                  <a:hueOff val="0"/>
                  <a:satOff val="0"/>
                  <a:lumOff val="0"/>
                  <a:alphaOff val="0"/>
                </a:prstClr>
              </a:solidFill>
              <a:latin typeface="Tenorite"/>
              <a:ea typeface="+mn-ea"/>
              <a:cs typeface="+mn-cs"/>
            </a:rPr>
            <a:t> most important </a:t>
          </a:r>
          <a:r>
            <a:rPr lang="en-US" sz="1400" kern="1200" spc="50" baseline="0" dirty="0">
              <a:latin typeface="+mn-lt"/>
            </a:rPr>
            <a:t>with large impact on predicting dropouts</a:t>
          </a:r>
          <a:endParaRPr lang="en-US" sz="1400" kern="1200" spc="50" baseline="0" dirty="0">
            <a:solidFill>
              <a:prstClr val="black">
                <a:hueOff val="0"/>
                <a:satOff val="0"/>
                <a:lumOff val="0"/>
                <a:alphaOff val="0"/>
              </a:prstClr>
            </a:solidFill>
            <a:latin typeface="Tenorite"/>
            <a:ea typeface="+mn-ea"/>
            <a:cs typeface="+mn-cs"/>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Admission Grades</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Age at Enrollment</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723311"/>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2</a:t>
          </a:r>
          <a:r>
            <a:rPr lang="en-US" sz="1600" kern="1200" spc="150" baseline="30000" dirty="0">
              <a:solidFill>
                <a:schemeClr val="tx1"/>
              </a:solidFill>
              <a:latin typeface="+mj-lt"/>
              <a:ea typeface="+mj-ea"/>
              <a:cs typeface="+mj-cs"/>
            </a:rPr>
            <a:t>nd</a:t>
          </a:r>
          <a:r>
            <a:rPr lang="en-US" sz="1600" kern="1200" spc="150" baseline="0" dirty="0">
              <a:solidFill>
                <a:schemeClr val="tx1"/>
              </a:solidFill>
              <a:latin typeface="+mj-lt"/>
              <a:ea typeface="+mj-ea"/>
              <a:cs typeface="+mj-cs"/>
            </a:rPr>
            <a:t> Semester Approved Units</a:t>
          </a:r>
        </a:p>
      </dsp:txBody>
      <dsp:txXfrm>
        <a:off x="13760" y="723311"/>
        <a:ext cx="2011384" cy="603415"/>
      </dsp:txXfrm>
    </dsp:sp>
    <dsp:sp modelId="{22359DD7-1BFB-4900-BAE6-6084F2F57988}">
      <dsp:nvSpPr>
        <dsp:cNvPr id="0" name=""/>
        <dsp:cNvSpPr/>
      </dsp:nvSpPr>
      <dsp:spPr>
        <a:xfrm>
          <a:off x="13760" y="1326727"/>
          <a:ext cx="2011384" cy="16948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Most important by a large margin, very important for predicting both graduates and dropouts.</a:t>
          </a:r>
        </a:p>
      </dsp:txBody>
      <dsp:txXfrm>
        <a:off x="13760" y="1326727"/>
        <a:ext cx="2011384" cy="1694874"/>
      </dsp:txXfrm>
    </dsp:sp>
    <dsp:sp modelId="{C4F84DEA-2002-4D32-8E80-70EEE05E345A}">
      <dsp:nvSpPr>
        <dsp:cNvPr id="0" name=""/>
        <dsp:cNvSpPr/>
      </dsp:nvSpPr>
      <dsp:spPr>
        <a:xfrm>
          <a:off x="2132933" y="723311"/>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Tuition Fees Up to Date</a:t>
          </a:r>
        </a:p>
      </dsp:txBody>
      <dsp:txXfrm>
        <a:off x="2132933" y="723311"/>
        <a:ext cx="2011384" cy="603415"/>
      </dsp:txXfrm>
    </dsp:sp>
    <dsp:sp modelId="{4FEB85EB-D046-4CDB-8A62-BBCE260C4490}">
      <dsp:nvSpPr>
        <dsp:cNvPr id="0" name=""/>
        <dsp:cNvSpPr/>
      </dsp:nvSpPr>
      <dsp:spPr>
        <a:xfrm>
          <a:off x="2132933" y="1326727"/>
          <a:ext cx="2011384" cy="16948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3</a:t>
          </a:r>
          <a:r>
            <a:rPr lang="en-US" sz="1400" kern="1200" spc="50" baseline="30000" dirty="0">
              <a:latin typeface="+mn-lt"/>
            </a:rPr>
            <a:t>rd</a:t>
          </a:r>
          <a:r>
            <a:rPr lang="en-US" sz="1400" kern="1200" spc="50" baseline="0" dirty="0">
              <a:latin typeface="+mn-lt"/>
            </a:rPr>
            <a:t> most important, with large impact on predicting dropouts</a:t>
          </a:r>
        </a:p>
      </dsp:txBody>
      <dsp:txXfrm>
        <a:off x="2132933" y="1326727"/>
        <a:ext cx="2011384" cy="1694874"/>
      </dsp:txXfrm>
    </dsp:sp>
    <dsp:sp modelId="{49B7F8FA-D256-41EF-9327-52A3551D9A60}">
      <dsp:nvSpPr>
        <dsp:cNvPr id="0" name=""/>
        <dsp:cNvSpPr/>
      </dsp:nvSpPr>
      <dsp:spPr>
        <a:xfrm>
          <a:off x="4252107" y="723311"/>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schemeClr val="tx1"/>
              </a:solidFill>
              <a:latin typeface="+mj-lt"/>
              <a:ea typeface="+mj-ea"/>
              <a:cs typeface="+mj-cs"/>
            </a:rPr>
            <a:t>2</a:t>
          </a:r>
          <a:r>
            <a:rPr lang="en-US" sz="1600" kern="1200" spc="150" baseline="30000" dirty="0">
              <a:solidFill>
                <a:schemeClr val="tx1"/>
              </a:solidFill>
              <a:latin typeface="+mj-lt"/>
              <a:ea typeface="+mj-ea"/>
              <a:cs typeface="+mj-cs"/>
            </a:rPr>
            <a:t>nd</a:t>
          </a:r>
          <a:r>
            <a:rPr lang="en-US" sz="1600" kern="1200" spc="150" baseline="0" dirty="0">
              <a:solidFill>
                <a:schemeClr val="tx1"/>
              </a:solidFill>
              <a:latin typeface="+mj-lt"/>
              <a:ea typeface="+mj-ea"/>
              <a:cs typeface="+mj-cs"/>
            </a:rPr>
            <a:t> Semester Grades</a:t>
          </a:r>
          <a:endParaRPr lang="en-US" sz="1600" kern="1200" spc="150" baseline="0" dirty="0">
            <a:solidFill>
              <a:prstClr val="black"/>
            </a:solidFill>
            <a:latin typeface="Tenorite"/>
            <a:ea typeface="+mn-ea"/>
            <a:cs typeface="+mn-cs"/>
          </a:endParaRPr>
        </a:p>
      </dsp:txBody>
      <dsp:txXfrm>
        <a:off x="4252107" y="723311"/>
        <a:ext cx="2011384" cy="603415"/>
      </dsp:txXfrm>
    </dsp:sp>
    <dsp:sp modelId="{6B5FE59C-B471-448A-AA7A-B526DCC4D4CA}">
      <dsp:nvSpPr>
        <dsp:cNvPr id="0" name=""/>
        <dsp:cNvSpPr/>
      </dsp:nvSpPr>
      <dsp:spPr>
        <a:xfrm>
          <a:off x="4252107" y="1326727"/>
          <a:ext cx="2011384" cy="16948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4</a:t>
          </a:r>
          <a:r>
            <a:rPr lang="en-US" sz="1400" kern="1200" spc="50" baseline="30000" dirty="0">
              <a:solidFill>
                <a:prstClr val="black">
                  <a:hueOff val="0"/>
                  <a:satOff val="0"/>
                  <a:lumOff val="0"/>
                  <a:alphaOff val="0"/>
                </a:prstClr>
              </a:solidFill>
              <a:latin typeface="Tenorite"/>
              <a:ea typeface="+mn-ea"/>
              <a:cs typeface="+mn-cs"/>
            </a:rPr>
            <a:t>th</a:t>
          </a:r>
          <a:r>
            <a:rPr lang="en-US" sz="1400" kern="1200" spc="50" baseline="0" dirty="0">
              <a:solidFill>
                <a:prstClr val="black">
                  <a:hueOff val="0"/>
                  <a:satOff val="0"/>
                  <a:lumOff val="0"/>
                  <a:alphaOff val="0"/>
                </a:prstClr>
              </a:solidFill>
              <a:latin typeface="Tenorite"/>
              <a:ea typeface="+mn-ea"/>
              <a:cs typeface="+mn-cs"/>
            </a:rPr>
            <a:t> most important with large impact on predicting enrolled students.</a:t>
          </a:r>
        </a:p>
      </dsp:txBody>
      <dsp:txXfrm>
        <a:off x="4252107" y="1326727"/>
        <a:ext cx="2011384" cy="1694874"/>
      </dsp:txXfrm>
    </dsp:sp>
    <dsp:sp modelId="{4132ECB1-6BEF-4935-AFA3-B2EAA48FDE7E}">
      <dsp:nvSpPr>
        <dsp:cNvPr id="0" name=""/>
        <dsp:cNvSpPr/>
      </dsp:nvSpPr>
      <dsp:spPr>
        <a:xfrm>
          <a:off x="6371281" y="723311"/>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Age at Enrollment</a:t>
          </a:r>
        </a:p>
      </dsp:txBody>
      <dsp:txXfrm>
        <a:off x="6371281" y="723311"/>
        <a:ext cx="2011384" cy="603415"/>
      </dsp:txXfrm>
    </dsp:sp>
    <dsp:sp modelId="{C42A8BDE-B838-475D-AFDE-17B60D744AB6}">
      <dsp:nvSpPr>
        <dsp:cNvPr id="0" name=""/>
        <dsp:cNvSpPr/>
      </dsp:nvSpPr>
      <dsp:spPr>
        <a:xfrm>
          <a:off x="6371281" y="1326727"/>
          <a:ext cx="2011384" cy="16948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5</a:t>
          </a:r>
          <a:r>
            <a:rPr lang="en-US" sz="1400" kern="1200" spc="50" baseline="30000" dirty="0">
              <a:solidFill>
                <a:prstClr val="black">
                  <a:hueOff val="0"/>
                  <a:satOff val="0"/>
                  <a:lumOff val="0"/>
                  <a:alphaOff val="0"/>
                </a:prstClr>
              </a:solidFill>
              <a:latin typeface="Tenorite"/>
              <a:ea typeface="+mn-ea"/>
              <a:cs typeface="+mn-cs"/>
            </a:rPr>
            <a:t>th</a:t>
          </a:r>
          <a:r>
            <a:rPr lang="en-US" sz="1400" kern="1200" spc="50" baseline="0" dirty="0">
              <a:solidFill>
                <a:prstClr val="black">
                  <a:hueOff val="0"/>
                  <a:satOff val="0"/>
                  <a:lumOff val="0"/>
                  <a:alphaOff val="0"/>
                </a:prstClr>
              </a:solidFill>
              <a:latin typeface="Tenorite"/>
              <a:ea typeface="+mn-ea"/>
              <a:cs typeface="+mn-cs"/>
            </a:rPr>
            <a:t> most important </a:t>
          </a:r>
          <a:r>
            <a:rPr lang="en-US" sz="1400" kern="1200" spc="50" baseline="0" dirty="0">
              <a:latin typeface="+mn-lt"/>
            </a:rPr>
            <a:t>with large impact on predicting dropouts</a:t>
          </a:r>
          <a:endParaRPr lang="en-US" sz="1400" kern="1200" spc="50" baseline="0" dirty="0">
            <a:solidFill>
              <a:prstClr val="black">
                <a:hueOff val="0"/>
                <a:satOff val="0"/>
                <a:lumOff val="0"/>
                <a:alphaOff val="0"/>
              </a:prstClr>
            </a:solidFill>
            <a:latin typeface="Tenorite"/>
            <a:ea typeface="+mn-ea"/>
            <a:cs typeface="+mn-cs"/>
          </a:endParaRPr>
        </a:p>
      </dsp:txBody>
      <dsp:txXfrm>
        <a:off x="6371281" y="1326727"/>
        <a:ext cx="2011384" cy="1694874"/>
      </dsp:txXfrm>
    </dsp:sp>
    <dsp:sp modelId="{59606EB9-9F10-4D12-A33F-A242FDCC0D0F}">
      <dsp:nvSpPr>
        <dsp:cNvPr id="0" name=""/>
        <dsp:cNvSpPr/>
      </dsp:nvSpPr>
      <dsp:spPr>
        <a:xfrm>
          <a:off x="8490455" y="723311"/>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Admission Grades</a:t>
          </a:r>
        </a:p>
      </dsp:txBody>
      <dsp:txXfrm>
        <a:off x="8490455" y="723311"/>
        <a:ext cx="2011384" cy="603415"/>
      </dsp:txXfrm>
    </dsp:sp>
    <dsp:sp modelId="{C8429E68-36DD-4F6A-A2F4-7CCDADCEFAD1}">
      <dsp:nvSpPr>
        <dsp:cNvPr id="0" name=""/>
        <dsp:cNvSpPr/>
      </dsp:nvSpPr>
      <dsp:spPr>
        <a:xfrm>
          <a:off x="8490455" y="1326727"/>
          <a:ext cx="2011384" cy="16948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7</a:t>
          </a:r>
          <a:r>
            <a:rPr lang="en-US" sz="1400" kern="1200" spc="50" baseline="30000" dirty="0">
              <a:solidFill>
                <a:prstClr val="black">
                  <a:hueOff val="0"/>
                  <a:satOff val="0"/>
                  <a:lumOff val="0"/>
                  <a:alphaOff val="0"/>
                </a:prstClr>
              </a:solidFill>
              <a:latin typeface="Tenorite"/>
              <a:ea typeface="+mn-ea"/>
              <a:cs typeface="+mn-cs"/>
            </a:rPr>
            <a:t>th</a:t>
          </a:r>
          <a:r>
            <a:rPr lang="en-US" sz="1400" kern="1200" spc="50" baseline="0" dirty="0">
              <a:solidFill>
                <a:prstClr val="black">
                  <a:hueOff val="0"/>
                  <a:satOff val="0"/>
                  <a:lumOff val="0"/>
                  <a:alphaOff val="0"/>
                </a:prstClr>
              </a:solidFill>
              <a:latin typeface="Tenorite"/>
              <a:ea typeface="+mn-ea"/>
              <a:cs typeface="+mn-cs"/>
            </a:rPr>
            <a:t> most important with a relatively even impact on predictions</a:t>
          </a:r>
        </a:p>
      </dsp:txBody>
      <dsp:txXfrm>
        <a:off x="8490455" y="1326727"/>
        <a:ext cx="2011384" cy="1694874"/>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Predicting Student Success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Francis Doran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6AFF-C9C1-44F2-D610-E4BCF078E934}"/>
              </a:ext>
            </a:extLst>
          </p:cNvPr>
          <p:cNvSpPr>
            <a:spLocks noGrp="1"/>
          </p:cNvSpPr>
          <p:nvPr>
            <p:ph type="ctrTitle"/>
          </p:nvPr>
        </p:nvSpPr>
        <p:spPr/>
        <p:txBody>
          <a:bodyPr/>
          <a:lstStyle/>
          <a:p>
            <a:r>
              <a:rPr lang="en-US" dirty="0"/>
              <a:t>Model Interpretation</a:t>
            </a:r>
          </a:p>
        </p:txBody>
      </p:sp>
      <p:sp>
        <p:nvSpPr>
          <p:cNvPr id="3" name="Subtitle 2">
            <a:extLst>
              <a:ext uri="{FF2B5EF4-FFF2-40B4-BE49-F238E27FC236}">
                <a16:creationId xmlns:a16="http://schemas.microsoft.com/office/drawing/2014/main" id="{917F26A7-F58F-5683-1FD0-EBD87FC23B29}"/>
              </a:ext>
            </a:extLst>
          </p:cNvPr>
          <p:cNvSpPr>
            <a:spLocks noGrp="1"/>
          </p:cNvSpPr>
          <p:nvPr>
            <p:ph type="subTitle" idx="1"/>
          </p:nvPr>
        </p:nvSpPr>
        <p:spPr/>
        <p:txBody>
          <a:bodyPr>
            <a:normAutofit/>
          </a:bodyPr>
          <a:lstStyle/>
          <a:p>
            <a:r>
              <a:rPr lang="en-US" dirty="0">
                <a:solidFill>
                  <a:srgbClr val="C586C0"/>
                </a:solidFill>
                <a:latin typeface="Consolas" panose="020B0609020204030204" pitchFamily="49" charset="0"/>
              </a:rPr>
              <a:t>U</a:t>
            </a:r>
            <a:r>
              <a:rPr lang="en-US" b="0" dirty="0">
                <a:solidFill>
                  <a:srgbClr val="C586C0"/>
                </a:solidFill>
                <a:effectLst/>
                <a:latin typeface="Consolas" panose="020B0609020204030204" pitchFamily="49" charset="0"/>
              </a:rPr>
              <a:t>sing</a:t>
            </a:r>
            <a:r>
              <a:rPr lang="en-US" dirty="0"/>
              <a:t> </a:t>
            </a:r>
            <a:r>
              <a:rPr lang="en-US" b="0" dirty="0" err="1">
                <a:solidFill>
                  <a:srgbClr val="4EC9B0"/>
                </a:solidFill>
                <a:effectLst/>
                <a:latin typeface="Consolas" panose="020B0609020204030204" pitchFamily="49" charset="0"/>
              </a:rPr>
              <a:t>pdpbox</a:t>
            </a:r>
            <a:r>
              <a:rPr lang="en-US" b="0" dirty="0">
                <a:solidFill>
                  <a:srgbClr val="4EC9B0"/>
                </a:solidFill>
                <a:effectLst/>
                <a:latin typeface="Consolas" panose="020B0609020204030204" pitchFamily="49" charset="0"/>
              </a:rPr>
              <a:t> </a:t>
            </a:r>
            <a:r>
              <a:rPr lang="en-US" b="0" dirty="0">
                <a:effectLst/>
                <a:latin typeface="Consolas" panose="020B0609020204030204" pitchFamily="49" charset="0"/>
              </a:rPr>
              <a:t>and </a:t>
            </a:r>
            <a:r>
              <a:rPr lang="en-US" b="0" dirty="0" err="1">
                <a:solidFill>
                  <a:srgbClr val="4EC9B0"/>
                </a:solidFill>
                <a:effectLst/>
                <a:latin typeface="Consolas" panose="020B0609020204030204" pitchFamily="49" charset="0"/>
              </a:rPr>
              <a:t>shap</a:t>
            </a:r>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9407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FA48D-0536-93E9-8E4E-EDA5E92FB202}"/>
              </a:ext>
            </a:extLst>
          </p:cNvPr>
          <p:cNvSpPr>
            <a:spLocks noGrp="1"/>
          </p:cNvSpPr>
          <p:nvPr>
            <p:ph type="title"/>
          </p:nvPr>
        </p:nvSpPr>
        <p:spPr>
          <a:xfrm>
            <a:off x="884715" y="658082"/>
            <a:ext cx="2924843" cy="3172364"/>
          </a:xfrm>
        </p:spPr>
        <p:txBody>
          <a:bodyPr vert="horz" lIns="91440" tIns="45720" rIns="91440" bIns="45720" rtlCol="0" anchor="b">
            <a:normAutofit/>
          </a:bodyPr>
          <a:lstStyle/>
          <a:p>
            <a:pPr algn="ctr"/>
            <a:r>
              <a:rPr lang="en-US" kern="1200" dirty="0" err="1">
                <a:solidFill>
                  <a:srgbClr val="595959"/>
                </a:solidFill>
                <a:latin typeface="+mj-lt"/>
                <a:ea typeface="+mj-ea"/>
                <a:cs typeface="+mj-cs"/>
              </a:rPr>
              <a:t>Shap</a:t>
            </a:r>
            <a:r>
              <a:rPr lang="en-US" kern="1200" dirty="0">
                <a:solidFill>
                  <a:srgbClr val="595959"/>
                </a:solidFill>
                <a:latin typeface="+mj-lt"/>
                <a:ea typeface="+mj-ea"/>
                <a:cs typeface="+mj-cs"/>
              </a:rPr>
              <a:t> tree explainer</a:t>
            </a:r>
          </a:p>
        </p:txBody>
      </p:sp>
      <p:sp>
        <p:nvSpPr>
          <p:cNvPr id="4" name="Footer Placeholder 3">
            <a:extLst>
              <a:ext uri="{FF2B5EF4-FFF2-40B4-BE49-F238E27FC236}">
                <a16:creationId xmlns:a16="http://schemas.microsoft.com/office/drawing/2014/main" id="{612B7901-68D7-2603-B547-555A0DB0E3D6}"/>
              </a:ext>
            </a:extLst>
          </p:cNvPr>
          <p:cNvSpPr>
            <a:spLocks noGrp="1"/>
          </p:cNvSpPr>
          <p:nvPr>
            <p:ph type="ftr" sz="quarter" idx="11"/>
          </p:nvPr>
        </p:nvSpPr>
        <p:spPr>
          <a:xfrm rot="16200000">
            <a:off x="-1700784" y="3246120"/>
            <a:ext cx="4114800" cy="365125"/>
          </a:xfrm>
        </p:spPr>
        <p:txBody>
          <a:bodyPr vert="horz" lIns="91440" tIns="45720" rIns="91440" bIns="45720" rtlCol="0" anchor="ctr">
            <a:normAutofit/>
          </a:bodyPr>
          <a:lstStyle/>
          <a:p>
            <a:r>
              <a:rPr lang="en-US" sz="800" dirty="0"/>
              <a:t>Predicting Student Success</a:t>
            </a:r>
          </a:p>
        </p:txBody>
      </p:sp>
      <p:pic>
        <p:nvPicPr>
          <p:cNvPr id="7" name="Picture 6" descr="Chart, bar chart&#10;&#10;Description automatically generated">
            <a:extLst>
              <a:ext uri="{FF2B5EF4-FFF2-40B4-BE49-F238E27FC236}">
                <a16:creationId xmlns:a16="http://schemas.microsoft.com/office/drawing/2014/main" id="{089A81D4-48AC-F48C-3DF4-34B9817A7040}"/>
              </a:ext>
            </a:extLst>
          </p:cNvPr>
          <p:cNvPicPr>
            <a:picLocks noChangeAspect="1"/>
          </p:cNvPicPr>
          <p:nvPr/>
        </p:nvPicPr>
        <p:blipFill>
          <a:blip r:embed="rId2"/>
          <a:stretch>
            <a:fillRect/>
          </a:stretch>
        </p:blipFill>
        <p:spPr>
          <a:xfrm>
            <a:off x="5410716" y="1604537"/>
            <a:ext cx="6106987" cy="3648924"/>
          </a:xfrm>
          <a:prstGeom prst="rect">
            <a:avLst/>
          </a:prstGeom>
        </p:spPr>
      </p:pic>
      <p:sp>
        <p:nvSpPr>
          <p:cNvPr id="5" name="Slide Number Placeholder 4">
            <a:extLst>
              <a:ext uri="{FF2B5EF4-FFF2-40B4-BE49-F238E27FC236}">
                <a16:creationId xmlns:a16="http://schemas.microsoft.com/office/drawing/2014/main" id="{24EEEECE-FB1E-2970-0C9F-9B8732208C2C}"/>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88759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TOP features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535411123"/>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Predicting Student Success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225420"/>
            <a:ext cx="8421688" cy="1325563"/>
          </a:xfrm>
        </p:spPr>
        <p:txBody>
          <a:bodyPr>
            <a:normAutofit/>
          </a:bodyPr>
          <a:lstStyle/>
          <a:p>
            <a:pPr rtl="0">
              <a:spcBef>
                <a:spcPts val="1600"/>
              </a:spcBef>
              <a:spcAft>
                <a:spcPts val="400"/>
              </a:spcAft>
            </a:pPr>
            <a:r>
              <a:rPr lang="en-US" sz="1800" b="0" i="0" u="none" strike="noStrike" dirty="0">
                <a:solidFill>
                  <a:srgbClr val="000000"/>
                </a:solidFill>
                <a:effectLst/>
                <a:latin typeface="Times New Roman" panose="02020603050405020304" pitchFamily="18" charset="0"/>
              </a:rPr>
              <a:t>Unemployment rate matters less as age at enrollment increases</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Predicting Student Success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12" name="Picture 11">
            <a:extLst>
              <a:ext uri="{FF2B5EF4-FFF2-40B4-BE49-F238E27FC236}">
                <a16:creationId xmlns:a16="http://schemas.microsoft.com/office/drawing/2014/main" id="{B29CCF0A-4897-71D7-7730-39AD44C93B7C}"/>
              </a:ext>
            </a:extLst>
          </p:cNvPr>
          <p:cNvPicPr>
            <a:picLocks noChangeAspect="1"/>
          </p:cNvPicPr>
          <p:nvPr/>
        </p:nvPicPr>
        <p:blipFill>
          <a:blip r:embed="rId2"/>
          <a:stretch>
            <a:fillRect/>
          </a:stretch>
        </p:blipFill>
        <p:spPr>
          <a:xfrm>
            <a:off x="0" y="1230984"/>
            <a:ext cx="7920908" cy="4601489"/>
          </a:xfrm>
          <a:prstGeom prst="rect">
            <a:avLst/>
          </a:prstGeom>
        </p:spPr>
      </p:pic>
      <p:pic>
        <p:nvPicPr>
          <p:cNvPr id="14" name="Picture 13">
            <a:extLst>
              <a:ext uri="{FF2B5EF4-FFF2-40B4-BE49-F238E27FC236}">
                <a16:creationId xmlns:a16="http://schemas.microsoft.com/office/drawing/2014/main" id="{8914A532-76F2-92F0-6FB7-ABBC0CDE1F61}"/>
              </a:ext>
            </a:extLst>
          </p:cNvPr>
          <p:cNvPicPr>
            <a:picLocks noChangeAspect="1"/>
          </p:cNvPicPr>
          <p:nvPr/>
        </p:nvPicPr>
        <p:blipFill>
          <a:blip r:embed="rId3"/>
          <a:stretch>
            <a:fillRect/>
          </a:stretch>
        </p:blipFill>
        <p:spPr>
          <a:xfrm>
            <a:off x="7706896" y="2074860"/>
            <a:ext cx="6661859" cy="4646615"/>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Passing classes is more important than grades</a:t>
            </a: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p:txBody>
          <a:bodyPr/>
          <a:lstStyle/>
          <a:p>
            <a:r>
              <a:rPr lang="en-US" dirty="0"/>
              <a:t>Predicting Student Success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4294967295"/>
          </p:nvPr>
        </p:nvSpPr>
        <p:spPr>
          <a:xfrm>
            <a:off x="0" y="3833813"/>
            <a:ext cx="3924300" cy="1998662"/>
          </a:xfrm>
        </p:spPr>
        <p:txBody>
          <a:bodyPr>
            <a:normAutofit fontScale="70000" lnSpcReduction="20000"/>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4294967295"/>
          </p:nvPr>
        </p:nvSpPr>
        <p:spPr>
          <a:xfrm>
            <a:off x="8248650" y="2776538"/>
            <a:ext cx="3943350" cy="823912"/>
          </a:xfrm>
        </p:spPr>
        <p:txBody>
          <a:bodyPr>
            <a:normAutofit lnSpcReduction="10000"/>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294967295"/>
          </p:nvPr>
        </p:nvSpPr>
        <p:spPr>
          <a:xfrm>
            <a:off x="8248650" y="3833813"/>
            <a:ext cx="3943350" cy="1998662"/>
          </a:xfrm>
        </p:spPr>
        <p:txBody>
          <a:bodyPr>
            <a:normAutofit fontScale="92500" lnSpcReduction="10000"/>
          </a:bodyPr>
          <a:lstStyle/>
          <a:p>
            <a:r>
              <a:rPr lang="en-US" dirty="0"/>
              <a:t>Iterative approaches to corporate strategy</a:t>
            </a:r>
          </a:p>
          <a:p>
            <a:r>
              <a:rPr lang="en-US" dirty="0"/>
              <a:t>​Establish a management framework from the inside​</a:t>
            </a:r>
          </a:p>
        </p:txBody>
      </p:sp>
      <p:pic>
        <p:nvPicPr>
          <p:cNvPr id="14" name="Picture 13">
            <a:extLst>
              <a:ext uri="{FF2B5EF4-FFF2-40B4-BE49-F238E27FC236}">
                <a16:creationId xmlns:a16="http://schemas.microsoft.com/office/drawing/2014/main" id="{87ED904A-0659-ADF3-CA52-8B365F3CBA4F}"/>
              </a:ext>
            </a:extLst>
          </p:cNvPr>
          <p:cNvPicPr>
            <a:picLocks noChangeAspect="1"/>
          </p:cNvPicPr>
          <p:nvPr/>
        </p:nvPicPr>
        <p:blipFill>
          <a:blip r:embed="rId2"/>
          <a:stretch>
            <a:fillRect/>
          </a:stretch>
        </p:blipFill>
        <p:spPr>
          <a:xfrm>
            <a:off x="29776" y="1184715"/>
            <a:ext cx="8123624" cy="4488569"/>
          </a:xfrm>
          <a:prstGeom prst="rect">
            <a:avLst/>
          </a:prstGeom>
        </p:spPr>
      </p:pic>
      <p:pic>
        <p:nvPicPr>
          <p:cNvPr id="16" name="Picture 15">
            <a:extLst>
              <a:ext uri="{FF2B5EF4-FFF2-40B4-BE49-F238E27FC236}">
                <a16:creationId xmlns:a16="http://schemas.microsoft.com/office/drawing/2014/main" id="{4DEB3522-4B0F-2808-D031-B6E1415F8A67}"/>
              </a:ext>
            </a:extLst>
          </p:cNvPr>
          <p:cNvPicPr>
            <a:picLocks noChangeAspect="1"/>
          </p:cNvPicPr>
          <p:nvPr/>
        </p:nvPicPr>
        <p:blipFill>
          <a:blip r:embed="rId3"/>
          <a:stretch>
            <a:fillRect/>
          </a:stretch>
        </p:blipFill>
        <p:spPr>
          <a:xfrm>
            <a:off x="7787258" y="2017358"/>
            <a:ext cx="4404742" cy="4077053"/>
          </a:xfrm>
          <a:prstGeom prst="rect">
            <a:avLst/>
          </a:prstGeom>
        </p:spPr>
      </p:pic>
    </p:spTree>
    <p:extLst>
      <p:ext uri="{BB962C8B-B14F-4D97-AF65-F5344CB8AC3E}">
        <p14:creationId xmlns:p14="http://schemas.microsoft.com/office/powerpoint/2010/main" val="166378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Predicting Student Success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Data Overview</a:t>
            </a:r>
          </a:p>
          <a:p>
            <a:r>
              <a:rPr lang="en-US" dirty="0"/>
              <a:t>Methodology</a:t>
            </a:r>
          </a:p>
          <a:p>
            <a:r>
              <a:rPr lang="en-US" b="0" i="0" u="none" strike="noStrike" dirty="0">
                <a:effectLst/>
              </a:rPr>
              <a:t>Model Interpretation</a:t>
            </a:r>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Predicting Student Success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2695576"/>
          </a:xfrm>
        </p:spPr>
        <p:txBody>
          <a:bodyPr>
            <a:normAutofit/>
          </a:bodyPr>
          <a:lstStyle/>
          <a:p>
            <a:r>
              <a:rPr lang="en-US" dirty="0"/>
              <a:t>College is a high stakes endeavor; it will probably be the biggest change in one’s life up until that point and it can shape the trajectory of the rest of one’s life. As such it is important to be able to ensure that students don’t squander their opportunity and to that end it is imperative to be able to assess the risk of students dropping out and be able to put intervention in-place early. A malady is often easy to treat in the beginning but difficult to detect, and easy to detect in the end but difficult to treat. </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Predicting Student Success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930797"/>
          </a:xfrm>
        </p:spPr>
        <p:txBody>
          <a:bodyPr>
            <a:normAutofit/>
          </a:bodyPr>
          <a:lstStyle/>
          <a:p>
            <a:r>
              <a:rPr lang="en-US" dirty="0"/>
              <a:t>The goal of this project is to take student data and predict whether they will have dropped out of college, graduated, or still be enrolled in their undergraduate degree, after a reasonable amount of time and to identify the key features in making this prediction.</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noAutofit/>
          </a:bodyPr>
          <a:lstStyle/>
          <a:p>
            <a:r>
              <a:rPr lang="en-US" sz="2400" dirty="0">
                <a:latin typeface="+mn-lt"/>
              </a:rPr>
              <a:t>I chose XGBoost for its efficiency, effectiveness, and ability To address class imbalance.</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Predicting Student Success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pic>
        <p:nvPicPr>
          <p:cNvPr id="1026" name="Picture 2" descr="undefined">
            <a:extLst>
              <a:ext uri="{FF2B5EF4-FFF2-40B4-BE49-F238E27FC236}">
                <a16:creationId xmlns:a16="http://schemas.microsoft.com/office/drawing/2014/main" id="{B73981AC-A3F7-900A-79CC-7AE94267D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293688"/>
            <a:ext cx="388620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XGBoost before optimization</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631360775"/>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Precision</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Recall</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F1-Score</a:t>
                      </a:r>
                      <a:endParaRPr lang="en-US" sz="1600" b="1" i="0" dirty="0">
                        <a:solidFill>
                          <a:srgbClr val="FFFFFF"/>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Support</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Dropout</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.82</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.74​</a:t>
                      </a:r>
                    </a:p>
                  </a:txBody>
                  <a:tcPr anchor="ctr"/>
                </a:tc>
                <a:tc>
                  <a:txBody>
                    <a:bodyPr/>
                    <a:lstStyle/>
                    <a:p>
                      <a:pPr algn="ctr" rtl="0" fontAlgn="base"/>
                      <a:r>
                        <a:rPr lang="en-US" sz="1400" b="0" i="0" dirty="0">
                          <a:solidFill>
                            <a:srgbClr val="000000"/>
                          </a:solidFill>
                          <a:effectLst/>
                          <a:latin typeface="+mn-lt"/>
                        </a:rPr>
                        <a:t>.78​</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284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Enrolled</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.55</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.50</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159</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Graduated</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.81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.91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.86</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442</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000000"/>
                          </a:solidFill>
                          <a:effectLst/>
                          <a:latin typeface="+mn-lt"/>
                        </a:rPr>
                        <a:t>Accuracy</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a:t>
                      </a:r>
                    </a:p>
                  </a:txBody>
                  <a:tcPr anchor="ctr"/>
                </a:tc>
                <a:tc>
                  <a:txBody>
                    <a:bodyPr/>
                    <a:lstStyle/>
                    <a:p>
                      <a:pPr algn="ctr" rtl="0" fontAlgn="base"/>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.78</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885</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Predicting Student Success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Optimization</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Step 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Step 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Step 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Step 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sz="1800" dirty="0">
                <a:solidFill>
                  <a:srgbClr val="000000"/>
                </a:solidFill>
                <a:latin typeface="Times New Roman" panose="02020603050405020304" pitchFamily="18" charset="0"/>
              </a:rPr>
              <a:t>H</a:t>
            </a:r>
            <a:r>
              <a:rPr lang="en-US" sz="1800" b="0" i="0" u="none" strike="noStrike" dirty="0">
                <a:solidFill>
                  <a:srgbClr val="000000"/>
                </a:solidFill>
                <a:effectLst/>
                <a:latin typeface="Times New Roman" panose="02020603050405020304" pitchFamily="18" charset="0"/>
              </a:rPr>
              <a:t>yperparameter optimizer</a:t>
            </a:r>
            <a:endParaRPr lang="en-US" dirty="0"/>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sz="1800" dirty="0">
                <a:solidFill>
                  <a:srgbClr val="000000"/>
                </a:solidFill>
                <a:latin typeface="Times New Roman" panose="02020603050405020304" pitchFamily="18" charset="0"/>
              </a:rPr>
              <a:t>C</a:t>
            </a:r>
            <a:r>
              <a:rPr lang="en-US" sz="1800" b="0" i="0" u="none" strike="noStrike" dirty="0">
                <a:solidFill>
                  <a:srgbClr val="000000"/>
                </a:solidFill>
                <a:effectLst/>
                <a:latin typeface="Times New Roman" panose="02020603050405020304" pitchFamily="18" charset="0"/>
              </a:rPr>
              <a:t>lass weight optimizer</a:t>
            </a:r>
            <a:endParaRPr lang="en-US" dirty="0"/>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sz="1800" b="0" i="0" u="none" strike="noStrike" dirty="0">
                <a:solidFill>
                  <a:srgbClr val="000000"/>
                </a:solidFill>
                <a:effectLst/>
                <a:latin typeface="Times New Roman" panose="02020603050405020304" pitchFamily="18" charset="0"/>
              </a:rPr>
              <a:t>Model rating</a:t>
            </a:r>
            <a:endParaRPr lang="en-US" dirty="0"/>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sz="1800" dirty="0">
                <a:solidFill>
                  <a:srgbClr val="000000"/>
                </a:solidFill>
                <a:latin typeface="Times New Roman" panose="02020603050405020304" pitchFamily="18" charset="0"/>
              </a:rPr>
              <a:t>Repeat while results are improving</a:t>
            </a:r>
            <a:endParaRPr lang="en-US" dirty="0"/>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Predicting Student Success</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XGBoost After optimization</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1461836250"/>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Precision</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Recall</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F1-Score</a:t>
                      </a:r>
                      <a:endParaRPr lang="en-US" sz="1600" b="1" i="0" dirty="0">
                        <a:solidFill>
                          <a:srgbClr val="FFFFFF"/>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Support</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Dropout</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.88</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000000"/>
                          </a:solidFill>
                          <a:effectLst/>
                          <a:latin typeface="+mn-lt"/>
                        </a:rPr>
                        <a:t>.74​</a:t>
                      </a:r>
                    </a:p>
                  </a:txBody>
                  <a:tcPr anchor="ctr"/>
                </a:tc>
                <a:tc>
                  <a:txBody>
                    <a:bodyPr/>
                    <a:lstStyle/>
                    <a:p>
                      <a:pPr algn="ctr" rtl="0" fontAlgn="base"/>
                      <a:r>
                        <a:rPr lang="en-US" sz="1400" b="0" i="0" dirty="0">
                          <a:solidFill>
                            <a:srgbClr val="000000"/>
                          </a:solidFill>
                          <a:effectLst/>
                          <a:latin typeface="+mn-lt"/>
                        </a:rPr>
                        <a:t>.79</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284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Enrolled</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.49</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.72</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.59</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159</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Graduated</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.87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.82</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.84</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442</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000000"/>
                          </a:solidFill>
                          <a:effectLst/>
                          <a:latin typeface="+mn-lt"/>
                        </a:rPr>
                        <a:t>Accuracy</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000000"/>
                          </a:solidFill>
                          <a:effectLst/>
                          <a:latin typeface="+mn-lt"/>
                        </a:rPr>
                        <a:t>​</a:t>
                      </a:r>
                    </a:p>
                  </a:txBody>
                  <a:tcPr anchor="ctr"/>
                </a:tc>
                <a:tc>
                  <a:txBody>
                    <a:bodyPr/>
                    <a:lstStyle/>
                    <a:p>
                      <a:pPr algn="ctr" rtl="0" fontAlgn="base"/>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.77</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885</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Predicting Student Success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65878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2">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4">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b="0" i="0" u="none" strike="noStrike" dirty="0">
                <a:effectLst/>
              </a:rPr>
              <a:t>Confusion Matrix</a:t>
            </a:r>
            <a:endParaRPr lang="en-US" sz="3600" dirty="0"/>
          </a:p>
        </p:txBody>
      </p:sp>
      <p:pic>
        <p:nvPicPr>
          <p:cNvPr id="7" name="Picture 6" descr="Chart, treemap chart&#10;&#10;Description automatically generated">
            <a:extLst>
              <a:ext uri="{FF2B5EF4-FFF2-40B4-BE49-F238E27FC236}">
                <a16:creationId xmlns:a16="http://schemas.microsoft.com/office/drawing/2014/main" id="{39047067-00ED-EAF7-54C9-2F3C15F7364D}"/>
              </a:ext>
            </a:extLst>
          </p:cNvPr>
          <p:cNvPicPr>
            <a:picLocks noChangeAspect="1"/>
          </p:cNvPicPr>
          <p:nvPr/>
        </p:nvPicPr>
        <p:blipFill>
          <a:blip r:embed="rId2"/>
          <a:stretch>
            <a:fillRect/>
          </a:stretch>
        </p:blipFill>
        <p:spPr>
          <a:xfrm>
            <a:off x="1544507" y="2337520"/>
            <a:ext cx="4442495" cy="3365190"/>
          </a:xfrm>
          <a:prstGeom prst="rect">
            <a:avLst/>
          </a:prstGeom>
        </p:spPr>
      </p:pic>
      <p:pic>
        <p:nvPicPr>
          <p:cNvPr id="8" name="Picture 7" descr="Chart, treemap chart&#10;&#10;Description automatically generated">
            <a:extLst>
              <a:ext uri="{FF2B5EF4-FFF2-40B4-BE49-F238E27FC236}">
                <a16:creationId xmlns:a16="http://schemas.microsoft.com/office/drawing/2014/main" id="{93DA8197-9C6D-991D-5ECD-B502BC7BAAA7}"/>
              </a:ext>
            </a:extLst>
          </p:cNvPr>
          <p:cNvPicPr>
            <a:picLocks noChangeAspect="1"/>
          </p:cNvPicPr>
          <p:nvPr/>
        </p:nvPicPr>
        <p:blipFill>
          <a:blip r:embed="rId3"/>
          <a:stretch>
            <a:fillRect/>
          </a:stretch>
        </p:blipFill>
        <p:spPr>
          <a:xfrm>
            <a:off x="6217308" y="2337520"/>
            <a:ext cx="4457205" cy="3365190"/>
          </a:xfrm>
          <a:prstGeom prst="rect">
            <a:avLst/>
          </a:prstGeom>
        </p:spPr>
      </p:pic>
      <p:sp>
        <p:nvSpPr>
          <p:cNvPr id="35" name="Freeform: Shape 16">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000" kern="1200">
                <a:solidFill>
                  <a:schemeClr val="tx1">
                    <a:tint val="75000"/>
                  </a:schemeClr>
                </a:solidFill>
                <a:latin typeface="+mn-lt"/>
                <a:ea typeface="+mn-ea"/>
                <a:cs typeface="+mn-cs"/>
              </a:rPr>
              <a:t>Predicting Student Success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000"/>
              <a:pPr>
                <a:spcAft>
                  <a:spcPts val="600"/>
                </a:spcAft>
              </a:pPr>
              <a:t>9</a:t>
            </a:fld>
            <a:endParaRPr lang="en-US" sz="1000"/>
          </a:p>
        </p:txBody>
      </p:sp>
      <p:sp>
        <p:nvSpPr>
          <p:cNvPr id="9" name="TextBox 8">
            <a:extLst>
              <a:ext uri="{FF2B5EF4-FFF2-40B4-BE49-F238E27FC236}">
                <a16:creationId xmlns:a16="http://schemas.microsoft.com/office/drawing/2014/main" id="{53149FA0-1FFB-B9D5-EE09-29249056820B}"/>
              </a:ext>
            </a:extLst>
          </p:cNvPr>
          <p:cNvSpPr txBox="1"/>
          <p:nvPr/>
        </p:nvSpPr>
        <p:spPr>
          <a:xfrm>
            <a:off x="2734514" y="1958102"/>
            <a:ext cx="2062480" cy="369332"/>
          </a:xfrm>
          <a:prstGeom prst="rect">
            <a:avLst/>
          </a:prstGeom>
          <a:noFill/>
        </p:spPr>
        <p:txBody>
          <a:bodyPr wrap="square" rtlCol="0">
            <a:spAutoFit/>
          </a:bodyPr>
          <a:lstStyle/>
          <a:p>
            <a:pPr algn="ctr"/>
            <a:r>
              <a:rPr lang="en-US" dirty="0"/>
              <a:t>    Initial</a:t>
            </a:r>
          </a:p>
        </p:txBody>
      </p:sp>
      <p:sp>
        <p:nvSpPr>
          <p:cNvPr id="10" name="TextBox 9">
            <a:extLst>
              <a:ext uri="{FF2B5EF4-FFF2-40B4-BE49-F238E27FC236}">
                <a16:creationId xmlns:a16="http://schemas.microsoft.com/office/drawing/2014/main" id="{3847C38C-1BE3-1F77-87C8-34DDF8445A98}"/>
              </a:ext>
            </a:extLst>
          </p:cNvPr>
          <p:cNvSpPr txBox="1"/>
          <p:nvPr/>
        </p:nvSpPr>
        <p:spPr>
          <a:xfrm>
            <a:off x="7569200" y="1959361"/>
            <a:ext cx="1757680" cy="369332"/>
          </a:xfrm>
          <a:prstGeom prst="rect">
            <a:avLst/>
          </a:prstGeom>
          <a:noFill/>
        </p:spPr>
        <p:txBody>
          <a:bodyPr wrap="square" rtlCol="0">
            <a:spAutoFit/>
          </a:bodyPr>
          <a:lstStyle/>
          <a:p>
            <a:pPr algn="ctr"/>
            <a:r>
              <a:rPr lang="en-US" dirty="0"/>
              <a:t>  Final</a:t>
            </a:r>
          </a:p>
        </p:txBody>
      </p:sp>
    </p:spTree>
    <p:extLst>
      <p:ext uri="{BB962C8B-B14F-4D97-AF65-F5344CB8AC3E}">
        <p14:creationId xmlns:p14="http://schemas.microsoft.com/office/powerpoint/2010/main" val="121179908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ad12be42-45b5-4bcf-ab43-259e0b0e610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C3230D5D9F9443974B17D13D620B2E" ma:contentTypeVersion="11" ma:contentTypeDescription="Create a new document." ma:contentTypeScope="" ma:versionID="a0e095fafd78b5af1b02d5b9fa9ee297">
  <xsd:schema xmlns:xsd="http://www.w3.org/2001/XMLSchema" xmlns:xs="http://www.w3.org/2001/XMLSchema" xmlns:p="http://schemas.microsoft.com/office/2006/metadata/properties" xmlns:ns3="ad12be42-45b5-4bcf-ab43-259e0b0e6107" xmlns:ns4="616a747f-9e33-4f24-afa9-74f8bca94316" targetNamespace="http://schemas.microsoft.com/office/2006/metadata/properties" ma:root="true" ma:fieldsID="0afc963aa71bfa773d7a081a8997b99e" ns3:_="" ns4:_="">
    <xsd:import namespace="ad12be42-45b5-4bcf-ab43-259e0b0e6107"/>
    <xsd:import namespace="616a747f-9e33-4f24-afa9-74f8bca9431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12be42-45b5-4bcf-ab43-259e0b0e61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a747f-9e33-4f24-afa9-74f8bca9431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ad12be42-45b5-4bcf-ab43-259e0b0e6107"/>
    <ds:schemaRef ds:uri="http://schemas.microsoft.com/office/2006/documentManagement/types"/>
    <ds:schemaRef ds:uri="http://schemas.microsoft.com/office/infopath/2007/PartnerControls"/>
    <ds:schemaRef ds:uri="616a747f-9e33-4f24-afa9-74f8bca94316"/>
    <ds:schemaRef ds:uri="http://schemas.microsoft.com/office/2006/metadata/properties"/>
    <ds:schemaRef ds:uri="http://purl.org/dc/terms/"/>
    <ds:schemaRef ds:uri="http://purl.org/dc/elements/1.1/"/>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A2208F9-FAE9-4B31-A12D-FA29A880DE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12be42-45b5-4bcf-ab43-259e0b0e6107"/>
    <ds:schemaRef ds:uri="616a747f-9e33-4f24-afa9-74f8bca94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{E89628A0-FFE9-4DD4-B5A7-63766E5E8E88}tf67328976_win32</Template>
  <TotalTime>123</TotalTime>
  <Words>541</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Tenorite</vt:lpstr>
      <vt:lpstr>Times New Roman</vt:lpstr>
      <vt:lpstr>Office Theme</vt:lpstr>
      <vt:lpstr>Predicting Student Success</vt:lpstr>
      <vt:lpstr>Contents</vt:lpstr>
      <vt:lpstr>INTRODUCTION</vt:lpstr>
      <vt:lpstr>PRIMARY GOALS</vt:lpstr>
      <vt:lpstr>I chose XGBoost for its efficiency, effectiveness, and ability To address class imbalance.</vt:lpstr>
      <vt:lpstr>XGBoost before optimization</vt:lpstr>
      <vt:lpstr>Optimization</vt:lpstr>
      <vt:lpstr>XGBoost After optimization</vt:lpstr>
      <vt:lpstr>Confusion Matrix</vt:lpstr>
      <vt:lpstr>Model Interpretation</vt:lpstr>
      <vt:lpstr>Shap tree explainer</vt:lpstr>
      <vt:lpstr>TOP features</vt:lpstr>
      <vt:lpstr>Unemployment rate matters less as age at enrollment increases</vt:lpstr>
      <vt:lpstr>Passing classes is more important than grades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Success</dc:title>
  <dc:creator>Public Ethics Intern 1</dc:creator>
  <cp:lastModifiedBy>Public Ethics Intern 1</cp:lastModifiedBy>
  <cp:revision>1</cp:revision>
  <dcterms:created xsi:type="dcterms:W3CDTF">2023-11-17T03:28:39Z</dcterms:created>
  <dcterms:modified xsi:type="dcterms:W3CDTF">2023-11-18T01:19:44Z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0x010100A2C3230D5D9F9443974B17D13D620B2E</vt:lpwstr>
  </property>
  <property fmtid="{D5CDD505-2E9C-101B-9397-08002B2CF9AE}" pid="3" name="MediaServiceImageTags">
    <vt:lpwstr/>
  </property>
</Properties>
</file>