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charset="1" panose="00000500000000000000"/>
      <p:regular r:id="rId10"/>
    </p:embeddedFont>
    <p:embeddedFont>
      <p:font typeface="Poppins Bold" charset="1" panose="00000800000000000000"/>
      <p:regular r:id="rId11"/>
    </p:embeddedFont>
    <p:embeddedFont>
      <p:font typeface="Poppins Italics" charset="1" panose="00000500000000000000"/>
      <p:regular r:id="rId12"/>
    </p:embeddedFont>
    <p:embeddedFont>
      <p:font typeface="Poppins Bold Italics" charset="1" panose="00000800000000000000"/>
      <p:regular r:id="rId13"/>
    </p:embeddedFont>
    <p:embeddedFont>
      <p:font typeface="Brown Sugar" charset="1" panose="02000506000000020004"/>
      <p:regular r:id="rId14"/>
    </p:embeddedFont>
    <p:embeddedFont>
      <p:font typeface="Higuen Elegant Serif"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37373"/>
        </a:solidFill>
      </p:bgPr>
    </p:bg>
    <p:spTree>
      <p:nvGrpSpPr>
        <p:cNvPr id="1" name=""/>
        <p:cNvGrpSpPr/>
        <p:nvPr/>
      </p:nvGrpSpPr>
      <p:grpSpPr>
        <a:xfrm>
          <a:off x="0" y="0"/>
          <a:ext cx="0" cy="0"/>
          <a:chOff x="0" y="0"/>
          <a:chExt cx="0" cy="0"/>
        </a:xfrm>
      </p:grpSpPr>
      <p:grpSp>
        <p:nvGrpSpPr>
          <p:cNvPr name="Group 2" id="2"/>
          <p:cNvGrpSpPr/>
          <p:nvPr/>
        </p:nvGrpSpPr>
        <p:grpSpPr>
          <a:xfrm rot="0">
            <a:off x="-514350" y="-785784"/>
            <a:ext cx="6590249" cy="11446877"/>
            <a:chOff x="0" y="0"/>
            <a:chExt cx="1735704" cy="3014815"/>
          </a:xfrm>
        </p:grpSpPr>
        <p:sp>
          <p:nvSpPr>
            <p:cNvPr name="Freeform 3" id="3"/>
            <p:cNvSpPr/>
            <p:nvPr/>
          </p:nvSpPr>
          <p:spPr>
            <a:xfrm flipH="false" flipV="false">
              <a:off x="0" y="0"/>
              <a:ext cx="1735704" cy="3014815"/>
            </a:xfrm>
            <a:custGeom>
              <a:avLst/>
              <a:gdLst/>
              <a:ahLst/>
              <a:cxnLst/>
              <a:rect r="r" b="b" t="t" l="l"/>
              <a:pathLst>
                <a:path h="3014815" w="1735704">
                  <a:moveTo>
                    <a:pt x="0" y="0"/>
                  </a:moveTo>
                  <a:lnTo>
                    <a:pt x="1735704" y="0"/>
                  </a:lnTo>
                  <a:lnTo>
                    <a:pt x="1735704" y="3014815"/>
                  </a:lnTo>
                  <a:lnTo>
                    <a:pt x="0" y="3014815"/>
                  </a:lnTo>
                  <a:close/>
                </a:path>
              </a:pathLst>
            </a:custGeom>
            <a:solidFill>
              <a:srgbClr val="666464"/>
            </a:solidFill>
          </p:spPr>
        </p:sp>
        <p:sp>
          <p:nvSpPr>
            <p:cNvPr name="TextBox 4" id="4"/>
            <p:cNvSpPr txBox="true"/>
            <p:nvPr/>
          </p:nvSpPr>
          <p:spPr>
            <a:xfrm>
              <a:off x="0" y="-66675"/>
              <a:ext cx="812800" cy="879475"/>
            </a:xfrm>
            <a:prstGeom prst="rect">
              <a:avLst/>
            </a:prstGeom>
          </p:spPr>
          <p:txBody>
            <a:bodyPr anchor="ctr" rtlCol="false" tIns="50800" lIns="50800" bIns="50800" rIns="50800"/>
            <a:lstStyle/>
            <a:p>
              <a:pPr algn="ctr">
                <a:lnSpc>
                  <a:spcPts val="3681"/>
                </a:lnSpc>
              </a:pPr>
            </a:p>
          </p:txBody>
        </p:sp>
      </p:grpSp>
      <p:grpSp>
        <p:nvGrpSpPr>
          <p:cNvPr name="Group 5" id="5"/>
          <p:cNvGrpSpPr/>
          <p:nvPr/>
        </p:nvGrpSpPr>
        <p:grpSpPr>
          <a:xfrm rot="0">
            <a:off x="17587174" y="4575881"/>
            <a:ext cx="2260274" cy="3086100"/>
            <a:chOff x="0" y="0"/>
            <a:chExt cx="595298" cy="812800"/>
          </a:xfrm>
        </p:grpSpPr>
        <p:sp>
          <p:nvSpPr>
            <p:cNvPr name="Freeform 6" id="6"/>
            <p:cNvSpPr/>
            <p:nvPr/>
          </p:nvSpPr>
          <p:spPr>
            <a:xfrm flipH="false" flipV="false">
              <a:off x="0" y="0"/>
              <a:ext cx="595298" cy="812800"/>
            </a:xfrm>
            <a:custGeom>
              <a:avLst/>
              <a:gdLst/>
              <a:ahLst/>
              <a:cxnLst/>
              <a:rect r="r" b="b" t="t" l="l"/>
              <a:pathLst>
                <a:path h="812800" w="595298">
                  <a:moveTo>
                    <a:pt x="0" y="0"/>
                  </a:moveTo>
                  <a:lnTo>
                    <a:pt x="595298" y="0"/>
                  </a:lnTo>
                  <a:lnTo>
                    <a:pt x="595298" y="812800"/>
                  </a:lnTo>
                  <a:lnTo>
                    <a:pt x="0" y="812800"/>
                  </a:lnTo>
                  <a:close/>
                </a:path>
              </a:pathLst>
            </a:custGeom>
            <a:solidFill>
              <a:srgbClr val="666464"/>
            </a:solidFill>
          </p:spPr>
        </p:sp>
        <p:sp>
          <p:nvSpPr>
            <p:cNvPr name="TextBox 7" id="7"/>
            <p:cNvSpPr txBox="true"/>
            <p:nvPr/>
          </p:nvSpPr>
          <p:spPr>
            <a:xfrm>
              <a:off x="0" y="-66675"/>
              <a:ext cx="812800" cy="879475"/>
            </a:xfrm>
            <a:prstGeom prst="rect">
              <a:avLst/>
            </a:prstGeom>
          </p:spPr>
          <p:txBody>
            <a:bodyPr anchor="ctr" rtlCol="false" tIns="50800" lIns="50800" bIns="50800" rIns="50800"/>
            <a:lstStyle/>
            <a:p>
              <a:pPr algn="ctr">
                <a:lnSpc>
                  <a:spcPts val="3681"/>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73913" y="2504131"/>
            <a:ext cx="7229599" cy="7229599"/>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35678" y="7454052"/>
            <a:ext cx="4114800" cy="4114800"/>
          </a:xfrm>
          <a:prstGeom prst="rect">
            <a:avLst/>
          </a:prstGeom>
        </p:spPr>
      </p:pic>
      <p:sp>
        <p:nvSpPr>
          <p:cNvPr name="TextBox 10" id="10"/>
          <p:cNvSpPr txBox="true"/>
          <p:nvPr/>
        </p:nvSpPr>
        <p:spPr>
          <a:xfrm rot="0">
            <a:off x="1462644" y="2639853"/>
            <a:ext cx="15362712" cy="1866990"/>
          </a:xfrm>
          <a:prstGeom prst="rect">
            <a:avLst/>
          </a:prstGeom>
        </p:spPr>
        <p:txBody>
          <a:bodyPr anchor="t" rtlCol="false" tIns="0" lIns="0" bIns="0" rIns="0">
            <a:spAutoFit/>
          </a:bodyPr>
          <a:lstStyle/>
          <a:p>
            <a:pPr algn="ctr">
              <a:lnSpc>
                <a:spcPts val="15220"/>
              </a:lnSpc>
              <a:spcBef>
                <a:spcPct val="0"/>
              </a:spcBef>
            </a:pPr>
            <a:r>
              <a:rPr lang="en-US" sz="10871">
                <a:solidFill>
                  <a:srgbClr val="FFFFFF"/>
                </a:solidFill>
                <a:latin typeface="Brown Sugar"/>
              </a:rPr>
              <a:t>VITAL ACTIVEWEAR</a:t>
            </a:r>
          </a:p>
        </p:txBody>
      </p:sp>
      <p:sp>
        <p:nvSpPr>
          <p:cNvPr name="TextBox 11" id="11"/>
          <p:cNvSpPr txBox="true"/>
          <p:nvPr/>
        </p:nvSpPr>
        <p:spPr>
          <a:xfrm rot="0">
            <a:off x="4219567" y="4401888"/>
            <a:ext cx="9848866" cy="705494"/>
          </a:xfrm>
          <a:prstGeom prst="rect">
            <a:avLst/>
          </a:prstGeom>
        </p:spPr>
        <p:txBody>
          <a:bodyPr anchor="t" rtlCol="false" tIns="0" lIns="0" bIns="0" rIns="0">
            <a:spAutoFit/>
          </a:bodyPr>
          <a:lstStyle/>
          <a:p>
            <a:pPr algn="ctr">
              <a:lnSpc>
                <a:spcPts val="5739"/>
              </a:lnSpc>
              <a:spcBef>
                <a:spcPct val="0"/>
              </a:spcBef>
            </a:pPr>
            <a:r>
              <a:rPr lang="en-US" sz="4099">
                <a:solidFill>
                  <a:srgbClr val="FFFFFF"/>
                </a:solidFill>
                <a:latin typeface="Higuen Elegant Serif"/>
              </a:rPr>
              <a:t>"UNLEASH YOUR INNER ATHELE"</a:t>
            </a:r>
          </a:p>
        </p:txBody>
      </p:sp>
      <p:sp>
        <p:nvSpPr>
          <p:cNvPr name="TextBox 12" id="12"/>
          <p:cNvSpPr txBox="true"/>
          <p:nvPr/>
        </p:nvSpPr>
        <p:spPr>
          <a:xfrm rot="0">
            <a:off x="1028700" y="1055718"/>
            <a:ext cx="7610559" cy="557886"/>
          </a:xfrm>
          <a:prstGeom prst="rect">
            <a:avLst/>
          </a:prstGeom>
        </p:spPr>
        <p:txBody>
          <a:bodyPr anchor="t" rtlCol="false" tIns="0" lIns="0" bIns="0" rIns="0">
            <a:spAutoFit/>
          </a:bodyPr>
          <a:lstStyle/>
          <a:p>
            <a:pPr>
              <a:lnSpc>
                <a:spcPts val="4425"/>
              </a:lnSpc>
              <a:spcBef>
                <a:spcPct val="0"/>
              </a:spcBef>
            </a:pPr>
            <a:r>
              <a:rPr lang="en-US" sz="3160">
                <a:solidFill>
                  <a:srgbClr val="FFFFFF"/>
                </a:solidFill>
                <a:latin typeface="Higuen Elegant Serif"/>
              </a:rPr>
              <a:t>E-COMMERCE SITE</a:t>
            </a:r>
          </a:p>
        </p:txBody>
      </p:sp>
      <p:sp>
        <p:nvSpPr>
          <p:cNvPr name="TextBox 13" id="13"/>
          <p:cNvSpPr txBox="true"/>
          <p:nvPr/>
        </p:nvSpPr>
        <p:spPr>
          <a:xfrm rot="0">
            <a:off x="11996810" y="1055718"/>
            <a:ext cx="5262490" cy="557886"/>
          </a:xfrm>
          <a:prstGeom prst="rect">
            <a:avLst/>
          </a:prstGeom>
        </p:spPr>
        <p:txBody>
          <a:bodyPr anchor="t" rtlCol="false" tIns="0" lIns="0" bIns="0" rIns="0">
            <a:spAutoFit/>
          </a:bodyPr>
          <a:lstStyle/>
          <a:p>
            <a:pPr algn="r">
              <a:lnSpc>
                <a:spcPts val="4425"/>
              </a:lnSpc>
              <a:spcBef>
                <a:spcPct val="0"/>
              </a:spcBef>
            </a:pPr>
            <a:r>
              <a:rPr lang="en-US" sz="3160">
                <a:solidFill>
                  <a:srgbClr val="FFFFFF"/>
                </a:solidFill>
                <a:latin typeface="Higuen Elegant Serif"/>
              </a:rPr>
              <a:t>MAY </a:t>
            </a:r>
            <a:r>
              <a:rPr lang="en-US" sz="3160">
                <a:solidFill>
                  <a:srgbClr val="FFFFFF"/>
                </a:solidFill>
                <a:latin typeface="Higuen Elegant Serif"/>
              </a:rPr>
              <a:t>| 2023</a:t>
            </a:r>
          </a:p>
        </p:txBody>
      </p:sp>
      <p:sp>
        <p:nvSpPr>
          <p:cNvPr name="TextBox 14" id="14"/>
          <p:cNvSpPr txBox="true"/>
          <p:nvPr/>
        </p:nvSpPr>
        <p:spPr>
          <a:xfrm rot="0">
            <a:off x="4219567" y="6956487"/>
            <a:ext cx="9848866" cy="705494"/>
          </a:xfrm>
          <a:prstGeom prst="rect">
            <a:avLst/>
          </a:prstGeom>
        </p:spPr>
        <p:txBody>
          <a:bodyPr anchor="t" rtlCol="false" tIns="0" lIns="0" bIns="0" rIns="0">
            <a:spAutoFit/>
          </a:bodyPr>
          <a:lstStyle/>
          <a:p>
            <a:pPr algn="ctr">
              <a:lnSpc>
                <a:spcPts val="5739"/>
              </a:lnSpc>
              <a:spcBef>
                <a:spcPct val="0"/>
              </a:spcBef>
            </a:pPr>
            <a:r>
              <a:rPr lang="en-US" sz="4099">
                <a:solidFill>
                  <a:srgbClr val="FFFFFF"/>
                </a:solidFill>
                <a:latin typeface="Higuen Elegant Serif"/>
              </a:rPr>
              <a:t>GROUP 10:</a:t>
            </a:r>
          </a:p>
        </p:txBody>
      </p:sp>
      <p:sp>
        <p:nvSpPr>
          <p:cNvPr name="TextBox 15" id="15"/>
          <p:cNvSpPr txBox="true"/>
          <p:nvPr/>
        </p:nvSpPr>
        <p:spPr>
          <a:xfrm rot="0">
            <a:off x="4219567" y="7895665"/>
            <a:ext cx="9848866" cy="1429394"/>
          </a:xfrm>
          <a:prstGeom prst="rect">
            <a:avLst/>
          </a:prstGeom>
        </p:spPr>
        <p:txBody>
          <a:bodyPr anchor="t" rtlCol="false" tIns="0" lIns="0" bIns="0" rIns="0">
            <a:spAutoFit/>
          </a:bodyPr>
          <a:lstStyle/>
          <a:p>
            <a:pPr algn="ctr">
              <a:lnSpc>
                <a:spcPts val="5739"/>
              </a:lnSpc>
              <a:spcBef>
                <a:spcPct val="0"/>
              </a:spcBef>
            </a:pPr>
            <a:r>
              <a:rPr lang="en-US" sz="4099">
                <a:solidFill>
                  <a:srgbClr val="FFFFFF"/>
                </a:solidFill>
                <a:latin typeface="Higuen Elegant Serif"/>
              </a:rPr>
              <a:t>(ALMASCO, NEVERIO, LOPEZ AND MANANSALA)</a:t>
            </a:r>
          </a:p>
        </p:txBody>
      </p:sp>
      <p:sp>
        <p:nvSpPr>
          <p:cNvPr name="TextBox 16" id="16"/>
          <p:cNvSpPr txBox="true"/>
          <p:nvPr/>
        </p:nvSpPr>
        <p:spPr>
          <a:xfrm rot="0">
            <a:off x="13432133" y="9752781"/>
            <a:ext cx="4855867" cy="422275"/>
          </a:xfrm>
          <a:prstGeom prst="rect">
            <a:avLst/>
          </a:prstGeom>
        </p:spPr>
        <p:txBody>
          <a:bodyPr anchor="t" rtlCol="false" tIns="0" lIns="0" bIns="0" rIns="0">
            <a:spAutoFit/>
          </a:bodyPr>
          <a:lstStyle/>
          <a:p>
            <a:pPr>
              <a:lnSpc>
                <a:spcPts val="3499"/>
              </a:lnSpc>
              <a:spcBef>
                <a:spcPct val="0"/>
              </a:spcBef>
            </a:pPr>
            <a:r>
              <a:rPr lang="en-US" sz="2499" spc="449">
                <a:solidFill>
                  <a:srgbClr val="FFFFFF"/>
                </a:solidFill>
                <a:latin typeface="Higuen Elegant Serif"/>
              </a:rPr>
              <a:t>@VITAL ACTIVEWEAR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3737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54481"/>
          <a:stretch>
            <a:fillRect/>
          </a:stretch>
        </p:blipFill>
        <p:spPr>
          <a:xfrm flipH="false" flipV="false" rot="0">
            <a:off x="249867" y="1353895"/>
            <a:ext cx="3583109" cy="1630971"/>
          </a:xfrm>
          <a:prstGeom prst="rect">
            <a:avLst/>
          </a:prstGeom>
        </p:spPr>
      </p:pic>
      <p:grpSp>
        <p:nvGrpSpPr>
          <p:cNvPr name="Group 3" id="3"/>
          <p:cNvGrpSpPr/>
          <p:nvPr/>
        </p:nvGrpSpPr>
        <p:grpSpPr>
          <a:xfrm rot="0">
            <a:off x="16232647" y="-2434465"/>
            <a:ext cx="5750073" cy="3086100"/>
            <a:chOff x="0" y="0"/>
            <a:chExt cx="1514423" cy="812800"/>
          </a:xfrm>
        </p:grpSpPr>
        <p:sp>
          <p:nvSpPr>
            <p:cNvPr name="Freeform 4" id="4"/>
            <p:cNvSpPr/>
            <p:nvPr/>
          </p:nvSpPr>
          <p:spPr>
            <a:xfrm flipH="false" flipV="false">
              <a:off x="0" y="0"/>
              <a:ext cx="1514423" cy="812800"/>
            </a:xfrm>
            <a:custGeom>
              <a:avLst/>
              <a:gdLst/>
              <a:ahLst/>
              <a:cxnLst/>
              <a:rect r="r" b="b" t="t" l="l"/>
              <a:pathLst>
                <a:path h="812800" w="1514423">
                  <a:moveTo>
                    <a:pt x="0" y="0"/>
                  </a:moveTo>
                  <a:lnTo>
                    <a:pt x="1514423" y="0"/>
                  </a:lnTo>
                  <a:lnTo>
                    <a:pt x="1514423" y="812800"/>
                  </a:lnTo>
                  <a:lnTo>
                    <a:pt x="0" y="812800"/>
                  </a:lnTo>
                  <a:close/>
                </a:path>
              </a:pathLst>
            </a:custGeom>
            <a:solidFill>
              <a:srgbClr val="666464"/>
            </a:solidFill>
          </p:spPr>
        </p:sp>
        <p:sp>
          <p:nvSpPr>
            <p:cNvPr name="TextBox 5" id="5"/>
            <p:cNvSpPr txBox="true"/>
            <p:nvPr/>
          </p:nvSpPr>
          <p:spPr>
            <a:xfrm>
              <a:off x="0" y="-66675"/>
              <a:ext cx="812800" cy="879475"/>
            </a:xfrm>
            <a:prstGeom prst="rect">
              <a:avLst/>
            </a:prstGeom>
          </p:spPr>
          <p:txBody>
            <a:bodyPr anchor="ctr" rtlCol="false" tIns="50800" lIns="50800" bIns="50800" rIns="50800"/>
            <a:lstStyle/>
            <a:p>
              <a:pPr algn="ctr">
                <a:lnSpc>
                  <a:spcPts val="3681"/>
                </a:lnSpc>
              </a:pPr>
            </a:p>
          </p:txBody>
        </p:sp>
      </p:grpSp>
      <p:grpSp>
        <p:nvGrpSpPr>
          <p:cNvPr name="Group 6" id="6"/>
          <p:cNvGrpSpPr/>
          <p:nvPr/>
        </p:nvGrpSpPr>
        <p:grpSpPr>
          <a:xfrm rot="0">
            <a:off x="-312903" y="9738476"/>
            <a:ext cx="5750073" cy="1508208"/>
            <a:chOff x="0" y="0"/>
            <a:chExt cx="1514423" cy="397224"/>
          </a:xfrm>
        </p:grpSpPr>
        <p:sp>
          <p:nvSpPr>
            <p:cNvPr name="Freeform 7" id="7"/>
            <p:cNvSpPr/>
            <p:nvPr/>
          </p:nvSpPr>
          <p:spPr>
            <a:xfrm flipH="false" flipV="false">
              <a:off x="0" y="0"/>
              <a:ext cx="1514423" cy="397224"/>
            </a:xfrm>
            <a:custGeom>
              <a:avLst/>
              <a:gdLst/>
              <a:ahLst/>
              <a:cxnLst/>
              <a:rect r="r" b="b" t="t" l="l"/>
              <a:pathLst>
                <a:path h="397224" w="1514423">
                  <a:moveTo>
                    <a:pt x="0" y="0"/>
                  </a:moveTo>
                  <a:lnTo>
                    <a:pt x="1514423" y="0"/>
                  </a:lnTo>
                  <a:lnTo>
                    <a:pt x="1514423" y="397224"/>
                  </a:lnTo>
                  <a:lnTo>
                    <a:pt x="0" y="397224"/>
                  </a:lnTo>
                  <a:close/>
                </a:path>
              </a:pathLst>
            </a:custGeom>
            <a:solidFill>
              <a:srgbClr val="666464"/>
            </a:solidFill>
          </p:spPr>
        </p:sp>
        <p:sp>
          <p:nvSpPr>
            <p:cNvPr name="TextBox 8" id="8"/>
            <p:cNvSpPr txBox="true"/>
            <p:nvPr/>
          </p:nvSpPr>
          <p:spPr>
            <a:xfrm>
              <a:off x="0" y="-66675"/>
              <a:ext cx="812800" cy="879475"/>
            </a:xfrm>
            <a:prstGeom prst="rect">
              <a:avLst/>
            </a:prstGeom>
          </p:spPr>
          <p:txBody>
            <a:bodyPr anchor="ctr" rtlCol="false" tIns="50800" lIns="50800" bIns="50800" rIns="50800"/>
            <a:lstStyle/>
            <a:p>
              <a:pPr algn="ctr">
                <a:lnSpc>
                  <a:spcPts val="3681"/>
                </a:lnSpc>
              </a:pPr>
            </a:p>
          </p:txBody>
        </p:sp>
      </p:grpSp>
      <p:pic>
        <p:nvPicPr>
          <p:cNvPr name="Picture 9" id="9"/>
          <p:cNvPicPr>
            <a:picLocks noChangeAspect="true"/>
          </p:cNvPicPr>
          <p:nvPr/>
        </p:nvPicPr>
        <p:blipFill>
          <a:blip r:embed="rId4">
            <a:alphaModFix amt="27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957750" y="1627964"/>
            <a:ext cx="3654831" cy="3654831"/>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782679" y="9250819"/>
            <a:ext cx="4099837" cy="4114800"/>
          </a:xfrm>
          <a:prstGeom prst="rect">
            <a:avLst/>
          </a:prstGeom>
        </p:spPr>
      </p:pic>
      <p:pic>
        <p:nvPicPr>
          <p:cNvPr name="Picture 11" id="11"/>
          <p:cNvPicPr>
            <a:picLocks noChangeAspect="true"/>
          </p:cNvPicPr>
          <p:nvPr/>
        </p:nvPicPr>
        <p:blipFill>
          <a:blip r:embed="rId8"/>
          <a:srcRect l="2968" t="0" r="0" b="1407"/>
          <a:stretch>
            <a:fillRect/>
          </a:stretch>
        </p:blipFill>
        <p:spPr>
          <a:xfrm flipH="false" flipV="false" rot="0">
            <a:off x="9669913" y="3223962"/>
            <a:ext cx="8230505" cy="3938206"/>
          </a:xfrm>
          <a:prstGeom prst="rect">
            <a:avLst/>
          </a:prstGeom>
        </p:spPr>
      </p:pic>
      <p:sp>
        <p:nvSpPr>
          <p:cNvPr name="TextBox 12" id="12"/>
          <p:cNvSpPr txBox="true"/>
          <p:nvPr/>
        </p:nvSpPr>
        <p:spPr>
          <a:xfrm rot="0">
            <a:off x="654150" y="3764589"/>
            <a:ext cx="8489850" cy="3777418"/>
          </a:xfrm>
          <a:prstGeom prst="rect">
            <a:avLst/>
          </a:prstGeom>
        </p:spPr>
        <p:txBody>
          <a:bodyPr anchor="t" rtlCol="false" tIns="0" lIns="0" bIns="0" rIns="0">
            <a:spAutoFit/>
          </a:bodyPr>
          <a:lstStyle/>
          <a:p>
            <a:pPr algn="just" marL="616429" indent="-308215" lvl="1">
              <a:lnSpc>
                <a:spcPts val="4282"/>
              </a:lnSpc>
              <a:buFont typeface="Arial"/>
              <a:buChar char="•"/>
            </a:pPr>
            <a:r>
              <a:rPr lang="en-US" sz="2855">
                <a:solidFill>
                  <a:srgbClr val="FFFFFF"/>
                </a:solidFill>
                <a:latin typeface="Higuen Elegant Serif"/>
              </a:rPr>
              <a:t>Our business name is Vital ActiveWear, The title "Vital Active Wear" aligns with the brand's values of promoting an active and healthy lifestyle. It appeals to customers who prioritize their health and wellness and are looking for sportswear that supports their active lifestyle. </a:t>
            </a:r>
          </a:p>
        </p:txBody>
      </p:sp>
      <p:sp>
        <p:nvSpPr>
          <p:cNvPr name="TextBox 13" id="13"/>
          <p:cNvSpPr txBox="true"/>
          <p:nvPr/>
        </p:nvSpPr>
        <p:spPr>
          <a:xfrm rot="0">
            <a:off x="654150" y="2707841"/>
            <a:ext cx="11350095" cy="747539"/>
          </a:xfrm>
          <a:prstGeom prst="rect">
            <a:avLst/>
          </a:prstGeom>
        </p:spPr>
        <p:txBody>
          <a:bodyPr anchor="t" rtlCol="false" tIns="0" lIns="0" bIns="0" rIns="0">
            <a:spAutoFit/>
          </a:bodyPr>
          <a:lstStyle/>
          <a:p>
            <a:pPr>
              <a:lnSpc>
                <a:spcPts val="6047"/>
              </a:lnSpc>
              <a:spcBef>
                <a:spcPct val="0"/>
              </a:spcBef>
            </a:pPr>
            <a:r>
              <a:rPr lang="en-US" sz="4319">
                <a:solidFill>
                  <a:srgbClr val="FFFFFF"/>
                </a:solidFill>
                <a:latin typeface="Higuen Elegant Serif"/>
              </a:rPr>
              <a:t>"UNLEASH YOUR INNER ATHLETE"</a:t>
            </a:r>
          </a:p>
        </p:txBody>
      </p:sp>
      <p:sp>
        <p:nvSpPr>
          <p:cNvPr name="TextBox 14" id="14"/>
          <p:cNvSpPr txBox="true"/>
          <p:nvPr/>
        </p:nvSpPr>
        <p:spPr>
          <a:xfrm rot="0">
            <a:off x="13432133" y="9752781"/>
            <a:ext cx="4855867" cy="422275"/>
          </a:xfrm>
          <a:prstGeom prst="rect">
            <a:avLst/>
          </a:prstGeom>
        </p:spPr>
        <p:txBody>
          <a:bodyPr anchor="t" rtlCol="false" tIns="0" lIns="0" bIns="0" rIns="0">
            <a:spAutoFit/>
          </a:bodyPr>
          <a:lstStyle/>
          <a:p>
            <a:pPr>
              <a:lnSpc>
                <a:spcPts val="3499"/>
              </a:lnSpc>
              <a:spcBef>
                <a:spcPct val="0"/>
              </a:spcBef>
            </a:pPr>
            <a:r>
              <a:rPr lang="en-US" sz="2499" spc="449">
                <a:solidFill>
                  <a:srgbClr val="FFFFFF"/>
                </a:solidFill>
                <a:latin typeface="Higuen Elegant Serif"/>
              </a:rPr>
              <a:t>@VITAL ACTIVEWEAR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37373"/>
        </a:solidFill>
      </p:bgPr>
    </p:bg>
    <p:spTree>
      <p:nvGrpSpPr>
        <p:cNvPr id="1" name=""/>
        <p:cNvGrpSpPr/>
        <p:nvPr/>
      </p:nvGrpSpPr>
      <p:grpSpPr>
        <a:xfrm>
          <a:off x="0" y="0"/>
          <a:ext cx="0" cy="0"/>
          <a:chOff x="0" y="0"/>
          <a:chExt cx="0" cy="0"/>
        </a:xfrm>
      </p:grpSpPr>
      <p:grpSp>
        <p:nvGrpSpPr>
          <p:cNvPr name="Group 2" id="2"/>
          <p:cNvGrpSpPr/>
          <p:nvPr/>
        </p:nvGrpSpPr>
        <p:grpSpPr>
          <a:xfrm rot="0">
            <a:off x="-4255769" y="4069944"/>
            <a:ext cx="11119004" cy="11119004"/>
            <a:chOff x="0" y="0"/>
            <a:chExt cx="812800" cy="812800"/>
          </a:xfrm>
        </p:grpSpPr>
        <p:sp>
          <p:nvSpPr>
            <p:cNvPr name="Freeform 3" id="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66464"/>
            </a:solidFill>
          </p:spPr>
        </p:sp>
        <p:sp>
          <p:nvSpPr>
            <p:cNvPr name="TextBox 4" id="4"/>
            <p:cNvSpPr txBox="true"/>
            <p:nvPr/>
          </p:nvSpPr>
          <p:spPr>
            <a:xfrm>
              <a:off x="76200" y="9525"/>
              <a:ext cx="660400" cy="727075"/>
            </a:xfrm>
            <a:prstGeom prst="rect">
              <a:avLst/>
            </a:prstGeom>
          </p:spPr>
          <p:txBody>
            <a:bodyPr anchor="ctr" rtlCol="false" tIns="50800" lIns="50800" bIns="50800" rIns="50800"/>
            <a:lstStyle/>
            <a:p>
              <a:pPr algn="ctr">
                <a:lnSpc>
                  <a:spcPts val="3681"/>
                </a:lnSpc>
              </a:pPr>
            </a:p>
          </p:txBody>
        </p:sp>
      </p:grpSp>
      <p:grpSp>
        <p:nvGrpSpPr>
          <p:cNvPr name="Group 5" id="5"/>
          <p:cNvGrpSpPr>
            <a:grpSpLocks noChangeAspect="true"/>
          </p:cNvGrpSpPr>
          <p:nvPr/>
        </p:nvGrpSpPr>
        <p:grpSpPr>
          <a:xfrm rot="0">
            <a:off x="462660" y="1397163"/>
            <a:ext cx="4703975" cy="6737289"/>
            <a:chOff x="0" y="0"/>
            <a:chExt cx="4433570" cy="6350000"/>
          </a:xfrm>
        </p:grpSpPr>
        <p:sp>
          <p:nvSpPr>
            <p:cNvPr name="Freeform 6" id="6"/>
            <p:cNvSpPr/>
            <p:nvPr/>
          </p:nvSpPr>
          <p:spPr>
            <a:xfrm flipH="true" flipV="false">
              <a:off x="0" y="0"/>
              <a:ext cx="4433570" cy="6350000"/>
            </a:xfrm>
            <a:custGeom>
              <a:avLst/>
              <a:gdLst/>
              <a:ahLst/>
              <a:cxnLst/>
              <a:rect r="r" b="b" t="t" l="l"/>
              <a:pathLst>
                <a:path h="6350000" w="4433570">
                  <a:moveTo>
                    <a:pt x="0" y="0"/>
                  </a:moveTo>
                  <a:lnTo>
                    <a:pt x="0" y="0"/>
                  </a:lnTo>
                  <a:lnTo>
                    <a:pt x="0" y="0"/>
                  </a:lnTo>
                  <a:lnTo>
                    <a:pt x="0" y="6350000"/>
                  </a:lnTo>
                  <a:lnTo>
                    <a:pt x="0" y="6350000"/>
                  </a:lnTo>
                  <a:lnTo>
                    <a:pt x="4433570" y="6350000"/>
                  </a:lnTo>
                  <a:lnTo>
                    <a:pt x="4433570" y="6350000"/>
                  </a:lnTo>
                  <a:lnTo>
                    <a:pt x="4433570" y="4433570"/>
                  </a:lnTo>
                  <a:cubicBezTo>
                    <a:pt x="4433570" y="1985010"/>
                    <a:pt x="2448560" y="0"/>
                    <a:pt x="0" y="0"/>
                  </a:cubicBezTo>
                  <a:close/>
                </a:path>
              </a:pathLst>
            </a:custGeom>
            <a:blipFill>
              <a:blip r:embed="rId2"/>
              <a:stretch>
                <a:fillRect l="-79703" r="-35268" t="0" b="0"/>
              </a:stretch>
            </a:blipFill>
          </p:spPr>
        </p:sp>
      </p:gr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51816" b="54417"/>
          <a:stretch>
            <a:fillRect/>
          </a:stretch>
        </p:blipFill>
        <p:spPr>
          <a:xfrm flipH="false" flipV="false" rot="0">
            <a:off x="1303732" y="1861582"/>
            <a:ext cx="1450520" cy="750971"/>
          </a:xfrm>
          <a:prstGeom prst="rect">
            <a:avLst/>
          </a:prstGeom>
        </p:spPr>
      </p:pic>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true" rot="0">
            <a:off x="13189849" y="5824844"/>
            <a:ext cx="8138902" cy="6215161"/>
          </a:xfrm>
          <a:prstGeom prst="rect">
            <a:avLst/>
          </a:prstGeom>
        </p:spPr>
      </p:pic>
      <p:grpSp>
        <p:nvGrpSpPr>
          <p:cNvPr name="Group 9" id="9"/>
          <p:cNvGrpSpPr/>
          <p:nvPr/>
        </p:nvGrpSpPr>
        <p:grpSpPr>
          <a:xfrm rot="0">
            <a:off x="6863234" y="1674020"/>
            <a:ext cx="1877066" cy="1877066"/>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27D7D"/>
            </a:soli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681"/>
                </a:lnSpc>
              </a:pPr>
            </a:p>
          </p:txBody>
        </p:sp>
      </p:grpSp>
      <p:sp>
        <p:nvSpPr>
          <p:cNvPr name="TextBox 12" id="12"/>
          <p:cNvSpPr txBox="true"/>
          <p:nvPr/>
        </p:nvSpPr>
        <p:spPr>
          <a:xfrm rot="0">
            <a:off x="5166635" y="2766646"/>
            <a:ext cx="12841209" cy="7177868"/>
          </a:xfrm>
          <a:prstGeom prst="rect">
            <a:avLst/>
          </a:prstGeom>
        </p:spPr>
        <p:txBody>
          <a:bodyPr anchor="t" rtlCol="false" tIns="0" lIns="0" bIns="0" rIns="0">
            <a:spAutoFit/>
          </a:bodyPr>
          <a:lstStyle/>
          <a:p>
            <a:pPr algn="just" marL="681550" indent="-340775" lvl="1">
              <a:lnSpc>
                <a:spcPts val="4419"/>
              </a:lnSpc>
              <a:buFont typeface="Arial"/>
              <a:buChar char="•"/>
            </a:pPr>
            <a:r>
              <a:rPr lang="en-US" sz="3156">
                <a:solidFill>
                  <a:srgbClr val="FFFFFF"/>
                </a:solidFill>
                <a:latin typeface="Higuen Elegant Serif"/>
              </a:rPr>
              <a:t>Our e-commerce site “Vital ActiveWear”, is primarily focused on selling sportswear for various sports such as basketball, football, soccer, volleyball, and so on. We aimed to sell a variety of products in order to meet customers' needs and desires in their preferred sports, as well as to improve their performance and experience.</a:t>
            </a:r>
          </a:p>
          <a:p>
            <a:pPr algn="just">
              <a:lnSpc>
                <a:spcPts val="4419"/>
              </a:lnSpc>
            </a:pPr>
          </a:p>
          <a:p>
            <a:pPr algn="just" marL="681550" indent="-340775" lvl="1">
              <a:lnSpc>
                <a:spcPts val="4419"/>
              </a:lnSpc>
              <a:buFont typeface="Arial"/>
              <a:buChar char="•"/>
            </a:pPr>
            <a:r>
              <a:rPr lang="en-US" sz="3156">
                <a:solidFill>
                  <a:srgbClr val="FFFFFF"/>
                </a:solidFill>
                <a:latin typeface="Higuen Elegant Serif"/>
              </a:rPr>
              <a:t>This site contains all the information needed to know to encourage customers to make a purchase. Product descriptions along with images were included, while in terms of the mode of payment, customers have multiple choices.</a:t>
            </a:r>
          </a:p>
          <a:p>
            <a:pPr algn="just">
              <a:lnSpc>
                <a:spcPts val="4419"/>
              </a:lnSpc>
            </a:pPr>
          </a:p>
          <a:p>
            <a:pPr algn="just">
              <a:lnSpc>
                <a:spcPts val="4419"/>
              </a:lnSpc>
            </a:pPr>
          </a:p>
        </p:txBody>
      </p:sp>
      <p:sp>
        <p:nvSpPr>
          <p:cNvPr name="TextBox 13" id="13"/>
          <p:cNvSpPr txBox="true"/>
          <p:nvPr/>
        </p:nvSpPr>
        <p:spPr>
          <a:xfrm rot="0">
            <a:off x="6136077" y="1101487"/>
            <a:ext cx="12520664" cy="1367790"/>
          </a:xfrm>
          <a:prstGeom prst="rect">
            <a:avLst/>
          </a:prstGeom>
        </p:spPr>
        <p:txBody>
          <a:bodyPr anchor="t" rtlCol="false" tIns="0" lIns="0" bIns="0" rIns="0">
            <a:spAutoFit/>
          </a:bodyPr>
          <a:lstStyle/>
          <a:p>
            <a:pPr>
              <a:lnSpc>
                <a:spcPts val="11235"/>
              </a:lnSpc>
              <a:spcBef>
                <a:spcPct val="0"/>
              </a:spcBef>
            </a:pPr>
            <a:r>
              <a:rPr lang="en-US" sz="8025">
                <a:solidFill>
                  <a:srgbClr val="FFFFFF"/>
                </a:solidFill>
                <a:latin typeface="Brown Sugar"/>
              </a:rPr>
              <a:t>BUSINESS DESCRIPTION</a:t>
            </a:r>
          </a:p>
        </p:txBody>
      </p:sp>
      <p:sp>
        <p:nvSpPr>
          <p:cNvPr name="TextBox 14" id="14"/>
          <p:cNvSpPr txBox="true"/>
          <p:nvPr/>
        </p:nvSpPr>
        <p:spPr>
          <a:xfrm rot="0">
            <a:off x="13432133" y="9752781"/>
            <a:ext cx="4855867" cy="422275"/>
          </a:xfrm>
          <a:prstGeom prst="rect">
            <a:avLst/>
          </a:prstGeom>
        </p:spPr>
        <p:txBody>
          <a:bodyPr anchor="t" rtlCol="false" tIns="0" lIns="0" bIns="0" rIns="0">
            <a:spAutoFit/>
          </a:bodyPr>
          <a:lstStyle/>
          <a:p>
            <a:pPr>
              <a:lnSpc>
                <a:spcPts val="3499"/>
              </a:lnSpc>
              <a:spcBef>
                <a:spcPct val="0"/>
              </a:spcBef>
            </a:pPr>
            <a:r>
              <a:rPr lang="en-US" sz="2499" spc="449">
                <a:solidFill>
                  <a:srgbClr val="FFFFFF"/>
                </a:solidFill>
                <a:latin typeface="Higuen Elegant Serif"/>
              </a:rPr>
              <a:t>@VITAL ACTIVEWEAR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37373"/>
        </a:solidFill>
      </p:bgPr>
    </p:bg>
    <p:spTree>
      <p:nvGrpSpPr>
        <p:cNvPr id="1" name=""/>
        <p:cNvGrpSpPr/>
        <p:nvPr/>
      </p:nvGrpSpPr>
      <p:grpSpPr>
        <a:xfrm>
          <a:off x="0" y="0"/>
          <a:ext cx="0" cy="0"/>
          <a:chOff x="0" y="0"/>
          <a:chExt cx="0" cy="0"/>
        </a:xfrm>
      </p:grpSpPr>
      <p:grpSp>
        <p:nvGrpSpPr>
          <p:cNvPr name="Group 2" id="2"/>
          <p:cNvGrpSpPr/>
          <p:nvPr/>
        </p:nvGrpSpPr>
        <p:grpSpPr>
          <a:xfrm rot="0">
            <a:off x="6461717" y="752048"/>
            <a:ext cx="2758226" cy="2758226"/>
            <a:chOff x="0" y="0"/>
            <a:chExt cx="812800" cy="812800"/>
          </a:xfrm>
        </p:grpSpPr>
        <p:sp>
          <p:nvSpPr>
            <p:cNvPr name="Freeform 3" id="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2A2A2"/>
            </a:solidFill>
          </p:spPr>
        </p:sp>
        <p:sp>
          <p:nvSpPr>
            <p:cNvPr name="TextBox 4" id="4"/>
            <p:cNvSpPr txBox="true"/>
            <p:nvPr/>
          </p:nvSpPr>
          <p:spPr>
            <a:xfrm>
              <a:off x="76200" y="9525"/>
              <a:ext cx="660400" cy="727075"/>
            </a:xfrm>
            <a:prstGeom prst="rect">
              <a:avLst/>
            </a:prstGeom>
          </p:spPr>
          <p:txBody>
            <a:bodyPr anchor="ctr" rtlCol="false" tIns="50800" lIns="50800" bIns="50800" rIns="50800"/>
            <a:lstStyle/>
            <a:p>
              <a:pPr algn="ctr">
                <a:lnSpc>
                  <a:spcPts val="3681"/>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2122514" y="6810562"/>
            <a:ext cx="8138902" cy="6215161"/>
          </a:xfrm>
          <a:prstGeom prst="rect">
            <a:avLst/>
          </a:prstGeom>
        </p:spPr>
      </p:pic>
      <p:sp>
        <p:nvSpPr>
          <p:cNvPr name="TextBox 6" id="6"/>
          <p:cNvSpPr txBox="true"/>
          <p:nvPr/>
        </p:nvSpPr>
        <p:spPr>
          <a:xfrm rot="0">
            <a:off x="1255903" y="3062599"/>
            <a:ext cx="17390425" cy="1019175"/>
          </a:xfrm>
          <a:prstGeom prst="rect">
            <a:avLst/>
          </a:prstGeom>
        </p:spPr>
        <p:txBody>
          <a:bodyPr anchor="t" rtlCol="false" tIns="0" lIns="0" bIns="0" rIns="0">
            <a:spAutoFit/>
          </a:bodyPr>
          <a:lstStyle/>
          <a:p>
            <a:pPr>
              <a:lnSpc>
                <a:spcPts val="7575"/>
              </a:lnSpc>
            </a:pPr>
            <a:r>
              <a:rPr lang="en-US" sz="7500">
                <a:solidFill>
                  <a:srgbClr val="FFFFFF"/>
                </a:solidFill>
                <a:latin typeface="Brown Sugar"/>
              </a:rPr>
              <a:t>ADMIN SIDE FUNCTIONALITY/FEATURE</a:t>
            </a:r>
          </a:p>
        </p:txBody>
      </p:sp>
      <p:sp>
        <p:nvSpPr>
          <p:cNvPr name="TextBox 7" id="7"/>
          <p:cNvSpPr txBox="true"/>
          <p:nvPr/>
        </p:nvSpPr>
        <p:spPr>
          <a:xfrm rot="0">
            <a:off x="2613856" y="4648875"/>
            <a:ext cx="13060287" cy="4330700"/>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FFFFFF"/>
                </a:solidFill>
                <a:latin typeface="Higuen Elegant Serif"/>
              </a:rPr>
              <a:t>Dashboard with statistics of transactions made and data</a:t>
            </a:r>
          </a:p>
          <a:p>
            <a:pPr marL="755651" indent="-377825" lvl="1">
              <a:lnSpc>
                <a:spcPts val="4900"/>
              </a:lnSpc>
              <a:buFont typeface="Arial"/>
              <a:buChar char="•"/>
            </a:pPr>
            <a:r>
              <a:rPr lang="en-US" sz="3500">
                <a:solidFill>
                  <a:srgbClr val="FFFFFF"/>
                </a:solidFill>
                <a:latin typeface="Higuen Elegant Serif"/>
              </a:rPr>
              <a:t>Inventory of products (CRUDS – Create, Read, Update, Delete, Search)</a:t>
            </a:r>
          </a:p>
          <a:p>
            <a:pPr marL="755651" indent="-377825" lvl="1">
              <a:lnSpc>
                <a:spcPts val="4900"/>
              </a:lnSpc>
              <a:buFont typeface="Arial"/>
              <a:buChar char="•"/>
            </a:pPr>
            <a:r>
              <a:rPr lang="en-US" sz="3500">
                <a:solidFill>
                  <a:srgbClr val="FFFFFF"/>
                </a:solidFill>
                <a:latin typeface="Higuen Elegant Serif"/>
              </a:rPr>
              <a:t>Customers/users (CRUDS – Create, Read, Update, Delete, Search)</a:t>
            </a:r>
          </a:p>
          <a:p>
            <a:pPr marL="755651" indent="-377825" lvl="1">
              <a:lnSpc>
                <a:spcPts val="4900"/>
              </a:lnSpc>
              <a:buFont typeface="Arial"/>
              <a:buChar char="•"/>
            </a:pPr>
            <a:r>
              <a:rPr lang="en-US" sz="3500">
                <a:solidFill>
                  <a:srgbClr val="FFFFFF"/>
                </a:solidFill>
                <a:latin typeface="Higuen Elegant Serif"/>
              </a:rPr>
              <a:t>Orders – Create, Read, Update, Delete, Search)</a:t>
            </a:r>
          </a:p>
          <a:p>
            <a:pPr>
              <a:lnSpc>
                <a:spcPts val="4900"/>
              </a:lnSpc>
            </a:pPr>
          </a:p>
        </p:txBody>
      </p:sp>
      <p:sp>
        <p:nvSpPr>
          <p:cNvPr name="TextBox 8" id="8"/>
          <p:cNvSpPr txBox="true"/>
          <p:nvPr/>
        </p:nvSpPr>
        <p:spPr>
          <a:xfrm rot="0">
            <a:off x="13432133" y="9752781"/>
            <a:ext cx="4855867" cy="422275"/>
          </a:xfrm>
          <a:prstGeom prst="rect">
            <a:avLst/>
          </a:prstGeom>
        </p:spPr>
        <p:txBody>
          <a:bodyPr anchor="t" rtlCol="false" tIns="0" lIns="0" bIns="0" rIns="0">
            <a:spAutoFit/>
          </a:bodyPr>
          <a:lstStyle/>
          <a:p>
            <a:pPr>
              <a:lnSpc>
                <a:spcPts val="3499"/>
              </a:lnSpc>
              <a:spcBef>
                <a:spcPct val="0"/>
              </a:spcBef>
            </a:pPr>
            <a:r>
              <a:rPr lang="en-US" sz="2499" spc="449">
                <a:solidFill>
                  <a:srgbClr val="FFFFFF"/>
                </a:solidFill>
                <a:latin typeface="Higuen Elegant Serif"/>
              </a:rPr>
              <a:t>@VITAL ACTIVEWEAR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37373"/>
        </a:solidFill>
      </p:bgPr>
    </p:bg>
    <p:spTree>
      <p:nvGrpSpPr>
        <p:cNvPr id="1" name=""/>
        <p:cNvGrpSpPr/>
        <p:nvPr/>
      </p:nvGrpSpPr>
      <p:grpSpPr>
        <a:xfrm>
          <a:off x="0" y="0"/>
          <a:ext cx="0" cy="0"/>
          <a:chOff x="0" y="0"/>
          <a:chExt cx="0" cy="0"/>
        </a:xfrm>
      </p:grpSpPr>
      <p:grpSp>
        <p:nvGrpSpPr>
          <p:cNvPr name="Group 2" id="2"/>
          <p:cNvGrpSpPr/>
          <p:nvPr/>
        </p:nvGrpSpPr>
        <p:grpSpPr>
          <a:xfrm rot="0">
            <a:off x="1637748" y="1674192"/>
            <a:ext cx="3085659" cy="1413076"/>
            <a:chOff x="0" y="0"/>
            <a:chExt cx="812684" cy="372168"/>
          </a:xfrm>
        </p:grpSpPr>
        <p:sp>
          <p:nvSpPr>
            <p:cNvPr name="Freeform 3" id="3"/>
            <p:cNvSpPr/>
            <p:nvPr/>
          </p:nvSpPr>
          <p:spPr>
            <a:xfrm flipH="false" flipV="false">
              <a:off x="0" y="0"/>
              <a:ext cx="812684" cy="372168"/>
            </a:xfrm>
            <a:custGeom>
              <a:avLst/>
              <a:gdLst/>
              <a:ahLst/>
              <a:cxnLst/>
              <a:rect r="r" b="b" t="t" l="l"/>
              <a:pathLst>
                <a:path h="372168" w="812684">
                  <a:moveTo>
                    <a:pt x="0" y="0"/>
                  </a:moveTo>
                  <a:lnTo>
                    <a:pt x="812684" y="0"/>
                  </a:lnTo>
                  <a:lnTo>
                    <a:pt x="812684" y="372168"/>
                  </a:lnTo>
                  <a:lnTo>
                    <a:pt x="0" y="372168"/>
                  </a:lnTo>
                  <a:close/>
                </a:path>
              </a:pathLst>
            </a:custGeom>
            <a:solidFill>
              <a:srgbClr val="666464">
                <a:alpha val="46667"/>
              </a:srgbClr>
            </a:solidFill>
          </p:spPr>
        </p:sp>
        <p:sp>
          <p:nvSpPr>
            <p:cNvPr name="TextBox 4" id="4"/>
            <p:cNvSpPr txBox="true"/>
            <p:nvPr/>
          </p:nvSpPr>
          <p:spPr>
            <a:xfrm>
              <a:off x="0" y="-66675"/>
              <a:ext cx="812800" cy="879475"/>
            </a:xfrm>
            <a:prstGeom prst="rect">
              <a:avLst/>
            </a:prstGeom>
          </p:spPr>
          <p:txBody>
            <a:bodyPr anchor="ctr" rtlCol="false" tIns="50800" lIns="50800" bIns="50800" rIns="50800"/>
            <a:lstStyle/>
            <a:p>
              <a:pPr algn="ctr">
                <a:lnSpc>
                  <a:spcPts val="3681"/>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66016" y="5928252"/>
            <a:ext cx="4463785" cy="7034618"/>
          </a:xfrm>
          <a:prstGeom prst="rect">
            <a:avLst/>
          </a:prstGeom>
        </p:spPr>
      </p:pic>
      <p:grpSp>
        <p:nvGrpSpPr>
          <p:cNvPr name="Group 6" id="6"/>
          <p:cNvGrpSpPr/>
          <p:nvPr/>
        </p:nvGrpSpPr>
        <p:grpSpPr>
          <a:xfrm rot="0">
            <a:off x="15201900" y="4743814"/>
            <a:ext cx="2727488" cy="2727488"/>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28080"/>
            </a:solidFill>
          </p:spPr>
        </p:sp>
        <p:sp>
          <p:nvSpPr>
            <p:cNvPr name="TextBox 8" id="8"/>
            <p:cNvSpPr txBox="true"/>
            <p:nvPr/>
          </p:nvSpPr>
          <p:spPr>
            <a:xfrm>
              <a:off x="76200" y="9525"/>
              <a:ext cx="660400" cy="727075"/>
            </a:xfrm>
            <a:prstGeom prst="rect">
              <a:avLst/>
            </a:prstGeom>
          </p:spPr>
          <p:txBody>
            <a:bodyPr anchor="ctr" rtlCol="false" tIns="50800" lIns="50800" bIns="50800" rIns="50800"/>
            <a:lstStyle/>
            <a:p>
              <a:pPr algn="ctr">
                <a:lnSpc>
                  <a:spcPts val="3681"/>
                </a:lnSpc>
              </a:pPr>
            </a:p>
          </p:txBody>
        </p:sp>
      </p:grpSp>
      <p:grpSp>
        <p:nvGrpSpPr>
          <p:cNvPr name="Group 9" id="9"/>
          <p:cNvGrpSpPr/>
          <p:nvPr/>
        </p:nvGrpSpPr>
        <p:grpSpPr>
          <a:xfrm rot="0">
            <a:off x="-1748680" y="5714835"/>
            <a:ext cx="6477543" cy="6477543"/>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66464">
                <a:alpha val="46667"/>
              </a:srgbClr>
            </a:soli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681"/>
                </a:lnSpc>
              </a:pPr>
            </a:p>
          </p:txBody>
        </p:sp>
      </p:grpSp>
      <p:sp>
        <p:nvSpPr>
          <p:cNvPr name="TextBox 12" id="12"/>
          <p:cNvSpPr txBox="true"/>
          <p:nvPr/>
        </p:nvSpPr>
        <p:spPr>
          <a:xfrm rot="0">
            <a:off x="13432133" y="9752781"/>
            <a:ext cx="4855867" cy="422275"/>
          </a:xfrm>
          <a:prstGeom prst="rect">
            <a:avLst/>
          </a:prstGeom>
        </p:spPr>
        <p:txBody>
          <a:bodyPr anchor="t" rtlCol="false" tIns="0" lIns="0" bIns="0" rIns="0">
            <a:spAutoFit/>
          </a:bodyPr>
          <a:lstStyle/>
          <a:p>
            <a:pPr>
              <a:lnSpc>
                <a:spcPts val="3499"/>
              </a:lnSpc>
              <a:spcBef>
                <a:spcPct val="0"/>
              </a:spcBef>
            </a:pPr>
            <a:r>
              <a:rPr lang="en-US" sz="2499" spc="449">
                <a:solidFill>
                  <a:srgbClr val="FFFFFF"/>
                </a:solidFill>
                <a:latin typeface="Higuen Elegant Serif"/>
              </a:rPr>
              <a:t>@VITAL ACTIVEWEAR</a:t>
            </a:r>
          </a:p>
        </p:txBody>
      </p:sp>
      <p:sp>
        <p:nvSpPr>
          <p:cNvPr name="TextBox 13" id="13"/>
          <p:cNvSpPr txBox="true"/>
          <p:nvPr/>
        </p:nvSpPr>
        <p:spPr>
          <a:xfrm rot="0">
            <a:off x="1255903" y="3062599"/>
            <a:ext cx="17390425" cy="1019175"/>
          </a:xfrm>
          <a:prstGeom prst="rect">
            <a:avLst/>
          </a:prstGeom>
        </p:spPr>
        <p:txBody>
          <a:bodyPr anchor="t" rtlCol="false" tIns="0" lIns="0" bIns="0" rIns="0">
            <a:spAutoFit/>
          </a:bodyPr>
          <a:lstStyle/>
          <a:p>
            <a:pPr>
              <a:lnSpc>
                <a:spcPts val="7575"/>
              </a:lnSpc>
            </a:pPr>
            <a:r>
              <a:rPr lang="en-US" sz="7500">
                <a:solidFill>
                  <a:srgbClr val="FFFFFF"/>
                </a:solidFill>
                <a:latin typeface="Brown Sugar"/>
              </a:rPr>
              <a:t>USER SIDE FUNCTIONALITY/FEATURE</a:t>
            </a:r>
          </a:p>
        </p:txBody>
      </p:sp>
      <p:sp>
        <p:nvSpPr>
          <p:cNvPr name="TextBox 14" id="14"/>
          <p:cNvSpPr txBox="true"/>
          <p:nvPr/>
        </p:nvSpPr>
        <p:spPr>
          <a:xfrm rot="0">
            <a:off x="2613856" y="4648875"/>
            <a:ext cx="13060287" cy="3092450"/>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FFFFFF"/>
                </a:solidFill>
                <a:latin typeface="Higuen Elegant Serif"/>
              </a:rPr>
              <a:t>Viewing of e-commerce site</a:t>
            </a:r>
          </a:p>
          <a:p>
            <a:pPr marL="755651" indent="-377825" lvl="1">
              <a:lnSpc>
                <a:spcPts val="4900"/>
              </a:lnSpc>
              <a:buFont typeface="Arial"/>
              <a:buChar char="•"/>
            </a:pPr>
            <a:r>
              <a:rPr lang="en-US" sz="3500">
                <a:solidFill>
                  <a:srgbClr val="FFFFFF"/>
                </a:solidFill>
                <a:latin typeface="Higuen Elegant Serif"/>
              </a:rPr>
              <a:t>Login &amp; Logout e-commerce site</a:t>
            </a:r>
          </a:p>
          <a:p>
            <a:pPr marL="755651" indent="-377825" lvl="1">
              <a:lnSpc>
                <a:spcPts val="4900"/>
              </a:lnSpc>
              <a:buFont typeface="Arial"/>
              <a:buChar char="•"/>
            </a:pPr>
            <a:r>
              <a:rPr lang="en-US" sz="3500">
                <a:solidFill>
                  <a:srgbClr val="FFFFFF"/>
                </a:solidFill>
                <a:latin typeface="Higuen Elegant Serif"/>
              </a:rPr>
              <a:t>Register</a:t>
            </a:r>
          </a:p>
          <a:p>
            <a:pPr marL="755651" indent="-377825" lvl="1">
              <a:lnSpc>
                <a:spcPts val="4900"/>
              </a:lnSpc>
              <a:buFont typeface="Arial"/>
              <a:buChar char="•"/>
            </a:pPr>
            <a:r>
              <a:rPr lang="en-US" sz="3500">
                <a:solidFill>
                  <a:srgbClr val="FFFFFF"/>
                </a:solidFill>
                <a:latin typeface="Higuen Elegant Serif"/>
              </a:rPr>
              <a:t>Purchase / Order products and services</a:t>
            </a:r>
          </a:p>
          <a:p>
            <a:pPr>
              <a:lnSpc>
                <a:spcPts val="4900"/>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737373"/>
        </a:solidFill>
      </p:bgPr>
    </p:bg>
    <p:spTree>
      <p:nvGrpSpPr>
        <p:cNvPr id="1" name=""/>
        <p:cNvGrpSpPr/>
        <p:nvPr/>
      </p:nvGrpSpPr>
      <p:grpSpPr>
        <a:xfrm>
          <a:off x="0" y="0"/>
          <a:ext cx="0" cy="0"/>
          <a:chOff x="0" y="0"/>
          <a:chExt cx="0" cy="0"/>
        </a:xfrm>
      </p:grpSpPr>
      <p:grpSp>
        <p:nvGrpSpPr>
          <p:cNvPr name="Group 2" id="2"/>
          <p:cNvGrpSpPr/>
          <p:nvPr/>
        </p:nvGrpSpPr>
        <p:grpSpPr>
          <a:xfrm rot="0">
            <a:off x="12452421" y="5423398"/>
            <a:ext cx="8055435" cy="8055435"/>
            <a:chOff x="0" y="0"/>
            <a:chExt cx="812800" cy="812800"/>
          </a:xfrm>
        </p:grpSpPr>
        <p:sp>
          <p:nvSpPr>
            <p:cNvPr name="Freeform 3" id="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66464"/>
            </a:solidFill>
          </p:spPr>
        </p:sp>
        <p:sp>
          <p:nvSpPr>
            <p:cNvPr name="TextBox 4" id="4"/>
            <p:cNvSpPr txBox="true"/>
            <p:nvPr/>
          </p:nvSpPr>
          <p:spPr>
            <a:xfrm>
              <a:off x="76200" y="9525"/>
              <a:ext cx="660400" cy="727075"/>
            </a:xfrm>
            <a:prstGeom prst="rect">
              <a:avLst/>
            </a:prstGeom>
          </p:spPr>
          <p:txBody>
            <a:bodyPr anchor="ctr" rtlCol="false" tIns="50800" lIns="50800" bIns="50800" rIns="50800"/>
            <a:lstStyle/>
            <a:p>
              <a:pPr algn="ctr">
                <a:lnSpc>
                  <a:spcPts val="3681"/>
                </a:lnSpc>
              </a:pPr>
            </a:p>
          </p:txBody>
        </p:sp>
      </p:grpSp>
      <p:sp>
        <p:nvSpPr>
          <p:cNvPr name="TextBox 5" id="5"/>
          <p:cNvSpPr txBox="true"/>
          <p:nvPr/>
        </p:nvSpPr>
        <p:spPr>
          <a:xfrm rot="0">
            <a:off x="13432133" y="9752781"/>
            <a:ext cx="4855867" cy="422275"/>
          </a:xfrm>
          <a:prstGeom prst="rect">
            <a:avLst/>
          </a:prstGeom>
        </p:spPr>
        <p:txBody>
          <a:bodyPr anchor="t" rtlCol="false" tIns="0" lIns="0" bIns="0" rIns="0">
            <a:spAutoFit/>
          </a:bodyPr>
          <a:lstStyle/>
          <a:p>
            <a:pPr>
              <a:lnSpc>
                <a:spcPts val="3499"/>
              </a:lnSpc>
              <a:spcBef>
                <a:spcPct val="0"/>
              </a:spcBef>
            </a:pPr>
            <a:r>
              <a:rPr lang="en-US" sz="2499" spc="449">
                <a:solidFill>
                  <a:srgbClr val="FFFFFF"/>
                </a:solidFill>
                <a:latin typeface="Higuen Elegant Serif"/>
              </a:rPr>
              <a:t>@VITAL ACTIVEWEAR</a:t>
            </a:r>
          </a:p>
        </p:txBody>
      </p:sp>
      <p:sp>
        <p:nvSpPr>
          <p:cNvPr name="TextBox 6" id="6"/>
          <p:cNvSpPr txBox="true"/>
          <p:nvPr/>
        </p:nvSpPr>
        <p:spPr>
          <a:xfrm rot="0">
            <a:off x="448788" y="2490002"/>
            <a:ext cx="17390425" cy="1346199"/>
          </a:xfrm>
          <a:prstGeom prst="rect">
            <a:avLst/>
          </a:prstGeom>
        </p:spPr>
        <p:txBody>
          <a:bodyPr anchor="t" rtlCol="false" tIns="0" lIns="0" bIns="0" rIns="0">
            <a:spAutoFit/>
          </a:bodyPr>
          <a:lstStyle/>
          <a:p>
            <a:pPr algn="ctr">
              <a:lnSpc>
                <a:spcPts val="10099"/>
              </a:lnSpc>
            </a:pPr>
            <a:r>
              <a:rPr lang="en-US" sz="9999">
                <a:solidFill>
                  <a:srgbClr val="FFFFFF"/>
                </a:solidFill>
                <a:latin typeface="Brown Sugar"/>
              </a:rPr>
              <a:t>scope</a:t>
            </a:r>
          </a:p>
        </p:txBody>
      </p:sp>
      <p:sp>
        <p:nvSpPr>
          <p:cNvPr name="TextBox 7" id="7"/>
          <p:cNvSpPr txBox="true"/>
          <p:nvPr/>
        </p:nvSpPr>
        <p:spPr>
          <a:xfrm rot="0">
            <a:off x="869120" y="4490156"/>
            <a:ext cx="16230600" cy="4330700"/>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FFFFFF"/>
                </a:solidFill>
                <a:latin typeface="Higuen Elegant Serif"/>
              </a:rPr>
              <a:t>Sportswear is a broad category of clothing and accessories designed for exercise and sports. Because of the increased adoption of active lifestyles and participation in sports activities, the sportswear market has grown significantly. E-commerce platforms allow sportswear companies to reach a larger customer base and offer personalized products and services. </a:t>
            </a:r>
          </a:p>
          <a:p>
            <a:pPr algn="just">
              <a:lnSpc>
                <a:spcPts val="49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37373"/>
        </a:solidFill>
      </p:bgPr>
    </p:bg>
    <p:spTree>
      <p:nvGrpSpPr>
        <p:cNvPr id="1" name=""/>
        <p:cNvGrpSpPr/>
        <p:nvPr/>
      </p:nvGrpSpPr>
      <p:grpSpPr>
        <a:xfrm>
          <a:off x="0" y="0"/>
          <a:ext cx="0" cy="0"/>
          <a:chOff x="0" y="0"/>
          <a:chExt cx="0" cy="0"/>
        </a:xfrm>
      </p:grpSpPr>
      <p:grpSp>
        <p:nvGrpSpPr>
          <p:cNvPr name="Group 2" id="2"/>
          <p:cNvGrpSpPr/>
          <p:nvPr/>
        </p:nvGrpSpPr>
        <p:grpSpPr>
          <a:xfrm rot="0">
            <a:off x="-514350" y="-785784"/>
            <a:ext cx="6590249" cy="11446877"/>
            <a:chOff x="0" y="0"/>
            <a:chExt cx="1735704" cy="3014815"/>
          </a:xfrm>
        </p:grpSpPr>
        <p:sp>
          <p:nvSpPr>
            <p:cNvPr name="Freeform 3" id="3"/>
            <p:cNvSpPr/>
            <p:nvPr/>
          </p:nvSpPr>
          <p:spPr>
            <a:xfrm flipH="false" flipV="false">
              <a:off x="0" y="0"/>
              <a:ext cx="1735704" cy="3014815"/>
            </a:xfrm>
            <a:custGeom>
              <a:avLst/>
              <a:gdLst/>
              <a:ahLst/>
              <a:cxnLst/>
              <a:rect r="r" b="b" t="t" l="l"/>
              <a:pathLst>
                <a:path h="3014815" w="1735704">
                  <a:moveTo>
                    <a:pt x="0" y="0"/>
                  </a:moveTo>
                  <a:lnTo>
                    <a:pt x="1735704" y="0"/>
                  </a:lnTo>
                  <a:lnTo>
                    <a:pt x="1735704" y="3014815"/>
                  </a:lnTo>
                  <a:lnTo>
                    <a:pt x="0" y="3014815"/>
                  </a:lnTo>
                  <a:close/>
                </a:path>
              </a:pathLst>
            </a:custGeom>
            <a:solidFill>
              <a:srgbClr val="666464"/>
            </a:solidFill>
          </p:spPr>
        </p:sp>
        <p:sp>
          <p:nvSpPr>
            <p:cNvPr name="TextBox 4" id="4"/>
            <p:cNvSpPr txBox="true"/>
            <p:nvPr/>
          </p:nvSpPr>
          <p:spPr>
            <a:xfrm>
              <a:off x="0" y="-66675"/>
              <a:ext cx="812800" cy="879475"/>
            </a:xfrm>
            <a:prstGeom prst="rect">
              <a:avLst/>
            </a:prstGeom>
          </p:spPr>
          <p:txBody>
            <a:bodyPr anchor="ctr" rtlCol="false" tIns="50800" lIns="50800" bIns="50800" rIns="50800"/>
            <a:lstStyle/>
            <a:p>
              <a:pPr algn="ctr">
                <a:lnSpc>
                  <a:spcPts val="3681"/>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73913" y="2504131"/>
            <a:ext cx="7229599" cy="7229599"/>
          </a:xfrm>
          <a:prstGeom prst="rect">
            <a:avLst/>
          </a:prstGeom>
        </p:spPr>
      </p:pic>
      <p:sp>
        <p:nvSpPr>
          <p:cNvPr name="TextBox 6" id="6"/>
          <p:cNvSpPr txBox="true"/>
          <p:nvPr/>
        </p:nvSpPr>
        <p:spPr>
          <a:xfrm rot="0">
            <a:off x="869120" y="4490156"/>
            <a:ext cx="16230600" cy="3711575"/>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FFFFFF"/>
                </a:solidFill>
                <a:latin typeface="Higuen Elegant Serif"/>
              </a:rPr>
              <a:t>The sportswear industry is limited by the high cost of quality sportswear and the difficulty of producing sustainable products. Furthermore, sportswear may not be appropriate for all body types, and certain sports necessitate specific types of equipment, making it difficult for smaller brands to compete effectively in the highly competitive market.</a:t>
            </a:r>
          </a:p>
          <a:p>
            <a:pPr algn="just">
              <a:lnSpc>
                <a:spcPts val="4900"/>
              </a:lnSpc>
            </a:pPr>
          </a:p>
        </p:txBody>
      </p:sp>
      <p:grpSp>
        <p:nvGrpSpPr>
          <p:cNvPr name="Group 7" id="7"/>
          <p:cNvGrpSpPr/>
          <p:nvPr/>
        </p:nvGrpSpPr>
        <p:grpSpPr>
          <a:xfrm rot="0">
            <a:off x="17587174" y="4575881"/>
            <a:ext cx="2260274" cy="3086100"/>
            <a:chOff x="0" y="0"/>
            <a:chExt cx="595298" cy="812800"/>
          </a:xfrm>
        </p:grpSpPr>
        <p:sp>
          <p:nvSpPr>
            <p:cNvPr name="Freeform 8" id="8"/>
            <p:cNvSpPr/>
            <p:nvPr/>
          </p:nvSpPr>
          <p:spPr>
            <a:xfrm flipH="false" flipV="false">
              <a:off x="0" y="0"/>
              <a:ext cx="595298" cy="812800"/>
            </a:xfrm>
            <a:custGeom>
              <a:avLst/>
              <a:gdLst/>
              <a:ahLst/>
              <a:cxnLst/>
              <a:rect r="r" b="b" t="t" l="l"/>
              <a:pathLst>
                <a:path h="812800" w="595298">
                  <a:moveTo>
                    <a:pt x="0" y="0"/>
                  </a:moveTo>
                  <a:lnTo>
                    <a:pt x="595298" y="0"/>
                  </a:lnTo>
                  <a:lnTo>
                    <a:pt x="595298" y="812800"/>
                  </a:lnTo>
                  <a:lnTo>
                    <a:pt x="0" y="812800"/>
                  </a:lnTo>
                  <a:close/>
                </a:path>
              </a:pathLst>
            </a:custGeom>
            <a:solidFill>
              <a:srgbClr val="666464"/>
            </a:solidFill>
          </p:spPr>
        </p:sp>
        <p:sp>
          <p:nvSpPr>
            <p:cNvPr name="TextBox 9" id="9"/>
            <p:cNvSpPr txBox="true"/>
            <p:nvPr/>
          </p:nvSpPr>
          <p:spPr>
            <a:xfrm>
              <a:off x="0" y="-66675"/>
              <a:ext cx="812800" cy="879475"/>
            </a:xfrm>
            <a:prstGeom prst="rect">
              <a:avLst/>
            </a:prstGeom>
          </p:spPr>
          <p:txBody>
            <a:bodyPr anchor="ctr" rtlCol="false" tIns="50800" lIns="50800" bIns="50800" rIns="50800"/>
            <a:lstStyle/>
            <a:p>
              <a:pPr algn="ctr">
                <a:lnSpc>
                  <a:spcPts val="3681"/>
                </a:lnSpc>
              </a:pPr>
            </a:p>
          </p:txBody>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35678" y="7454052"/>
            <a:ext cx="4114800" cy="4114800"/>
          </a:xfrm>
          <a:prstGeom prst="rect">
            <a:avLst/>
          </a:prstGeom>
        </p:spPr>
      </p:pic>
      <p:sp>
        <p:nvSpPr>
          <p:cNvPr name="TextBox 11" id="11"/>
          <p:cNvSpPr txBox="true"/>
          <p:nvPr/>
        </p:nvSpPr>
        <p:spPr>
          <a:xfrm rot="0">
            <a:off x="13432133" y="9752781"/>
            <a:ext cx="4855867" cy="422275"/>
          </a:xfrm>
          <a:prstGeom prst="rect">
            <a:avLst/>
          </a:prstGeom>
        </p:spPr>
        <p:txBody>
          <a:bodyPr anchor="t" rtlCol="false" tIns="0" lIns="0" bIns="0" rIns="0">
            <a:spAutoFit/>
          </a:bodyPr>
          <a:lstStyle/>
          <a:p>
            <a:pPr>
              <a:lnSpc>
                <a:spcPts val="3499"/>
              </a:lnSpc>
              <a:spcBef>
                <a:spcPct val="0"/>
              </a:spcBef>
            </a:pPr>
            <a:r>
              <a:rPr lang="en-US" sz="2499" spc="449">
                <a:solidFill>
                  <a:srgbClr val="FFFFFF"/>
                </a:solidFill>
                <a:latin typeface="Higuen Elegant Serif"/>
              </a:rPr>
              <a:t>@VITAL ACTIVEWEAR</a:t>
            </a:r>
          </a:p>
        </p:txBody>
      </p:sp>
      <p:sp>
        <p:nvSpPr>
          <p:cNvPr name="TextBox 12" id="12"/>
          <p:cNvSpPr txBox="true"/>
          <p:nvPr/>
        </p:nvSpPr>
        <p:spPr>
          <a:xfrm rot="0">
            <a:off x="448788" y="2490002"/>
            <a:ext cx="17390425" cy="1346199"/>
          </a:xfrm>
          <a:prstGeom prst="rect">
            <a:avLst/>
          </a:prstGeom>
        </p:spPr>
        <p:txBody>
          <a:bodyPr anchor="t" rtlCol="false" tIns="0" lIns="0" bIns="0" rIns="0">
            <a:spAutoFit/>
          </a:bodyPr>
          <a:lstStyle/>
          <a:p>
            <a:pPr algn="ctr">
              <a:lnSpc>
                <a:spcPts val="10099"/>
              </a:lnSpc>
            </a:pPr>
            <a:r>
              <a:rPr lang="en-US" sz="9999">
                <a:solidFill>
                  <a:srgbClr val="FFFFFF"/>
                </a:solidFill>
                <a:latin typeface="Brown Sugar"/>
              </a:rPr>
              <a:t>LIMITATION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3737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87272" y="-371579"/>
            <a:ext cx="2300411" cy="2300411"/>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91467" y="8665437"/>
            <a:ext cx="2300411" cy="2300411"/>
          </a:xfrm>
          <a:prstGeom prst="rect">
            <a:avLst/>
          </a:prstGeom>
        </p:spPr>
      </p:pic>
      <p:grpSp>
        <p:nvGrpSpPr>
          <p:cNvPr name="Group 4" id="4"/>
          <p:cNvGrpSpPr/>
          <p:nvPr/>
        </p:nvGrpSpPr>
        <p:grpSpPr>
          <a:xfrm rot="0">
            <a:off x="14676867" y="274691"/>
            <a:ext cx="1007869" cy="1007869"/>
            <a:chOff x="0" y="0"/>
            <a:chExt cx="812800" cy="812800"/>
          </a:xfrm>
        </p:grpSpPr>
        <p:sp>
          <p:nvSpPr>
            <p:cNvPr name="Freeform 5" id="5"/>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66464"/>
            </a:solidFill>
          </p:spPr>
        </p:sp>
        <p:sp>
          <p:nvSpPr>
            <p:cNvPr name="TextBox 6" id="6"/>
            <p:cNvSpPr txBox="true"/>
            <p:nvPr/>
          </p:nvSpPr>
          <p:spPr>
            <a:xfrm>
              <a:off x="76200" y="9525"/>
              <a:ext cx="660400" cy="727075"/>
            </a:xfrm>
            <a:prstGeom prst="rect">
              <a:avLst/>
            </a:prstGeom>
          </p:spPr>
          <p:txBody>
            <a:bodyPr anchor="ctr" rtlCol="false" tIns="50800" lIns="50800" bIns="50800" rIns="50800"/>
            <a:lstStyle/>
            <a:p>
              <a:pPr algn="ctr">
                <a:lnSpc>
                  <a:spcPts val="3681"/>
                </a:lnSpc>
              </a:pPr>
            </a:p>
          </p:txBody>
        </p:sp>
      </p:grpSp>
      <p:grpSp>
        <p:nvGrpSpPr>
          <p:cNvPr name="Group 7" id="7"/>
          <p:cNvGrpSpPr/>
          <p:nvPr/>
        </p:nvGrpSpPr>
        <p:grpSpPr>
          <a:xfrm rot="-10800000">
            <a:off x="2953151" y="8959286"/>
            <a:ext cx="1007869" cy="1007869"/>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66464"/>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681"/>
                </a:lnSpc>
              </a:pPr>
            </a:p>
          </p:txBody>
        </p:sp>
      </p:grpSp>
      <p:sp>
        <p:nvSpPr>
          <p:cNvPr name="AutoShape 10" id="10"/>
          <p:cNvSpPr/>
          <p:nvPr/>
        </p:nvSpPr>
        <p:spPr>
          <a:xfrm rot="0">
            <a:off x="15180802" y="754814"/>
            <a:ext cx="6492240" cy="0"/>
          </a:xfrm>
          <a:prstGeom prst="line">
            <a:avLst/>
          </a:prstGeom>
          <a:ln cap="flat" w="47625">
            <a:solidFill>
              <a:srgbClr val="828080"/>
            </a:solidFill>
            <a:prstDash val="solid"/>
            <a:headEnd type="none" len="sm" w="sm"/>
            <a:tailEnd type="none" len="sm" w="sm"/>
          </a:ln>
        </p:spPr>
      </p:sp>
      <p:sp>
        <p:nvSpPr>
          <p:cNvPr name="AutoShape 11" id="11"/>
          <p:cNvSpPr/>
          <p:nvPr/>
        </p:nvSpPr>
        <p:spPr>
          <a:xfrm rot="-10800000">
            <a:off x="-3035154" y="9439409"/>
            <a:ext cx="6492240" cy="0"/>
          </a:xfrm>
          <a:prstGeom prst="line">
            <a:avLst/>
          </a:prstGeom>
          <a:ln cap="flat" w="47625">
            <a:solidFill>
              <a:srgbClr val="828080"/>
            </a:solidFill>
            <a:prstDash val="solid"/>
            <a:headEnd type="none" len="sm" w="sm"/>
            <a:tailEnd type="none" len="sm" w="sm"/>
          </a:ln>
        </p:spPr>
      </p:sp>
      <p:sp>
        <p:nvSpPr>
          <p:cNvPr name="TextBox 12" id="12"/>
          <p:cNvSpPr txBox="true"/>
          <p:nvPr/>
        </p:nvSpPr>
        <p:spPr>
          <a:xfrm rot="0">
            <a:off x="1402929" y="2077299"/>
            <a:ext cx="15982159" cy="3498849"/>
          </a:xfrm>
          <a:prstGeom prst="rect">
            <a:avLst/>
          </a:prstGeom>
        </p:spPr>
        <p:txBody>
          <a:bodyPr anchor="t" rtlCol="false" tIns="0" lIns="0" bIns="0" rIns="0">
            <a:spAutoFit/>
          </a:bodyPr>
          <a:lstStyle/>
          <a:p>
            <a:pPr algn="ctr">
              <a:lnSpc>
                <a:spcPts val="14000"/>
              </a:lnSpc>
            </a:pPr>
            <a:r>
              <a:rPr lang="en-US" sz="10000">
                <a:solidFill>
                  <a:srgbClr val="FFFFFF"/>
                </a:solidFill>
                <a:latin typeface="Brown Sugar"/>
              </a:rPr>
              <a:t>e-COMMERCE MODEL</a:t>
            </a:r>
          </a:p>
          <a:p>
            <a:pPr algn="ctr">
              <a:lnSpc>
                <a:spcPts val="14000"/>
              </a:lnSpc>
              <a:spcBef>
                <a:spcPct val="0"/>
              </a:spcBef>
            </a:pPr>
          </a:p>
        </p:txBody>
      </p:sp>
      <p:sp>
        <p:nvSpPr>
          <p:cNvPr name="TextBox 13" id="13"/>
          <p:cNvSpPr txBox="true"/>
          <p:nvPr/>
        </p:nvSpPr>
        <p:spPr>
          <a:xfrm rot="0">
            <a:off x="13432133" y="9752781"/>
            <a:ext cx="4855867" cy="422275"/>
          </a:xfrm>
          <a:prstGeom prst="rect">
            <a:avLst/>
          </a:prstGeom>
        </p:spPr>
        <p:txBody>
          <a:bodyPr anchor="t" rtlCol="false" tIns="0" lIns="0" bIns="0" rIns="0">
            <a:spAutoFit/>
          </a:bodyPr>
          <a:lstStyle/>
          <a:p>
            <a:pPr>
              <a:lnSpc>
                <a:spcPts val="3499"/>
              </a:lnSpc>
              <a:spcBef>
                <a:spcPct val="0"/>
              </a:spcBef>
            </a:pPr>
            <a:r>
              <a:rPr lang="en-US" sz="2499" spc="449">
                <a:solidFill>
                  <a:srgbClr val="FFFFFF"/>
                </a:solidFill>
                <a:latin typeface="Higuen Elegant Serif"/>
              </a:rPr>
              <a:t>@VITAL ACTIVEWEAR</a:t>
            </a:r>
          </a:p>
        </p:txBody>
      </p:sp>
      <p:sp>
        <p:nvSpPr>
          <p:cNvPr name="TextBox 14" id="14"/>
          <p:cNvSpPr txBox="true"/>
          <p:nvPr/>
        </p:nvSpPr>
        <p:spPr>
          <a:xfrm rot="0">
            <a:off x="869120" y="4490156"/>
            <a:ext cx="16230600" cy="2473325"/>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FFFFFF"/>
                </a:solidFill>
                <a:latin typeface="Higuen Elegant Serif"/>
              </a:rPr>
              <a:t>Our eccomerce model is Business to costumer (B2C), we aimed to provide different products for our costumers by getting products from other businesses who sells sportswears.</a:t>
            </a:r>
          </a:p>
          <a:p>
            <a:pPr algn="just">
              <a:lnSpc>
                <a:spcPts val="49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DAFi8mMww2s</dc:identifier>
  <dcterms:modified xsi:type="dcterms:W3CDTF">2011-08-01T06:04:30Z</dcterms:modified>
  <cp:revision>1</cp:revision>
  <dc:title>E-COMMERCE SITE</dc:title>
</cp:coreProperties>
</file>